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1"/>
  </p:notesMasterIdLst>
  <p:handoutMasterIdLst>
    <p:handoutMasterId r:id="rId82"/>
  </p:handoutMasterIdLst>
  <p:sldIdLst>
    <p:sldId id="907" r:id="rId2"/>
    <p:sldId id="902" r:id="rId3"/>
    <p:sldId id="539" r:id="rId4"/>
    <p:sldId id="906" r:id="rId5"/>
    <p:sldId id="711" r:id="rId6"/>
    <p:sldId id="849" r:id="rId7"/>
    <p:sldId id="871" r:id="rId8"/>
    <p:sldId id="960" r:id="rId9"/>
    <p:sldId id="714" r:id="rId10"/>
    <p:sldId id="888" r:id="rId11"/>
    <p:sldId id="889" r:id="rId12"/>
    <p:sldId id="891" r:id="rId13"/>
    <p:sldId id="713" r:id="rId14"/>
    <p:sldId id="959" r:id="rId15"/>
    <p:sldId id="993" r:id="rId16"/>
    <p:sldId id="971" r:id="rId17"/>
    <p:sldId id="916" r:id="rId18"/>
    <p:sldId id="917" r:id="rId19"/>
    <p:sldId id="920" r:id="rId20"/>
    <p:sldId id="795" r:id="rId21"/>
    <p:sldId id="796" r:id="rId22"/>
    <p:sldId id="797" r:id="rId23"/>
    <p:sldId id="798" r:id="rId24"/>
    <p:sldId id="800" r:id="rId25"/>
    <p:sldId id="801" r:id="rId26"/>
    <p:sldId id="918" r:id="rId27"/>
    <p:sldId id="919" r:id="rId28"/>
    <p:sldId id="994" r:id="rId29"/>
    <p:sldId id="835" r:id="rId30"/>
    <p:sldId id="836" r:id="rId31"/>
    <p:sldId id="838" r:id="rId32"/>
    <p:sldId id="921" r:id="rId33"/>
    <p:sldId id="922" r:id="rId34"/>
    <p:sldId id="825" r:id="rId35"/>
    <p:sldId id="826" r:id="rId36"/>
    <p:sldId id="831" r:id="rId37"/>
    <p:sldId id="832" r:id="rId38"/>
    <p:sldId id="820" r:id="rId39"/>
    <p:sldId id="821" r:id="rId40"/>
    <p:sldId id="822" r:id="rId41"/>
    <p:sldId id="923" r:id="rId42"/>
    <p:sldId id="926" r:id="rId43"/>
    <p:sldId id="927" r:id="rId44"/>
    <p:sldId id="995" r:id="rId45"/>
    <p:sldId id="931" r:id="rId46"/>
    <p:sldId id="932" r:id="rId47"/>
    <p:sldId id="933" r:id="rId48"/>
    <p:sldId id="930" r:id="rId49"/>
    <p:sldId id="934" r:id="rId50"/>
    <p:sldId id="996" r:id="rId51"/>
    <p:sldId id="935" r:id="rId52"/>
    <p:sldId id="936" r:id="rId53"/>
    <p:sldId id="937" r:id="rId54"/>
    <p:sldId id="938" r:id="rId55"/>
    <p:sldId id="972" r:id="rId56"/>
    <p:sldId id="973" r:id="rId57"/>
    <p:sldId id="974" r:id="rId58"/>
    <p:sldId id="975" r:id="rId59"/>
    <p:sldId id="977" r:id="rId60"/>
    <p:sldId id="944" r:id="rId61"/>
    <p:sldId id="954" r:id="rId62"/>
    <p:sldId id="947" r:id="rId63"/>
    <p:sldId id="997" r:id="rId64"/>
    <p:sldId id="998" r:id="rId65"/>
    <p:sldId id="978" r:id="rId66"/>
    <p:sldId id="979" r:id="rId67"/>
    <p:sldId id="980" r:id="rId68"/>
    <p:sldId id="823" r:id="rId69"/>
    <p:sldId id="768" r:id="rId70"/>
    <p:sldId id="981" r:id="rId71"/>
    <p:sldId id="770" r:id="rId72"/>
    <p:sldId id="769" r:id="rId73"/>
    <p:sldId id="1000" r:id="rId74"/>
    <p:sldId id="999" r:id="rId75"/>
    <p:sldId id="876" r:id="rId76"/>
    <p:sldId id="877" r:id="rId77"/>
    <p:sldId id="878" r:id="rId78"/>
    <p:sldId id="908" r:id="rId79"/>
    <p:sldId id="764" r:id="rId80"/>
  </p:sldIdLst>
  <p:sldSz cx="12192000" cy="6858000"/>
  <p:notesSz cx="6858000" cy="9144000"/>
  <p:custDataLst>
    <p:tags r:id="rId8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4" orient="horz" pos="3840">
          <p15:clr>
            <a:srgbClr val="A4A3A4"/>
          </p15:clr>
        </p15:guide>
        <p15:guide id="5" pos="3840">
          <p15:clr>
            <a:srgbClr val="A4A3A4"/>
          </p15:clr>
        </p15:guide>
        <p15:guide id="6" pos="384">
          <p15:clr>
            <a:srgbClr val="A4A3A4"/>
          </p15:clr>
        </p15:guide>
        <p15:guide id="7" pos="7296">
          <p15:clr>
            <a:srgbClr val="A4A3A4"/>
          </p15:clr>
        </p15:guide>
        <p15:guide id="8" orient="horz" pos="9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D6"/>
    <a:srgbClr val="614767"/>
    <a:srgbClr val="00B388"/>
    <a:srgbClr val="ABDB77"/>
    <a:srgbClr val="FF8D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20" autoAdjust="0"/>
    <p:restoredTop sz="92273" autoAdjust="0"/>
  </p:normalViewPr>
  <p:slideViewPr>
    <p:cSldViewPr>
      <p:cViewPr varScale="1">
        <p:scale>
          <a:sx n="83" d="100"/>
          <a:sy n="83" d="100"/>
        </p:scale>
        <p:origin x="1002" y="84"/>
      </p:cViewPr>
      <p:guideLst>
        <p:guide orient="horz" pos="2160"/>
        <p:guide orient="horz" pos="3840"/>
        <p:guide pos="3840"/>
        <p:guide pos="384"/>
        <p:guide pos="7296"/>
        <p:guide orient="horz" pos="960"/>
      </p:guideLst>
    </p:cSldViewPr>
  </p:slideViewPr>
  <p:notesTextViewPr>
    <p:cViewPr>
      <p:scale>
        <a:sx n="1" d="1"/>
        <a:sy n="1" d="1"/>
      </p:scale>
      <p:origin x="0" y="0"/>
    </p:cViewPr>
  </p:notesTextViewPr>
  <p:sorterViewPr>
    <p:cViewPr>
      <p:scale>
        <a:sx n="70" d="100"/>
        <a:sy n="70" d="100"/>
      </p:scale>
      <p:origin x="0" y="0"/>
    </p:cViewPr>
  </p:sorterViewPr>
  <p:notesViewPr>
    <p:cSldViewPr>
      <p:cViewPr varScale="1">
        <p:scale>
          <a:sx n="83" d="100"/>
          <a:sy n="83" d="100"/>
        </p:scale>
        <p:origin x="-3816" y="-78"/>
      </p:cViewPr>
      <p:guideLst>
        <p:guide orient="horz" pos="2880"/>
        <p:guide pos="2160"/>
      </p:guideLst>
    </p:cSldViewPr>
  </p:notesViewPr>
  <p:gridSpacing cx="45000" cy="450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C15813-E81E-400E-91C8-06D84C9B7142}" type="doc">
      <dgm:prSet loTypeId="urn:microsoft.com/office/officeart/2005/8/layout/list1" loCatId="list" qsTypeId="urn:microsoft.com/office/officeart/2005/8/quickstyle/3d1" qsCatId="3D" csTypeId="urn:microsoft.com/office/officeart/2005/8/colors/accent1_2" csCatId="accent1" phldr="1"/>
      <dgm:spPr/>
      <dgm:t>
        <a:bodyPr/>
        <a:lstStyle/>
        <a:p>
          <a:endParaRPr lang="en-US"/>
        </a:p>
      </dgm:t>
    </dgm:pt>
    <dgm:pt modelId="{2F988B02-2613-4547-A4D9-09B657B3917C}">
      <dgm:prSet phldrT="[Text]"/>
      <dgm:spPr/>
      <dgm:t>
        <a:bodyPr/>
        <a:lstStyle/>
        <a:p>
          <a:r>
            <a:rPr lang="en-US" dirty="0"/>
            <a:t>HPE Linux KVM</a:t>
          </a:r>
        </a:p>
      </dgm:t>
    </dgm:pt>
    <dgm:pt modelId="{12121446-CA24-4B08-9023-2063DEDEB3A2}" type="parTrans" cxnId="{BBF3CEC7-40FE-4ED9-A914-C698361246CE}">
      <dgm:prSet/>
      <dgm:spPr/>
      <dgm:t>
        <a:bodyPr/>
        <a:lstStyle/>
        <a:p>
          <a:endParaRPr lang="en-US"/>
        </a:p>
      </dgm:t>
    </dgm:pt>
    <dgm:pt modelId="{98D1BBB7-BC09-4657-ABD3-26CC3465D60A}" type="sibTrans" cxnId="{BBF3CEC7-40FE-4ED9-A914-C698361246CE}">
      <dgm:prSet/>
      <dgm:spPr/>
      <dgm:t>
        <a:bodyPr/>
        <a:lstStyle/>
        <a:p>
          <a:endParaRPr lang="en-US"/>
        </a:p>
      </dgm:t>
    </dgm:pt>
    <dgm:pt modelId="{399E3943-F82B-44AA-8D39-CFADD4755D8E}">
      <dgm:prSet phldrT="[Text]"/>
      <dgm:spPr/>
      <dgm:t>
        <a:bodyPr/>
        <a:lstStyle/>
        <a:p>
          <a:r>
            <a:rPr lang="en-US" dirty="0"/>
            <a:t> RHEL KVM</a:t>
          </a:r>
        </a:p>
      </dgm:t>
    </dgm:pt>
    <dgm:pt modelId="{1981F791-9624-4E61-B8F4-C7BF801E35B7}" type="parTrans" cxnId="{6FA43B99-5D7D-4913-B228-87DE9B40F256}">
      <dgm:prSet/>
      <dgm:spPr/>
      <dgm:t>
        <a:bodyPr/>
        <a:lstStyle/>
        <a:p>
          <a:endParaRPr lang="en-US"/>
        </a:p>
      </dgm:t>
    </dgm:pt>
    <dgm:pt modelId="{75090AE7-0105-4F2F-92B3-B830769CA096}" type="sibTrans" cxnId="{6FA43B99-5D7D-4913-B228-87DE9B40F256}">
      <dgm:prSet/>
      <dgm:spPr/>
      <dgm:t>
        <a:bodyPr/>
        <a:lstStyle/>
        <a:p>
          <a:endParaRPr lang="en-US"/>
        </a:p>
      </dgm:t>
    </dgm:pt>
    <dgm:pt modelId="{A513803C-1ACA-4B50-A84C-48EC1B4DC1A0}">
      <dgm:prSet phldrT="[Text]"/>
      <dgm:spPr/>
      <dgm:t>
        <a:bodyPr/>
        <a:lstStyle/>
        <a:p>
          <a:r>
            <a:rPr lang="en-US" dirty="0"/>
            <a:t>ESX </a:t>
          </a:r>
        </a:p>
      </dgm:t>
    </dgm:pt>
    <dgm:pt modelId="{89DDB558-D363-435B-B388-4BAE743B5180}" type="parTrans" cxnId="{5B5244C5-E2B8-424B-BFFF-30B7B618AF1E}">
      <dgm:prSet/>
      <dgm:spPr/>
      <dgm:t>
        <a:bodyPr/>
        <a:lstStyle/>
        <a:p>
          <a:endParaRPr lang="en-US"/>
        </a:p>
      </dgm:t>
    </dgm:pt>
    <dgm:pt modelId="{4988D571-A4C2-4D63-9FF3-97E44422DB9F}" type="sibTrans" cxnId="{5B5244C5-E2B8-424B-BFFF-30B7B618AF1E}">
      <dgm:prSet/>
      <dgm:spPr/>
      <dgm:t>
        <a:bodyPr/>
        <a:lstStyle/>
        <a:p>
          <a:endParaRPr lang="en-US"/>
        </a:p>
      </dgm:t>
    </dgm:pt>
    <dgm:pt modelId="{2B0D54D6-78BA-4538-BBF7-4398B72478A6}">
      <dgm:prSet phldrT="[Text]"/>
      <dgm:spPr/>
      <dgm:t>
        <a:bodyPr/>
        <a:lstStyle/>
        <a:p>
          <a:r>
            <a:rPr lang="en-US" dirty="0"/>
            <a:t>Bare metal</a:t>
          </a:r>
        </a:p>
      </dgm:t>
    </dgm:pt>
    <dgm:pt modelId="{8CA6D514-5890-43D2-B352-DD05F531198F}" type="parTrans" cxnId="{B77F2C0D-63B7-418C-9DEC-5D35BEA9CA20}">
      <dgm:prSet/>
      <dgm:spPr/>
      <dgm:t>
        <a:bodyPr/>
        <a:lstStyle/>
        <a:p>
          <a:endParaRPr lang="en-US"/>
        </a:p>
      </dgm:t>
    </dgm:pt>
    <dgm:pt modelId="{36B70BAD-BBB5-4647-9EF2-596C546CCDA5}" type="sibTrans" cxnId="{B77F2C0D-63B7-418C-9DEC-5D35BEA9CA20}">
      <dgm:prSet/>
      <dgm:spPr/>
      <dgm:t>
        <a:bodyPr/>
        <a:lstStyle/>
        <a:p>
          <a:endParaRPr lang="en-US"/>
        </a:p>
      </dgm:t>
    </dgm:pt>
    <dgm:pt modelId="{FB63C0BC-CE4B-46ED-AD31-C6A845988499}" type="pres">
      <dgm:prSet presAssocID="{FEC15813-E81E-400E-91C8-06D84C9B7142}" presName="linear" presStyleCnt="0">
        <dgm:presLayoutVars>
          <dgm:dir/>
          <dgm:animLvl val="lvl"/>
          <dgm:resizeHandles val="exact"/>
        </dgm:presLayoutVars>
      </dgm:prSet>
      <dgm:spPr/>
    </dgm:pt>
    <dgm:pt modelId="{D2E971FE-8C01-4D6C-915A-177166773242}" type="pres">
      <dgm:prSet presAssocID="{2F988B02-2613-4547-A4D9-09B657B3917C}" presName="parentLin" presStyleCnt="0"/>
      <dgm:spPr/>
    </dgm:pt>
    <dgm:pt modelId="{0E5C60F1-19A5-4B19-AB54-7C5CCF20BBCF}" type="pres">
      <dgm:prSet presAssocID="{2F988B02-2613-4547-A4D9-09B657B3917C}" presName="parentLeftMargin" presStyleLbl="node1" presStyleIdx="0" presStyleCnt="4"/>
      <dgm:spPr/>
    </dgm:pt>
    <dgm:pt modelId="{A8753414-7722-48DD-9278-883F4EA5C577}" type="pres">
      <dgm:prSet presAssocID="{2F988B02-2613-4547-A4D9-09B657B3917C}" presName="parentText" presStyleLbl="node1" presStyleIdx="0" presStyleCnt="4">
        <dgm:presLayoutVars>
          <dgm:chMax val="0"/>
          <dgm:bulletEnabled val="1"/>
        </dgm:presLayoutVars>
      </dgm:prSet>
      <dgm:spPr/>
    </dgm:pt>
    <dgm:pt modelId="{B7BD2DBB-C2C3-429E-93B9-ED4B65D49F47}" type="pres">
      <dgm:prSet presAssocID="{2F988B02-2613-4547-A4D9-09B657B3917C}" presName="negativeSpace" presStyleCnt="0"/>
      <dgm:spPr/>
    </dgm:pt>
    <dgm:pt modelId="{44FEEBEF-4130-4094-B316-07DE4B7479FF}" type="pres">
      <dgm:prSet presAssocID="{2F988B02-2613-4547-A4D9-09B657B3917C}" presName="childText" presStyleLbl="conFgAcc1" presStyleIdx="0" presStyleCnt="4">
        <dgm:presLayoutVars>
          <dgm:bulletEnabled val="1"/>
        </dgm:presLayoutVars>
      </dgm:prSet>
      <dgm:spPr/>
    </dgm:pt>
    <dgm:pt modelId="{42A11BB0-B7B0-4FDA-B52D-1231BAFB9F0A}" type="pres">
      <dgm:prSet presAssocID="{98D1BBB7-BC09-4657-ABD3-26CC3465D60A}" presName="spaceBetweenRectangles" presStyleCnt="0"/>
      <dgm:spPr/>
    </dgm:pt>
    <dgm:pt modelId="{D2EAE771-844C-43F1-BEB3-2EED9025775D}" type="pres">
      <dgm:prSet presAssocID="{399E3943-F82B-44AA-8D39-CFADD4755D8E}" presName="parentLin" presStyleCnt="0"/>
      <dgm:spPr/>
    </dgm:pt>
    <dgm:pt modelId="{0538150F-4010-41A7-AA6C-7534F6F047FA}" type="pres">
      <dgm:prSet presAssocID="{399E3943-F82B-44AA-8D39-CFADD4755D8E}" presName="parentLeftMargin" presStyleLbl="node1" presStyleIdx="0" presStyleCnt="4"/>
      <dgm:spPr/>
    </dgm:pt>
    <dgm:pt modelId="{19F9C0D6-3835-412C-B21E-54689733DBC2}" type="pres">
      <dgm:prSet presAssocID="{399E3943-F82B-44AA-8D39-CFADD4755D8E}" presName="parentText" presStyleLbl="node1" presStyleIdx="1" presStyleCnt="4">
        <dgm:presLayoutVars>
          <dgm:chMax val="0"/>
          <dgm:bulletEnabled val="1"/>
        </dgm:presLayoutVars>
      </dgm:prSet>
      <dgm:spPr/>
    </dgm:pt>
    <dgm:pt modelId="{13A5F8D3-7DA3-4A46-89A6-DC5822D40D23}" type="pres">
      <dgm:prSet presAssocID="{399E3943-F82B-44AA-8D39-CFADD4755D8E}" presName="negativeSpace" presStyleCnt="0"/>
      <dgm:spPr/>
    </dgm:pt>
    <dgm:pt modelId="{BE52988E-0680-48C5-995A-B60C005B9F22}" type="pres">
      <dgm:prSet presAssocID="{399E3943-F82B-44AA-8D39-CFADD4755D8E}" presName="childText" presStyleLbl="conFgAcc1" presStyleIdx="1" presStyleCnt="4">
        <dgm:presLayoutVars>
          <dgm:bulletEnabled val="1"/>
        </dgm:presLayoutVars>
      </dgm:prSet>
      <dgm:spPr/>
    </dgm:pt>
    <dgm:pt modelId="{05BD4DA8-A10E-4E0B-A08C-7EB8C7C34735}" type="pres">
      <dgm:prSet presAssocID="{75090AE7-0105-4F2F-92B3-B830769CA096}" presName="spaceBetweenRectangles" presStyleCnt="0"/>
      <dgm:spPr/>
    </dgm:pt>
    <dgm:pt modelId="{CD19E3E0-74C9-47D0-9BD6-D64FBB75EC00}" type="pres">
      <dgm:prSet presAssocID="{A513803C-1ACA-4B50-A84C-48EC1B4DC1A0}" presName="parentLin" presStyleCnt="0"/>
      <dgm:spPr/>
    </dgm:pt>
    <dgm:pt modelId="{457CFDC9-3473-44BE-8321-F37E2FF36DB1}" type="pres">
      <dgm:prSet presAssocID="{A513803C-1ACA-4B50-A84C-48EC1B4DC1A0}" presName="parentLeftMargin" presStyleLbl="node1" presStyleIdx="1" presStyleCnt="4"/>
      <dgm:spPr/>
    </dgm:pt>
    <dgm:pt modelId="{9BDA05C0-B7EA-46A8-8120-E718E919188C}" type="pres">
      <dgm:prSet presAssocID="{A513803C-1ACA-4B50-A84C-48EC1B4DC1A0}" presName="parentText" presStyleLbl="node1" presStyleIdx="2" presStyleCnt="4">
        <dgm:presLayoutVars>
          <dgm:chMax val="0"/>
          <dgm:bulletEnabled val="1"/>
        </dgm:presLayoutVars>
      </dgm:prSet>
      <dgm:spPr/>
    </dgm:pt>
    <dgm:pt modelId="{4B7E70C9-A8EE-4789-85A6-87B1E2E9A79B}" type="pres">
      <dgm:prSet presAssocID="{A513803C-1ACA-4B50-A84C-48EC1B4DC1A0}" presName="negativeSpace" presStyleCnt="0"/>
      <dgm:spPr/>
    </dgm:pt>
    <dgm:pt modelId="{AE38CA8A-1939-41C4-BDA3-B10EC197E6A6}" type="pres">
      <dgm:prSet presAssocID="{A513803C-1ACA-4B50-A84C-48EC1B4DC1A0}" presName="childText" presStyleLbl="conFgAcc1" presStyleIdx="2" presStyleCnt="4">
        <dgm:presLayoutVars>
          <dgm:bulletEnabled val="1"/>
        </dgm:presLayoutVars>
      </dgm:prSet>
      <dgm:spPr/>
    </dgm:pt>
    <dgm:pt modelId="{D27774A3-9CE3-4707-AF7B-894DFE21A4C5}" type="pres">
      <dgm:prSet presAssocID="{4988D571-A4C2-4D63-9FF3-97E44422DB9F}" presName="spaceBetweenRectangles" presStyleCnt="0"/>
      <dgm:spPr/>
    </dgm:pt>
    <dgm:pt modelId="{6D65CC45-8848-46FC-BCCE-2109BFDFC883}" type="pres">
      <dgm:prSet presAssocID="{2B0D54D6-78BA-4538-BBF7-4398B72478A6}" presName="parentLin" presStyleCnt="0"/>
      <dgm:spPr/>
    </dgm:pt>
    <dgm:pt modelId="{93BD42AA-DD0D-4FDC-96C1-7819EC25F3D0}" type="pres">
      <dgm:prSet presAssocID="{2B0D54D6-78BA-4538-BBF7-4398B72478A6}" presName="parentLeftMargin" presStyleLbl="node1" presStyleIdx="2" presStyleCnt="4"/>
      <dgm:spPr/>
    </dgm:pt>
    <dgm:pt modelId="{2379A6E6-07E1-405B-868C-7A798BA77C4C}" type="pres">
      <dgm:prSet presAssocID="{2B0D54D6-78BA-4538-BBF7-4398B72478A6}" presName="parentText" presStyleLbl="node1" presStyleIdx="3" presStyleCnt="4">
        <dgm:presLayoutVars>
          <dgm:chMax val="0"/>
          <dgm:bulletEnabled val="1"/>
        </dgm:presLayoutVars>
      </dgm:prSet>
      <dgm:spPr/>
    </dgm:pt>
    <dgm:pt modelId="{3F64E3EA-3107-40F8-8DDF-4321F439D7C0}" type="pres">
      <dgm:prSet presAssocID="{2B0D54D6-78BA-4538-BBF7-4398B72478A6}" presName="negativeSpace" presStyleCnt="0"/>
      <dgm:spPr/>
    </dgm:pt>
    <dgm:pt modelId="{67DF1E62-5818-4B63-9697-B78F02436D73}" type="pres">
      <dgm:prSet presAssocID="{2B0D54D6-78BA-4538-BBF7-4398B72478A6}" presName="childText" presStyleLbl="conFgAcc1" presStyleIdx="3" presStyleCnt="4">
        <dgm:presLayoutVars>
          <dgm:bulletEnabled val="1"/>
        </dgm:presLayoutVars>
      </dgm:prSet>
      <dgm:spPr/>
    </dgm:pt>
  </dgm:ptLst>
  <dgm:cxnLst>
    <dgm:cxn modelId="{F640BB1E-12C7-4942-892F-247F3353545E}" type="presOf" srcId="{399E3943-F82B-44AA-8D39-CFADD4755D8E}" destId="{19F9C0D6-3835-412C-B21E-54689733DBC2}" srcOrd="1" destOrd="0" presId="urn:microsoft.com/office/officeart/2005/8/layout/list1"/>
    <dgm:cxn modelId="{C4F5DB8B-BBEA-45EB-82FA-BCDD5BAFBAE8}" type="presOf" srcId="{2B0D54D6-78BA-4538-BBF7-4398B72478A6}" destId="{93BD42AA-DD0D-4FDC-96C1-7819EC25F3D0}" srcOrd="0" destOrd="0" presId="urn:microsoft.com/office/officeart/2005/8/layout/list1"/>
    <dgm:cxn modelId="{BBF3CEC7-40FE-4ED9-A914-C698361246CE}" srcId="{FEC15813-E81E-400E-91C8-06D84C9B7142}" destId="{2F988B02-2613-4547-A4D9-09B657B3917C}" srcOrd="0" destOrd="0" parTransId="{12121446-CA24-4B08-9023-2063DEDEB3A2}" sibTransId="{98D1BBB7-BC09-4657-ABD3-26CC3465D60A}"/>
    <dgm:cxn modelId="{5B5244C5-E2B8-424B-BFFF-30B7B618AF1E}" srcId="{FEC15813-E81E-400E-91C8-06D84C9B7142}" destId="{A513803C-1ACA-4B50-A84C-48EC1B4DC1A0}" srcOrd="2" destOrd="0" parTransId="{89DDB558-D363-435B-B388-4BAE743B5180}" sibTransId="{4988D571-A4C2-4D63-9FF3-97E44422DB9F}"/>
    <dgm:cxn modelId="{6FF42B8F-3096-4DE6-A04E-F98F4EEA55FE}" type="presOf" srcId="{2F988B02-2613-4547-A4D9-09B657B3917C}" destId="{A8753414-7722-48DD-9278-883F4EA5C577}" srcOrd="1" destOrd="0" presId="urn:microsoft.com/office/officeart/2005/8/layout/list1"/>
    <dgm:cxn modelId="{B77F2C0D-63B7-418C-9DEC-5D35BEA9CA20}" srcId="{FEC15813-E81E-400E-91C8-06D84C9B7142}" destId="{2B0D54D6-78BA-4538-BBF7-4398B72478A6}" srcOrd="3" destOrd="0" parTransId="{8CA6D514-5890-43D2-B352-DD05F531198F}" sibTransId="{36B70BAD-BBB5-4647-9EF2-596C546CCDA5}"/>
    <dgm:cxn modelId="{085FBDCA-2F34-4365-A800-CD4A3D29C1C2}" type="presOf" srcId="{A513803C-1ACA-4B50-A84C-48EC1B4DC1A0}" destId="{9BDA05C0-B7EA-46A8-8120-E718E919188C}" srcOrd="1" destOrd="0" presId="urn:microsoft.com/office/officeart/2005/8/layout/list1"/>
    <dgm:cxn modelId="{B329EA8F-A196-4C5B-BEE2-E9E1B093DE0D}" type="presOf" srcId="{399E3943-F82B-44AA-8D39-CFADD4755D8E}" destId="{0538150F-4010-41A7-AA6C-7534F6F047FA}" srcOrd="0" destOrd="0" presId="urn:microsoft.com/office/officeart/2005/8/layout/list1"/>
    <dgm:cxn modelId="{E9BCDECF-0FA0-46A6-92DC-20EF6BA7B8E3}" type="presOf" srcId="{A513803C-1ACA-4B50-A84C-48EC1B4DC1A0}" destId="{457CFDC9-3473-44BE-8321-F37E2FF36DB1}" srcOrd="0" destOrd="0" presId="urn:microsoft.com/office/officeart/2005/8/layout/list1"/>
    <dgm:cxn modelId="{8D2FF46C-876C-4B1F-BEF7-B1352F3A4851}" type="presOf" srcId="{2B0D54D6-78BA-4538-BBF7-4398B72478A6}" destId="{2379A6E6-07E1-405B-868C-7A798BA77C4C}" srcOrd="1" destOrd="0" presId="urn:microsoft.com/office/officeart/2005/8/layout/list1"/>
    <dgm:cxn modelId="{6FA43B99-5D7D-4913-B228-87DE9B40F256}" srcId="{FEC15813-E81E-400E-91C8-06D84C9B7142}" destId="{399E3943-F82B-44AA-8D39-CFADD4755D8E}" srcOrd="1" destOrd="0" parTransId="{1981F791-9624-4E61-B8F4-C7BF801E35B7}" sibTransId="{75090AE7-0105-4F2F-92B3-B830769CA096}"/>
    <dgm:cxn modelId="{409327F6-90C3-40E8-ABF5-717722CEA658}" type="presOf" srcId="{2F988B02-2613-4547-A4D9-09B657B3917C}" destId="{0E5C60F1-19A5-4B19-AB54-7C5CCF20BBCF}" srcOrd="0" destOrd="0" presId="urn:microsoft.com/office/officeart/2005/8/layout/list1"/>
    <dgm:cxn modelId="{0CFD67F8-9632-493B-ACCB-7BA8C4C94493}" type="presOf" srcId="{FEC15813-E81E-400E-91C8-06D84C9B7142}" destId="{FB63C0BC-CE4B-46ED-AD31-C6A845988499}" srcOrd="0" destOrd="0" presId="urn:microsoft.com/office/officeart/2005/8/layout/list1"/>
    <dgm:cxn modelId="{EC56D776-5A1B-4C81-B051-D6ED067F4ADE}" type="presParOf" srcId="{FB63C0BC-CE4B-46ED-AD31-C6A845988499}" destId="{D2E971FE-8C01-4D6C-915A-177166773242}" srcOrd="0" destOrd="0" presId="urn:microsoft.com/office/officeart/2005/8/layout/list1"/>
    <dgm:cxn modelId="{BD4E180F-3777-4689-893C-BCB20624B5B8}" type="presParOf" srcId="{D2E971FE-8C01-4D6C-915A-177166773242}" destId="{0E5C60F1-19A5-4B19-AB54-7C5CCF20BBCF}" srcOrd="0" destOrd="0" presId="urn:microsoft.com/office/officeart/2005/8/layout/list1"/>
    <dgm:cxn modelId="{D3302AB5-E12D-4193-AEE5-112C3864CA5A}" type="presParOf" srcId="{D2E971FE-8C01-4D6C-915A-177166773242}" destId="{A8753414-7722-48DD-9278-883F4EA5C577}" srcOrd="1" destOrd="0" presId="urn:microsoft.com/office/officeart/2005/8/layout/list1"/>
    <dgm:cxn modelId="{C74AD56C-F48D-4FEB-94B2-00906D6E1CDD}" type="presParOf" srcId="{FB63C0BC-CE4B-46ED-AD31-C6A845988499}" destId="{B7BD2DBB-C2C3-429E-93B9-ED4B65D49F47}" srcOrd="1" destOrd="0" presId="urn:microsoft.com/office/officeart/2005/8/layout/list1"/>
    <dgm:cxn modelId="{124607E0-D1E5-4F8F-9EED-C5B7DED392BD}" type="presParOf" srcId="{FB63C0BC-CE4B-46ED-AD31-C6A845988499}" destId="{44FEEBEF-4130-4094-B316-07DE4B7479FF}" srcOrd="2" destOrd="0" presId="urn:microsoft.com/office/officeart/2005/8/layout/list1"/>
    <dgm:cxn modelId="{BE5BC5E7-6138-4988-98E6-B49DE66624F4}" type="presParOf" srcId="{FB63C0BC-CE4B-46ED-AD31-C6A845988499}" destId="{42A11BB0-B7B0-4FDA-B52D-1231BAFB9F0A}" srcOrd="3" destOrd="0" presId="urn:microsoft.com/office/officeart/2005/8/layout/list1"/>
    <dgm:cxn modelId="{F1385989-DE3E-4ED8-A345-FEA08C733311}" type="presParOf" srcId="{FB63C0BC-CE4B-46ED-AD31-C6A845988499}" destId="{D2EAE771-844C-43F1-BEB3-2EED9025775D}" srcOrd="4" destOrd="0" presId="urn:microsoft.com/office/officeart/2005/8/layout/list1"/>
    <dgm:cxn modelId="{EAE21C5C-F77E-4AA9-B1C8-22CC1815B4D0}" type="presParOf" srcId="{D2EAE771-844C-43F1-BEB3-2EED9025775D}" destId="{0538150F-4010-41A7-AA6C-7534F6F047FA}" srcOrd="0" destOrd="0" presId="urn:microsoft.com/office/officeart/2005/8/layout/list1"/>
    <dgm:cxn modelId="{1EE5604C-1374-4E27-B22E-25ED9558BF61}" type="presParOf" srcId="{D2EAE771-844C-43F1-BEB3-2EED9025775D}" destId="{19F9C0D6-3835-412C-B21E-54689733DBC2}" srcOrd="1" destOrd="0" presId="urn:microsoft.com/office/officeart/2005/8/layout/list1"/>
    <dgm:cxn modelId="{8B31B1B1-77B2-4979-89BF-EB75E87D2C18}" type="presParOf" srcId="{FB63C0BC-CE4B-46ED-AD31-C6A845988499}" destId="{13A5F8D3-7DA3-4A46-89A6-DC5822D40D23}" srcOrd="5" destOrd="0" presId="urn:microsoft.com/office/officeart/2005/8/layout/list1"/>
    <dgm:cxn modelId="{8C0CC416-5CA0-46EF-8E65-DF89FE8813EC}" type="presParOf" srcId="{FB63C0BC-CE4B-46ED-AD31-C6A845988499}" destId="{BE52988E-0680-48C5-995A-B60C005B9F22}" srcOrd="6" destOrd="0" presId="urn:microsoft.com/office/officeart/2005/8/layout/list1"/>
    <dgm:cxn modelId="{A83B9541-E3F8-4155-BDA0-EFADFCE420EB}" type="presParOf" srcId="{FB63C0BC-CE4B-46ED-AD31-C6A845988499}" destId="{05BD4DA8-A10E-4E0B-A08C-7EB8C7C34735}" srcOrd="7" destOrd="0" presId="urn:microsoft.com/office/officeart/2005/8/layout/list1"/>
    <dgm:cxn modelId="{0E6AD0F8-DC07-46A8-B40B-38735A27C4C2}" type="presParOf" srcId="{FB63C0BC-CE4B-46ED-AD31-C6A845988499}" destId="{CD19E3E0-74C9-47D0-9BD6-D64FBB75EC00}" srcOrd="8" destOrd="0" presId="urn:microsoft.com/office/officeart/2005/8/layout/list1"/>
    <dgm:cxn modelId="{AF1995FC-57CF-4308-80A4-38947DB98D56}" type="presParOf" srcId="{CD19E3E0-74C9-47D0-9BD6-D64FBB75EC00}" destId="{457CFDC9-3473-44BE-8321-F37E2FF36DB1}" srcOrd="0" destOrd="0" presId="urn:microsoft.com/office/officeart/2005/8/layout/list1"/>
    <dgm:cxn modelId="{AF1E024F-FC02-4630-8141-E31C7855FACF}" type="presParOf" srcId="{CD19E3E0-74C9-47D0-9BD6-D64FBB75EC00}" destId="{9BDA05C0-B7EA-46A8-8120-E718E919188C}" srcOrd="1" destOrd="0" presId="urn:microsoft.com/office/officeart/2005/8/layout/list1"/>
    <dgm:cxn modelId="{26DC3127-F25C-46D5-810D-D5C59929574C}" type="presParOf" srcId="{FB63C0BC-CE4B-46ED-AD31-C6A845988499}" destId="{4B7E70C9-A8EE-4789-85A6-87B1E2E9A79B}" srcOrd="9" destOrd="0" presId="urn:microsoft.com/office/officeart/2005/8/layout/list1"/>
    <dgm:cxn modelId="{18F921BF-4467-4C05-BE99-A025604E886A}" type="presParOf" srcId="{FB63C0BC-CE4B-46ED-AD31-C6A845988499}" destId="{AE38CA8A-1939-41C4-BDA3-B10EC197E6A6}" srcOrd="10" destOrd="0" presId="urn:microsoft.com/office/officeart/2005/8/layout/list1"/>
    <dgm:cxn modelId="{BBB282F2-77F2-48F4-92F9-67AC75ABEC99}" type="presParOf" srcId="{FB63C0BC-CE4B-46ED-AD31-C6A845988499}" destId="{D27774A3-9CE3-4707-AF7B-894DFE21A4C5}" srcOrd="11" destOrd="0" presId="urn:microsoft.com/office/officeart/2005/8/layout/list1"/>
    <dgm:cxn modelId="{DC9D347A-540D-4B99-B076-543CBCBC454D}" type="presParOf" srcId="{FB63C0BC-CE4B-46ED-AD31-C6A845988499}" destId="{6D65CC45-8848-46FC-BCCE-2109BFDFC883}" srcOrd="12" destOrd="0" presId="urn:microsoft.com/office/officeart/2005/8/layout/list1"/>
    <dgm:cxn modelId="{7CCE1FD7-7F2E-4988-8F96-3B1CFA7F127F}" type="presParOf" srcId="{6D65CC45-8848-46FC-BCCE-2109BFDFC883}" destId="{93BD42AA-DD0D-4FDC-96C1-7819EC25F3D0}" srcOrd="0" destOrd="0" presId="urn:microsoft.com/office/officeart/2005/8/layout/list1"/>
    <dgm:cxn modelId="{F7748743-2A4D-48D9-A055-9DC47D450715}" type="presParOf" srcId="{6D65CC45-8848-46FC-BCCE-2109BFDFC883}" destId="{2379A6E6-07E1-405B-868C-7A798BA77C4C}" srcOrd="1" destOrd="0" presId="urn:microsoft.com/office/officeart/2005/8/layout/list1"/>
    <dgm:cxn modelId="{8C098DA9-8CC7-4B65-82CC-11A783BFF18D}" type="presParOf" srcId="{FB63C0BC-CE4B-46ED-AD31-C6A845988499}" destId="{3F64E3EA-3107-40F8-8DDF-4321F439D7C0}" srcOrd="13" destOrd="0" presId="urn:microsoft.com/office/officeart/2005/8/layout/list1"/>
    <dgm:cxn modelId="{F7F9A0B6-2F5B-4CF7-B903-84BF3F9BA460}" type="presParOf" srcId="{FB63C0BC-CE4B-46ED-AD31-C6A845988499}" destId="{67DF1E62-5818-4B63-9697-B78F02436D73}"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D1507F-C780-41E4-B249-93068FBC85D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B62DE23-74B5-4B21-99A1-771687CCD0DE}">
      <dgm:prSet custT="1"/>
      <dgm:spPr/>
      <dgm:t>
        <a:bodyPr/>
        <a:lstStyle/>
        <a:p>
          <a:pPr rtl="0"/>
          <a:r>
            <a:rPr lang="en-US" sz="1800"/>
            <a:t>Availability Zones / Host Aggregates</a:t>
          </a:r>
        </a:p>
      </dgm:t>
    </dgm:pt>
    <dgm:pt modelId="{80FD9FE7-247A-4491-B458-2198E5E4A7EC}" type="parTrans" cxnId="{94012C9D-F2BE-4A7A-B380-E9FE1F3DD839}">
      <dgm:prSet/>
      <dgm:spPr/>
      <dgm:t>
        <a:bodyPr/>
        <a:lstStyle/>
        <a:p>
          <a:endParaRPr lang="en-US" sz="1800"/>
        </a:p>
      </dgm:t>
    </dgm:pt>
    <dgm:pt modelId="{91528F20-4B5C-4793-A1F3-66F33C3BBC04}" type="sibTrans" cxnId="{94012C9D-F2BE-4A7A-B380-E9FE1F3DD839}">
      <dgm:prSet/>
      <dgm:spPr/>
      <dgm:t>
        <a:bodyPr/>
        <a:lstStyle/>
        <a:p>
          <a:endParaRPr lang="en-US" sz="1800"/>
        </a:p>
      </dgm:t>
    </dgm:pt>
    <dgm:pt modelId="{8F56D10A-BF88-41F7-A1DB-8DC4FC1419F1}">
      <dgm:prSet custT="1"/>
      <dgm:spPr/>
      <dgm:t>
        <a:bodyPr/>
        <a:lstStyle/>
        <a:p>
          <a:pPr rtl="0"/>
          <a:r>
            <a:rPr lang="en-US" sz="1800"/>
            <a:t>Server Groups (Affinity, Anti-Affinity)</a:t>
          </a:r>
        </a:p>
      </dgm:t>
    </dgm:pt>
    <dgm:pt modelId="{CB699235-7DC8-4B86-BCA1-CCBAFBEA44C0}" type="parTrans" cxnId="{F24C0973-1E9D-436A-A3D2-156146FD84F4}">
      <dgm:prSet/>
      <dgm:spPr/>
      <dgm:t>
        <a:bodyPr/>
        <a:lstStyle/>
        <a:p>
          <a:endParaRPr lang="en-US" sz="1800"/>
        </a:p>
      </dgm:t>
    </dgm:pt>
    <dgm:pt modelId="{2A1BFECD-7F56-40B9-9AA2-408937C3C145}" type="sibTrans" cxnId="{F24C0973-1E9D-436A-A3D2-156146FD84F4}">
      <dgm:prSet/>
      <dgm:spPr/>
      <dgm:t>
        <a:bodyPr/>
        <a:lstStyle/>
        <a:p>
          <a:endParaRPr lang="en-US" sz="1800"/>
        </a:p>
      </dgm:t>
    </dgm:pt>
    <dgm:pt modelId="{9F503442-19C2-4764-A657-492811FC9620}">
      <dgm:prSet custT="1"/>
      <dgm:spPr/>
      <dgm:t>
        <a:bodyPr/>
        <a:lstStyle/>
        <a:p>
          <a:pPr rtl="0"/>
          <a:r>
            <a:rPr lang="en-US" sz="1800"/>
            <a:t>Tenant and User Quotas</a:t>
          </a:r>
        </a:p>
      </dgm:t>
    </dgm:pt>
    <dgm:pt modelId="{97487F43-AB2B-46FC-876F-2F08D8D1FFB8}" type="parTrans" cxnId="{6EB0FA42-885F-4B6E-86E2-2F485376E222}">
      <dgm:prSet/>
      <dgm:spPr/>
      <dgm:t>
        <a:bodyPr/>
        <a:lstStyle/>
        <a:p>
          <a:endParaRPr lang="en-US" sz="1800"/>
        </a:p>
      </dgm:t>
    </dgm:pt>
    <dgm:pt modelId="{BD727C35-34CA-4125-845E-87F4112EA761}" type="sibTrans" cxnId="{6EB0FA42-885F-4B6E-86E2-2F485376E222}">
      <dgm:prSet/>
      <dgm:spPr/>
      <dgm:t>
        <a:bodyPr/>
        <a:lstStyle/>
        <a:p>
          <a:endParaRPr lang="en-US" sz="1800"/>
        </a:p>
      </dgm:t>
    </dgm:pt>
    <dgm:pt modelId="{532CB90A-2EE7-4B77-9650-19FA2FF4916E}">
      <dgm:prSet custT="1"/>
      <dgm:spPr/>
      <dgm:t>
        <a:bodyPr/>
        <a:lstStyle/>
        <a:p>
          <a:pPr rtl="0"/>
          <a:r>
            <a:rPr lang="en-US" sz="1800"/>
            <a:t>Live Migration of VM</a:t>
          </a:r>
        </a:p>
      </dgm:t>
    </dgm:pt>
    <dgm:pt modelId="{891D1145-67F6-443A-9273-9971F2A9F929}" type="parTrans" cxnId="{3158344B-CC9B-4A0C-BB88-975AFA5CA2D0}">
      <dgm:prSet/>
      <dgm:spPr/>
      <dgm:t>
        <a:bodyPr/>
        <a:lstStyle/>
        <a:p>
          <a:endParaRPr lang="en-US" sz="1800"/>
        </a:p>
      </dgm:t>
    </dgm:pt>
    <dgm:pt modelId="{BE5A70A2-9FF4-4F75-86B4-BF5303DE0500}" type="sibTrans" cxnId="{3158344B-CC9B-4A0C-BB88-975AFA5CA2D0}">
      <dgm:prSet/>
      <dgm:spPr/>
      <dgm:t>
        <a:bodyPr/>
        <a:lstStyle/>
        <a:p>
          <a:endParaRPr lang="en-US" sz="1800"/>
        </a:p>
      </dgm:t>
    </dgm:pt>
    <dgm:pt modelId="{10BDA605-FB64-4584-9DFC-4DFC1274EEED}">
      <dgm:prSet custT="1"/>
      <dgm:spPr/>
      <dgm:t>
        <a:bodyPr/>
        <a:lstStyle/>
        <a:p>
          <a:pPr rtl="0"/>
          <a:r>
            <a:rPr lang="en-US" sz="1800" dirty="0"/>
            <a:t>Cold Migration and Resize of VM</a:t>
          </a:r>
        </a:p>
      </dgm:t>
    </dgm:pt>
    <dgm:pt modelId="{4FF04094-31D5-40FB-A299-89398938B73A}" type="parTrans" cxnId="{F65C9094-DA6D-4370-9BD9-F30FA533D02D}">
      <dgm:prSet/>
      <dgm:spPr/>
      <dgm:t>
        <a:bodyPr/>
        <a:lstStyle/>
        <a:p>
          <a:endParaRPr lang="en-US" sz="1800"/>
        </a:p>
      </dgm:t>
    </dgm:pt>
    <dgm:pt modelId="{088F7F71-F281-4BED-8F25-CEA4839CC209}" type="sibTrans" cxnId="{F65C9094-DA6D-4370-9BD9-F30FA533D02D}">
      <dgm:prSet/>
      <dgm:spPr/>
      <dgm:t>
        <a:bodyPr/>
        <a:lstStyle/>
        <a:p>
          <a:endParaRPr lang="en-US" sz="1800"/>
        </a:p>
      </dgm:t>
    </dgm:pt>
    <dgm:pt modelId="{38CD7AC4-051D-460E-BD5A-ED5B0FAA3FE1}">
      <dgm:prSet custT="1"/>
      <dgm:spPr/>
      <dgm:t>
        <a:bodyPr/>
        <a:lstStyle/>
        <a:p>
          <a:pPr rtl="0"/>
          <a:r>
            <a:rPr lang="en-US" sz="1800"/>
            <a:t>Evacuate VM</a:t>
          </a:r>
        </a:p>
      </dgm:t>
    </dgm:pt>
    <dgm:pt modelId="{9CE37BB4-454C-42A5-885F-EB11CFDB5E66}" type="parTrans" cxnId="{B5023C1D-135F-4227-8684-1F2983D7553C}">
      <dgm:prSet/>
      <dgm:spPr/>
      <dgm:t>
        <a:bodyPr/>
        <a:lstStyle/>
        <a:p>
          <a:endParaRPr lang="en-US" sz="1800"/>
        </a:p>
      </dgm:t>
    </dgm:pt>
    <dgm:pt modelId="{2CE746E5-B1BB-4D1B-8BBD-8985EAED10B5}" type="sibTrans" cxnId="{B5023C1D-135F-4227-8684-1F2983D7553C}">
      <dgm:prSet/>
      <dgm:spPr/>
      <dgm:t>
        <a:bodyPr/>
        <a:lstStyle/>
        <a:p>
          <a:endParaRPr lang="en-US" sz="1800"/>
        </a:p>
      </dgm:t>
    </dgm:pt>
    <dgm:pt modelId="{099296A7-9AF8-479E-8526-570AC62D282D}">
      <dgm:prSet custT="1"/>
      <dgm:spPr/>
      <dgm:t>
        <a:bodyPr/>
        <a:lstStyle/>
        <a:p>
          <a:pPr rtl="0"/>
          <a:r>
            <a:rPr lang="en-US" sz="1800"/>
            <a:t>Nova Console</a:t>
          </a:r>
        </a:p>
      </dgm:t>
    </dgm:pt>
    <dgm:pt modelId="{E4B2C1E7-CDB2-4915-A761-0C3A4378237E}" type="parTrans" cxnId="{5FFECFC8-7823-473C-B1C4-A4BE257AC698}">
      <dgm:prSet/>
      <dgm:spPr/>
      <dgm:t>
        <a:bodyPr/>
        <a:lstStyle/>
        <a:p>
          <a:endParaRPr lang="en-US" sz="1800"/>
        </a:p>
      </dgm:t>
    </dgm:pt>
    <dgm:pt modelId="{1E4081E9-31AB-4966-AC88-ABFBA63C8440}" type="sibTrans" cxnId="{5FFECFC8-7823-473C-B1C4-A4BE257AC698}">
      <dgm:prSet/>
      <dgm:spPr/>
      <dgm:t>
        <a:bodyPr/>
        <a:lstStyle/>
        <a:p>
          <a:endParaRPr lang="en-US" sz="1800"/>
        </a:p>
      </dgm:t>
    </dgm:pt>
    <dgm:pt modelId="{27281C97-D8EA-428C-9DBA-5EA3D99E2B71}" type="pres">
      <dgm:prSet presAssocID="{63D1507F-C780-41E4-B249-93068FBC85D0}" presName="linear" presStyleCnt="0">
        <dgm:presLayoutVars>
          <dgm:animLvl val="lvl"/>
          <dgm:resizeHandles val="exact"/>
        </dgm:presLayoutVars>
      </dgm:prSet>
      <dgm:spPr/>
    </dgm:pt>
    <dgm:pt modelId="{F8321F98-BE3B-45AF-8B67-87C7074C55D9}" type="pres">
      <dgm:prSet presAssocID="{2B62DE23-74B5-4B21-99A1-771687CCD0DE}" presName="parentText" presStyleLbl="node1" presStyleIdx="0" presStyleCnt="7">
        <dgm:presLayoutVars>
          <dgm:chMax val="0"/>
          <dgm:bulletEnabled val="1"/>
        </dgm:presLayoutVars>
      </dgm:prSet>
      <dgm:spPr/>
    </dgm:pt>
    <dgm:pt modelId="{FD093FAF-A57B-40AF-B256-B318D5BBB873}" type="pres">
      <dgm:prSet presAssocID="{91528F20-4B5C-4793-A1F3-66F33C3BBC04}" presName="spacer" presStyleCnt="0"/>
      <dgm:spPr/>
    </dgm:pt>
    <dgm:pt modelId="{678711B7-14C8-49BA-B67C-30263B1B5959}" type="pres">
      <dgm:prSet presAssocID="{8F56D10A-BF88-41F7-A1DB-8DC4FC1419F1}" presName="parentText" presStyleLbl="node1" presStyleIdx="1" presStyleCnt="7">
        <dgm:presLayoutVars>
          <dgm:chMax val="0"/>
          <dgm:bulletEnabled val="1"/>
        </dgm:presLayoutVars>
      </dgm:prSet>
      <dgm:spPr/>
    </dgm:pt>
    <dgm:pt modelId="{CBE53A0D-92CC-41FD-92EB-7E90BB3D0BBD}" type="pres">
      <dgm:prSet presAssocID="{2A1BFECD-7F56-40B9-9AA2-408937C3C145}" presName="spacer" presStyleCnt="0"/>
      <dgm:spPr/>
    </dgm:pt>
    <dgm:pt modelId="{2B29CEBA-495C-4E2A-98D8-7F56625C203F}" type="pres">
      <dgm:prSet presAssocID="{9F503442-19C2-4764-A657-492811FC9620}" presName="parentText" presStyleLbl="node1" presStyleIdx="2" presStyleCnt="7">
        <dgm:presLayoutVars>
          <dgm:chMax val="0"/>
          <dgm:bulletEnabled val="1"/>
        </dgm:presLayoutVars>
      </dgm:prSet>
      <dgm:spPr/>
    </dgm:pt>
    <dgm:pt modelId="{1848BFCB-D383-464F-A294-52C4EFB35DF6}" type="pres">
      <dgm:prSet presAssocID="{BD727C35-34CA-4125-845E-87F4112EA761}" presName="spacer" presStyleCnt="0"/>
      <dgm:spPr/>
    </dgm:pt>
    <dgm:pt modelId="{C064D8C3-F685-4CA2-A74F-B91E445B03DE}" type="pres">
      <dgm:prSet presAssocID="{532CB90A-2EE7-4B77-9650-19FA2FF4916E}" presName="parentText" presStyleLbl="node1" presStyleIdx="3" presStyleCnt="7">
        <dgm:presLayoutVars>
          <dgm:chMax val="0"/>
          <dgm:bulletEnabled val="1"/>
        </dgm:presLayoutVars>
      </dgm:prSet>
      <dgm:spPr/>
    </dgm:pt>
    <dgm:pt modelId="{36C5DA1C-7C93-457C-818B-57065641F236}" type="pres">
      <dgm:prSet presAssocID="{BE5A70A2-9FF4-4F75-86B4-BF5303DE0500}" presName="spacer" presStyleCnt="0"/>
      <dgm:spPr/>
    </dgm:pt>
    <dgm:pt modelId="{5B4A10F0-928A-4F2B-8CAE-6B0DFF9B9555}" type="pres">
      <dgm:prSet presAssocID="{10BDA605-FB64-4584-9DFC-4DFC1274EEED}" presName="parentText" presStyleLbl="node1" presStyleIdx="4" presStyleCnt="7">
        <dgm:presLayoutVars>
          <dgm:chMax val="0"/>
          <dgm:bulletEnabled val="1"/>
        </dgm:presLayoutVars>
      </dgm:prSet>
      <dgm:spPr/>
    </dgm:pt>
    <dgm:pt modelId="{62946D8B-88DA-49ED-B182-597E467752C8}" type="pres">
      <dgm:prSet presAssocID="{088F7F71-F281-4BED-8F25-CEA4839CC209}" presName="spacer" presStyleCnt="0"/>
      <dgm:spPr/>
    </dgm:pt>
    <dgm:pt modelId="{C94C4BD5-4777-4F0C-90DD-61DB2FCF5116}" type="pres">
      <dgm:prSet presAssocID="{38CD7AC4-051D-460E-BD5A-ED5B0FAA3FE1}" presName="parentText" presStyleLbl="node1" presStyleIdx="5" presStyleCnt="7">
        <dgm:presLayoutVars>
          <dgm:chMax val="0"/>
          <dgm:bulletEnabled val="1"/>
        </dgm:presLayoutVars>
      </dgm:prSet>
      <dgm:spPr/>
    </dgm:pt>
    <dgm:pt modelId="{DBFF47C3-EE56-4386-B78F-F2584021C5CD}" type="pres">
      <dgm:prSet presAssocID="{2CE746E5-B1BB-4D1B-8BBD-8985EAED10B5}" presName="spacer" presStyleCnt="0"/>
      <dgm:spPr/>
    </dgm:pt>
    <dgm:pt modelId="{C5B06FBA-000E-42A3-B66A-9E4F008F94F2}" type="pres">
      <dgm:prSet presAssocID="{099296A7-9AF8-479E-8526-570AC62D282D}" presName="parentText" presStyleLbl="node1" presStyleIdx="6" presStyleCnt="7">
        <dgm:presLayoutVars>
          <dgm:chMax val="0"/>
          <dgm:bulletEnabled val="1"/>
        </dgm:presLayoutVars>
      </dgm:prSet>
      <dgm:spPr/>
    </dgm:pt>
  </dgm:ptLst>
  <dgm:cxnLst>
    <dgm:cxn modelId="{3158344B-CC9B-4A0C-BB88-975AFA5CA2D0}" srcId="{63D1507F-C780-41E4-B249-93068FBC85D0}" destId="{532CB90A-2EE7-4B77-9650-19FA2FF4916E}" srcOrd="3" destOrd="0" parTransId="{891D1145-67F6-443A-9273-9971F2A9F929}" sibTransId="{BE5A70A2-9FF4-4F75-86B4-BF5303DE0500}"/>
    <dgm:cxn modelId="{5FFECFC8-7823-473C-B1C4-A4BE257AC698}" srcId="{63D1507F-C780-41E4-B249-93068FBC85D0}" destId="{099296A7-9AF8-479E-8526-570AC62D282D}" srcOrd="6" destOrd="0" parTransId="{E4B2C1E7-CDB2-4915-A761-0C3A4378237E}" sibTransId="{1E4081E9-31AB-4966-AC88-ABFBA63C8440}"/>
    <dgm:cxn modelId="{F24C0973-1E9D-436A-A3D2-156146FD84F4}" srcId="{63D1507F-C780-41E4-B249-93068FBC85D0}" destId="{8F56D10A-BF88-41F7-A1DB-8DC4FC1419F1}" srcOrd="1" destOrd="0" parTransId="{CB699235-7DC8-4B86-BCA1-CCBAFBEA44C0}" sibTransId="{2A1BFECD-7F56-40B9-9AA2-408937C3C145}"/>
    <dgm:cxn modelId="{7E471019-7A61-4B03-8788-DB608A0F4821}" type="presOf" srcId="{38CD7AC4-051D-460E-BD5A-ED5B0FAA3FE1}" destId="{C94C4BD5-4777-4F0C-90DD-61DB2FCF5116}" srcOrd="0" destOrd="0" presId="urn:microsoft.com/office/officeart/2005/8/layout/vList2"/>
    <dgm:cxn modelId="{F65C9094-DA6D-4370-9BD9-F30FA533D02D}" srcId="{63D1507F-C780-41E4-B249-93068FBC85D0}" destId="{10BDA605-FB64-4584-9DFC-4DFC1274EEED}" srcOrd="4" destOrd="0" parTransId="{4FF04094-31D5-40FB-A299-89398938B73A}" sibTransId="{088F7F71-F281-4BED-8F25-CEA4839CC209}"/>
    <dgm:cxn modelId="{94012C9D-F2BE-4A7A-B380-E9FE1F3DD839}" srcId="{63D1507F-C780-41E4-B249-93068FBC85D0}" destId="{2B62DE23-74B5-4B21-99A1-771687CCD0DE}" srcOrd="0" destOrd="0" parTransId="{80FD9FE7-247A-4491-B458-2198E5E4A7EC}" sibTransId="{91528F20-4B5C-4793-A1F3-66F33C3BBC04}"/>
    <dgm:cxn modelId="{F5C1E4D7-6047-40C5-9AF2-92C0CD945F18}" type="presOf" srcId="{10BDA605-FB64-4584-9DFC-4DFC1274EEED}" destId="{5B4A10F0-928A-4F2B-8CAE-6B0DFF9B9555}" srcOrd="0" destOrd="0" presId="urn:microsoft.com/office/officeart/2005/8/layout/vList2"/>
    <dgm:cxn modelId="{F5075D51-6B25-427A-A91E-0AAA700AF33A}" type="presOf" srcId="{2B62DE23-74B5-4B21-99A1-771687CCD0DE}" destId="{F8321F98-BE3B-45AF-8B67-87C7074C55D9}" srcOrd="0" destOrd="0" presId="urn:microsoft.com/office/officeart/2005/8/layout/vList2"/>
    <dgm:cxn modelId="{6A658EE8-2F1D-412C-A646-2B014AC2958E}" type="presOf" srcId="{9F503442-19C2-4764-A657-492811FC9620}" destId="{2B29CEBA-495C-4E2A-98D8-7F56625C203F}" srcOrd="0" destOrd="0" presId="urn:microsoft.com/office/officeart/2005/8/layout/vList2"/>
    <dgm:cxn modelId="{44099A49-60AB-4EAE-BBFE-42E4F5C24B63}" type="presOf" srcId="{099296A7-9AF8-479E-8526-570AC62D282D}" destId="{C5B06FBA-000E-42A3-B66A-9E4F008F94F2}" srcOrd="0" destOrd="0" presId="urn:microsoft.com/office/officeart/2005/8/layout/vList2"/>
    <dgm:cxn modelId="{41C922B1-8340-4FCB-82E4-ED868B981437}" type="presOf" srcId="{63D1507F-C780-41E4-B249-93068FBC85D0}" destId="{27281C97-D8EA-428C-9DBA-5EA3D99E2B71}" srcOrd="0" destOrd="0" presId="urn:microsoft.com/office/officeart/2005/8/layout/vList2"/>
    <dgm:cxn modelId="{6EB0FA42-885F-4B6E-86E2-2F485376E222}" srcId="{63D1507F-C780-41E4-B249-93068FBC85D0}" destId="{9F503442-19C2-4764-A657-492811FC9620}" srcOrd="2" destOrd="0" parTransId="{97487F43-AB2B-46FC-876F-2F08D8D1FFB8}" sibTransId="{BD727C35-34CA-4125-845E-87F4112EA761}"/>
    <dgm:cxn modelId="{B5023C1D-135F-4227-8684-1F2983D7553C}" srcId="{63D1507F-C780-41E4-B249-93068FBC85D0}" destId="{38CD7AC4-051D-460E-BD5A-ED5B0FAA3FE1}" srcOrd="5" destOrd="0" parTransId="{9CE37BB4-454C-42A5-885F-EB11CFDB5E66}" sibTransId="{2CE746E5-B1BB-4D1B-8BBD-8985EAED10B5}"/>
    <dgm:cxn modelId="{7E66F9E5-8216-43E1-944A-69A6146776BD}" type="presOf" srcId="{532CB90A-2EE7-4B77-9650-19FA2FF4916E}" destId="{C064D8C3-F685-4CA2-A74F-B91E445B03DE}" srcOrd="0" destOrd="0" presId="urn:microsoft.com/office/officeart/2005/8/layout/vList2"/>
    <dgm:cxn modelId="{9945F83B-BF8F-4DD7-9C09-A25D2DDE7711}" type="presOf" srcId="{8F56D10A-BF88-41F7-A1DB-8DC4FC1419F1}" destId="{678711B7-14C8-49BA-B67C-30263B1B5959}" srcOrd="0" destOrd="0" presId="urn:microsoft.com/office/officeart/2005/8/layout/vList2"/>
    <dgm:cxn modelId="{D30C2512-08F5-42DD-A30B-65DF32F4C4C7}" type="presParOf" srcId="{27281C97-D8EA-428C-9DBA-5EA3D99E2B71}" destId="{F8321F98-BE3B-45AF-8B67-87C7074C55D9}" srcOrd="0" destOrd="0" presId="urn:microsoft.com/office/officeart/2005/8/layout/vList2"/>
    <dgm:cxn modelId="{DCE02839-5BE6-43FD-9E30-8AFAC9E195EA}" type="presParOf" srcId="{27281C97-D8EA-428C-9DBA-5EA3D99E2B71}" destId="{FD093FAF-A57B-40AF-B256-B318D5BBB873}" srcOrd="1" destOrd="0" presId="urn:microsoft.com/office/officeart/2005/8/layout/vList2"/>
    <dgm:cxn modelId="{7D8B614B-F14A-4F2D-8A9C-CD30568C3372}" type="presParOf" srcId="{27281C97-D8EA-428C-9DBA-5EA3D99E2B71}" destId="{678711B7-14C8-49BA-B67C-30263B1B5959}" srcOrd="2" destOrd="0" presId="urn:microsoft.com/office/officeart/2005/8/layout/vList2"/>
    <dgm:cxn modelId="{27D3076A-533C-4959-8947-6838F61F2DF9}" type="presParOf" srcId="{27281C97-D8EA-428C-9DBA-5EA3D99E2B71}" destId="{CBE53A0D-92CC-41FD-92EB-7E90BB3D0BBD}" srcOrd="3" destOrd="0" presId="urn:microsoft.com/office/officeart/2005/8/layout/vList2"/>
    <dgm:cxn modelId="{F393718A-A932-4657-83DC-72D759821A47}" type="presParOf" srcId="{27281C97-D8EA-428C-9DBA-5EA3D99E2B71}" destId="{2B29CEBA-495C-4E2A-98D8-7F56625C203F}" srcOrd="4" destOrd="0" presId="urn:microsoft.com/office/officeart/2005/8/layout/vList2"/>
    <dgm:cxn modelId="{D1C3E842-E8BC-4FBB-8FCE-CFDBDADB6E62}" type="presParOf" srcId="{27281C97-D8EA-428C-9DBA-5EA3D99E2B71}" destId="{1848BFCB-D383-464F-A294-52C4EFB35DF6}" srcOrd="5" destOrd="0" presId="urn:microsoft.com/office/officeart/2005/8/layout/vList2"/>
    <dgm:cxn modelId="{D58AEB3A-4E1A-49CE-BF3C-0BAE071DB142}" type="presParOf" srcId="{27281C97-D8EA-428C-9DBA-5EA3D99E2B71}" destId="{C064D8C3-F685-4CA2-A74F-B91E445B03DE}" srcOrd="6" destOrd="0" presId="urn:microsoft.com/office/officeart/2005/8/layout/vList2"/>
    <dgm:cxn modelId="{11232C9D-3EF6-47B0-B87C-6361C237ECFE}" type="presParOf" srcId="{27281C97-D8EA-428C-9DBA-5EA3D99E2B71}" destId="{36C5DA1C-7C93-457C-818B-57065641F236}" srcOrd="7" destOrd="0" presId="urn:microsoft.com/office/officeart/2005/8/layout/vList2"/>
    <dgm:cxn modelId="{55AAD26D-8540-4C09-891A-C36A3D02AA34}" type="presParOf" srcId="{27281C97-D8EA-428C-9DBA-5EA3D99E2B71}" destId="{5B4A10F0-928A-4F2B-8CAE-6B0DFF9B9555}" srcOrd="8" destOrd="0" presId="urn:microsoft.com/office/officeart/2005/8/layout/vList2"/>
    <dgm:cxn modelId="{350BE78B-0844-4F3F-B713-FC3959916EDF}" type="presParOf" srcId="{27281C97-D8EA-428C-9DBA-5EA3D99E2B71}" destId="{62946D8B-88DA-49ED-B182-597E467752C8}" srcOrd="9" destOrd="0" presId="urn:microsoft.com/office/officeart/2005/8/layout/vList2"/>
    <dgm:cxn modelId="{E450D209-B7B5-4C82-8399-9CEC76E1E6C9}" type="presParOf" srcId="{27281C97-D8EA-428C-9DBA-5EA3D99E2B71}" destId="{C94C4BD5-4777-4F0C-90DD-61DB2FCF5116}" srcOrd="10" destOrd="0" presId="urn:microsoft.com/office/officeart/2005/8/layout/vList2"/>
    <dgm:cxn modelId="{E297624A-1EAB-41D5-8212-8B88270D66F8}" type="presParOf" srcId="{27281C97-D8EA-428C-9DBA-5EA3D99E2B71}" destId="{DBFF47C3-EE56-4386-B78F-F2584021C5CD}" srcOrd="11" destOrd="0" presId="urn:microsoft.com/office/officeart/2005/8/layout/vList2"/>
    <dgm:cxn modelId="{731AC0DF-17E8-4FB6-93F2-6B50C345CEFF}" type="presParOf" srcId="{27281C97-D8EA-428C-9DBA-5EA3D99E2B71}" destId="{C5B06FBA-000E-42A3-B66A-9E4F008F94F2}"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FEEBEF-4130-4094-B316-07DE4B7479FF}">
      <dsp:nvSpPr>
        <dsp:cNvPr id="0" name=""/>
        <dsp:cNvSpPr/>
      </dsp:nvSpPr>
      <dsp:spPr>
        <a:xfrm>
          <a:off x="0" y="363599"/>
          <a:ext cx="8240271" cy="504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A8753414-7722-48DD-9278-883F4EA5C577}">
      <dsp:nvSpPr>
        <dsp:cNvPr id="0" name=""/>
        <dsp:cNvSpPr/>
      </dsp:nvSpPr>
      <dsp:spPr>
        <a:xfrm>
          <a:off x="412013" y="68399"/>
          <a:ext cx="5768189" cy="590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8024" tIns="0" rIns="218024" bIns="0" numCol="1" spcCol="1270" anchor="ctr" anchorCtr="0">
          <a:noAutofit/>
        </a:bodyPr>
        <a:lstStyle/>
        <a:p>
          <a:pPr marL="0" lvl="0" indent="0" algn="l" defTabSz="889000">
            <a:lnSpc>
              <a:spcPct val="90000"/>
            </a:lnSpc>
            <a:spcBef>
              <a:spcPct val="0"/>
            </a:spcBef>
            <a:spcAft>
              <a:spcPct val="35000"/>
            </a:spcAft>
            <a:buNone/>
          </a:pPr>
          <a:r>
            <a:rPr lang="en-US" sz="2000" kern="1200" dirty="0"/>
            <a:t>HPE Linux KVM</a:t>
          </a:r>
        </a:p>
      </dsp:txBody>
      <dsp:txXfrm>
        <a:off x="440834" y="97220"/>
        <a:ext cx="5710547" cy="532758"/>
      </dsp:txXfrm>
    </dsp:sp>
    <dsp:sp modelId="{BE52988E-0680-48C5-995A-B60C005B9F22}">
      <dsp:nvSpPr>
        <dsp:cNvPr id="0" name=""/>
        <dsp:cNvSpPr/>
      </dsp:nvSpPr>
      <dsp:spPr>
        <a:xfrm>
          <a:off x="0" y="1270799"/>
          <a:ext cx="8240271" cy="504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19F9C0D6-3835-412C-B21E-54689733DBC2}">
      <dsp:nvSpPr>
        <dsp:cNvPr id="0" name=""/>
        <dsp:cNvSpPr/>
      </dsp:nvSpPr>
      <dsp:spPr>
        <a:xfrm>
          <a:off x="412013" y="975599"/>
          <a:ext cx="5768189" cy="590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8024" tIns="0" rIns="218024" bIns="0" numCol="1" spcCol="1270" anchor="ctr" anchorCtr="0">
          <a:noAutofit/>
        </a:bodyPr>
        <a:lstStyle/>
        <a:p>
          <a:pPr marL="0" lvl="0" indent="0" algn="l" defTabSz="889000">
            <a:lnSpc>
              <a:spcPct val="90000"/>
            </a:lnSpc>
            <a:spcBef>
              <a:spcPct val="0"/>
            </a:spcBef>
            <a:spcAft>
              <a:spcPct val="35000"/>
            </a:spcAft>
            <a:buNone/>
          </a:pPr>
          <a:r>
            <a:rPr lang="en-US" sz="2000" kern="1200" dirty="0"/>
            <a:t> RHEL KVM</a:t>
          </a:r>
        </a:p>
      </dsp:txBody>
      <dsp:txXfrm>
        <a:off x="440834" y="1004420"/>
        <a:ext cx="5710547" cy="532758"/>
      </dsp:txXfrm>
    </dsp:sp>
    <dsp:sp modelId="{AE38CA8A-1939-41C4-BDA3-B10EC197E6A6}">
      <dsp:nvSpPr>
        <dsp:cNvPr id="0" name=""/>
        <dsp:cNvSpPr/>
      </dsp:nvSpPr>
      <dsp:spPr>
        <a:xfrm>
          <a:off x="0" y="2178000"/>
          <a:ext cx="8240271" cy="504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BDA05C0-B7EA-46A8-8120-E718E919188C}">
      <dsp:nvSpPr>
        <dsp:cNvPr id="0" name=""/>
        <dsp:cNvSpPr/>
      </dsp:nvSpPr>
      <dsp:spPr>
        <a:xfrm>
          <a:off x="412013" y="1882800"/>
          <a:ext cx="5768189" cy="590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8024" tIns="0" rIns="218024" bIns="0" numCol="1" spcCol="1270" anchor="ctr" anchorCtr="0">
          <a:noAutofit/>
        </a:bodyPr>
        <a:lstStyle/>
        <a:p>
          <a:pPr marL="0" lvl="0" indent="0" algn="l" defTabSz="889000">
            <a:lnSpc>
              <a:spcPct val="90000"/>
            </a:lnSpc>
            <a:spcBef>
              <a:spcPct val="0"/>
            </a:spcBef>
            <a:spcAft>
              <a:spcPct val="35000"/>
            </a:spcAft>
            <a:buNone/>
          </a:pPr>
          <a:r>
            <a:rPr lang="en-US" sz="2000" kern="1200" dirty="0"/>
            <a:t>ESX </a:t>
          </a:r>
        </a:p>
      </dsp:txBody>
      <dsp:txXfrm>
        <a:off x="440834" y="1911621"/>
        <a:ext cx="5710547" cy="532758"/>
      </dsp:txXfrm>
    </dsp:sp>
    <dsp:sp modelId="{67DF1E62-5818-4B63-9697-B78F02436D73}">
      <dsp:nvSpPr>
        <dsp:cNvPr id="0" name=""/>
        <dsp:cNvSpPr/>
      </dsp:nvSpPr>
      <dsp:spPr>
        <a:xfrm>
          <a:off x="0" y="3085200"/>
          <a:ext cx="8240271" cy="504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2379A6E6-07E1-405B-868C-7A798BA77C4C}">
      <dsp:nvSpPr>
        <dsp:cNvPr id="0" name=""/>
        <dsp:cNvSpPr/>
      </dsp:nvSpPr>
      <dsp:spPr>
        <a:xfrm>
          <a:off x="412013" y="2790000"/>
          <a:ext cx="5768189" cy="5904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8024" tIns="0" rIns="218024" bIns="0" numCol="1" spcCol="1270" anchor="ctr" anchorCtr="0">
          <a:noAutofit/>
        </a:bodyPr>
        <a:lstStyle/>
        <a:p>
          <a:pPr marL="0" lvl="0" indent="0" algn="l" defTabSz="889000">
            <a:lnSpc>
              <a:spcPct val="90000"/>
            </a:lnSpc>
            <a:spcBef>
              <a:spcPct val="0"/>
            </a:spcBef>
            <a:spcAft>
              <a:spcPct val="35000"/>
            </a:spcAft>
            <a:buNone/>
          </a:pPr>
          <a:r>
            <a:rPr lang="en-US" sz="2000" kern="1200" dirty="0"/>
            <a:t>Bare metal</a:t>
          </a:r>
        </a:p>
      </dsp:txBody>
      <dsp:txXfrm>
        <a:off x="440834" y="2818821"/>
        <a:ext cx="5710547"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321F98-BE3B-45AF-8B67-87C7074C55D9}">
      <dsp:nvSpPr>
        <dsp:cNvPr id="0" name=""/>
        <dsp:cNvSpPr/>
      </dsp:nvSpPr>
      <dsp:spPr>
        <a:xfrm>
          <a:off x="0" y="61200"/>
          <a:ext cx="10969783" cy="561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a:t>Availability Zones / Host Aggregates</a:t>
          </a:r>
        </a:p>
      </dsp:txBody>
      <dsp:txXfrm>
        <a:off x="27415" y="88615"/>
        <a:ext cx="10914953" cy="506770"/>
      </dsp:txXfrm>
    </dsp:sp>
    <dsp:sp modelId="{678711B7-14C8-49BA-B67C-30263B1B5959}">
      <dsp:nvSpPr>
        <dsp:cNvPr id="0" name=""/>
        <dsp:cNvSpPr/>
      </dsp:nvSpPr>
      <dsp:spPr>
        <a:xfrm>
          <a:off x="0" y="709200"/>
          <a:ext cx="10969783" cy="561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a:t>Server Groups (Affinity, Anti-Affinity)</a:t>
          </a:r>
        </a:p>
      </dsp:txBody>
      <dsp:txXfrm>
        <a:off x="27415" y="736615"/>
        <a:ext cx="10914953" cy="506770"/>
      </dsp:txXfrm>
    </dsp:sp>
    <dsp:sp modelId="{2B29CEBA-495C-4E2A-98D8-7F56625C203F}">
      <dsp:nvSpPr>
        <dsp:cNvPr id="0" name=""/>
        <dsp:cNvSpPr/>
      </dsp:nvSpPr>
      <dsp:spPr>
        <a:xfrm>
          <a:off x="0" y="1357200"/>
          <a:ext cx="10969783" cy="561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a:t>Tenant and User Quotas</a:t>
          </a:r>
        </a:p>
      </dsp:txBody>
      <dsp:txXfrm>
        <a:off x="27415" y="1384615"/>
        <a:ext cx="10914953" cy="506770"/>
      </dsp:txXfrm>
    </dsp:sp>
    <dsp:sp modelId="{C064D8C3-F685-4CA2-A74F-B91E445B03DE}">
      <dsp:nvSpPr>
        <dsp:cNvPr id="0" name=""/>
        <dsp:cNvSpPr/>
      </dsp:nvSpPr>
      <dsp:spPr>
        <a:xfrm>
          <a:off x="0" y="2005200"/>
          <a:ext cx="10969783" cy="561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a:t>Live Migration of VM</a:t>
          </a:r>
        </a:p>
      </dsp:txBody>
      <dsp:txXfrm>
        <a:off x="27415" y="2032615"/>
        <a:ext cx="10914953" cy="506770"/>
      </dsp:txXfrm>
    </dsp:sp>
    <dsp:sp modelId="{5B4A10F0-928A-4F2B-8CAE-6B0DFF9B9555}">
      <dsp:nvSpPr>
        <dsp:cNvPr id="0" name=""/>
        <dsp:cNvSpPr/>
      </dsp:nvSpPr>
      <dsp:spPr>
        <a:xfrm>
          <a:off x="0" y="2653200"/>
          <a:ext cx="10969783" cy="561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t>Cold Migration and Resize of VM</a:t>
          </a:r>
        </a:p>
      </dsp:txBody>
      <dsp:txXfrm>
        <a:off x="27415" y="2680615"/>
        <a:ext cx="10914953" cy="506770"/>
      </dsp:txXfrm>
    </dsp:sp>
    <dsp:sp modelId="{C94C4BD5-4777-4F0C-90DD-61DB2FCF5116}">
      <dsp:nvSpPr>
        <dsp:cNvPr id="0" name=""/>
        <dsp:cNvSpPr/>
      </dsp:nvSpPr>
      <dsp:spPr>
        <a:xfrm>
          <a:off x="0" y="3301200"/>
          <a:ext cx="10969783" cy="561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a:t>Evacuate VM</a:t>
          </a:r>
        </a:p>
      </dsp:txBody>
      <dsp:txXfrm>
        <a:off x="27415" y="3328615"/>
        <a:ext cx="10914953" cy="506770"/>
      </dsp:txXfrm>
    </dsp:sp>
    <dsp:sp modelId="{C5B06FBA-000E-42A3-B66A-9E4F008F94F2}">
      <dsp:nvSpPr>
        <dsp:cNvPr id="0" name=""/>
        <dsp:cNvSpPr/>
      </dsp:nvSpPr>
      <dsp:spPr>
        <a:xfrm>
          <a:off x="0" y="3949200"/>
          <a:ext cx="10969783" cy="561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a:t>Nova Console</a:t>
          </a:r>
        </a:p>
      </dsp:txBody>
      <dsp:txXfrm>
        <a:off x="27415" y="3976615"/>
        <a:ext cx="10914953" cy="50677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A61830-C416-483F-955E-54203C65B711}" type="datetimeFigureOut">
              <a:rPr lang="en-US"/>
              <a:t>6/15/2016</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F31B20-3646-4475-8BC4-560CAF715D08}" type="slidenum">
              <a:rPr/>
              <a:t>‹#›</a:t>
            </a:fld>
            <a:endParaRPr/>
          </a:p>
        </p:txBody>
      </p:sp>
    </p:spTree>
    <p:extLst>
      <p:ext uri="{BB962C8B-B14F-4D97-AF65-F5344CB8AC3E}">
        <p14:creationId xmlns:p14="http://schemas.microsoft.com/office/powerpoint/2010/main" val="3829244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381000"/>
            <a:ext cx="4572001" cy="25733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0" rtlCol="0">
            <a:normAutofit/>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381000" y="8686800"/>
            <a:ext cx="4876800" cy="227013"/>
          </a:xfrm>
          <a:prstGeom prst="rect">
            <a:avLst/>
          </a:prstGeom>
        </p:spPr>
        <p:txBody>
          <a:bodyPr vert="horz" lIns="0" tIns="0" rIns="0" bIns="0" rtlCol="0" anchor="ctr"/>
          <a:lstStyle>
            <a:lvl1pPr algn="l">
              <a:defRPr sz="1000"/>
            </a:lvl1pPr>
          </a:lstStyle>
          <a:p>
            <a:endParaRPr/>
          </a:p>
        </p:txBody>
      </p:sp>
      <p:sp>
        <p:nvSpPr>
          <p:cNvPr id="7" name="Slide Number Placeholder 6"/>
          <p:cNvSpPr>
            <a:spLocks noGrp="1"/>
          </p:cNvSpPr>
          <p:nvPr>
            <p:ph type="sldNum" sz="quarter" idx="5"/>
          </p:nvPr>
        </p:nvSpPr>
        <p:spPr>
          <a:xfrm>
            <a:off x="5867400" y="8686800"/>
            <a:ext cx="609600" cy="227013"/>
          </a:xfrm>
          <a:prstGeom prst="rect">
            <a:avLst/>
          </a:prstGeom>
        </p:spPr>
        <p:txBody>
          <a:bodyPr vert="horz" lIns="0" tIns="0" rIns="0" bIns="0" rtlCol="0" anchor="ctr"/>
          <a:lstStyle>
            <a:lvl1pPr algn="r">
              <a:defRPr sz="1000"/>
            </a:lvl1pPr>
          </a:lstStyle>
          <a:p>
            <a:fld id="{5BFEAE42-E3FE-4405-B7FC-4425D05B92A0}" type="slidenum">
              <a:rPr/>
              <a:pPr/>
              <a:t>‹#›</a:t>
            </a:fld>
            <a:endParaRPr/>
          </a:p>
        </p:txBody>
      </p:sp>
    </p:spTree>
    <p:extLst>
      <p:ext uri="{BB962C8B-B14F-4D97-AF65-F5344CB8AC3E}">
        <p14:creationId xmlns:p14="http://schemas.microsoft.com/office/powerpoint/2010/main" val="48636397"/>
      </p:ext>
    </p:extLst>
  </p:cSld>
  <p:clrMap bg1="lt1" tx1="dk1" bg2="lt2" tx2="dk2" accent1="accent1" accent2="accent2" accent3="accent3" accent4="accent4" accent5="accent5" accent6="accent6" hlink="hlink" folHlink="folHlink"/>
  <p:notesStyle>
    <a:lvl1pPr marL="45720" indent="-36576" algn="l" defTabSz="914400" rtl="0" eaLnBrk="1" latinLnBrk="0" hangingPunct="1">
      <a:spcBef>
        <a:spcPts val="600"/>
      </a:spcBef>
      <a:buSzPct val="25000"/>
      <a:buFont typeface="Arial" panose="020B0604020202020204" pitchFamily="34" charset="0"/>
      <a:buChar char=" "/>
      <a:defRPr sz="1100" kern="1200">
        <a:solidFill>
          <a:schemeClr val="tx1"/>
        </a:solidFill>
        <a:latin typeface="+mn-lt"/>
        <a:ea typeface="+mn-ea"/>
        <a:cs typeface="+mn-cs"/>
      </a:defRPr>
    </a:lvl1pPr>
    <a:lvl2pPr marL="228600" indent="-13716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365760" indent="-109728" algn="l" defTabSz="914400" rtl="0" eaLnBrk="1" latinLnBrk="0" hangingPunct="1">
      <a:spcBef>
        <a:spcPts val="600"/>
      </a:spcBef>
      <a:buFont typeface="Arial" panose="020B0604020202020204" pitchFamily="34" charset="0"/>
      <a:buChar char="–"/>
      <a:defRPr sz="1000" kern="1200">
        <a:solidFill>
          <a:schemeClr val="tx1"/>
        </a:solidFill>
        <a:latin typeface="+mn-lt"/>
        <a:ea typeface="+mn-ea"/>
        <a:cs typeface="+mn-cs"/>
      </a:defRPr>
    </a:lvl3pPr>
    <a:lvl4pPr marL="548640" indent="-109728"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31520" indent="-109728"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docs.hpcloud.com/helion/openstack/support-matrix/#software-requirement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monasca.io/components/metrics_db/" TargetMode="External"/><Relationship Id="rId3" Type="http://schemas.openxmlformats.org/officeDocument/2006/relationships/hyperlink" Target="https://kafka.apache.org/" TargetMode="External"/><Relationship Id="rId7" Type="http://schemas.openxmlformats.org/officeDocument/2006/relationships/hyperlink" Target="http://monasca.io/components/persister/"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monasca.io/components/agent/" TargetMode="External"/><Relationship Id="rId11" Type="http://schemas.openxmlformats.org/officeDocument/2006/relationships/hyperlink" Target="http://monasca.io/components/notifications/" TargetMode="External"/><Relationship Id="rId5" Type="http://schemas.openxmlformats.org/officeDocument/2006/relationships/hyperlink" Target="http://monasca.io/components/metrics" TargetMode="External"/><Relationship Id="rId10" Type="http://schemas.openxmlformats.org/officeDocument/2006/relationships/hyperlink" Target="http://monasca.io/components/cli" TargetMode="External"/><Relationship Id="rId4" Type="http://schemas.openxmlformats.org/officeDocument/2006/relationships/hyperlink" Target="http://monasca.io/components/api/" TargetMode="External"/><Relationship Id="rId9" Type="http://schemas.openxmlformats.org/officeDocument/2006/relationships/hyperlink" Target="http://monasca.io/components/alarms/"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elasticsearch.org/guide/en/kibana/current/using-kibana-for-the-first-time.html"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www.elasticsearch.org/guide/en/kibana/current/working-with-queries-and-filters.html"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5</a:t>
            </a:fld>
            <a:endParaRPr lang="en-US"/>
          </a:p>
        </p:txBody>
      </p:sp>
    </p:spTree>
    <p:extLst>
      <p:ext uri="{BB962C8B-B14F-4D97-AF65-F5344CB8AC3E}">
        <p14:creationId xmlns:p14="http://schemas.microsoft.com/office/powerpoint/2010/main" val="2436676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381000"/>
            <a:ext cx="4572000" cy="2573338"/>
          </a:xfrm>
        </p:spPr>
      </p:sp>
      <p:sp>
        <p:nvSpPr>
          <p:cNvPr id="3" name="슬라이드 노트 개체 틀 2"/>
          <p:cNvSpPr>
            <a:spLocks noGrp="1"/>
          </p:cNvSpPr>
          <p:nvPr>
            <p:ph type="body" idx="1"/>
          </p:nvPr>
        </p:nvSpPr>
        <p:spPr/>
        <p:txBody>
          <a:bodyPr/>
          <a:lstStyle/>
          <a:p>
            <a:r>
              <a:rPr lang="en-US" altLang="ko-KR" sz="1100" b="0" i="0" kern="1200" dirty="0">
                <a:solidFill>
                  <a:schemeClr val="tx1"/>
                </a:solidFill>
                <a:effectLst/>
                <a:latin typeface="+mn-lt"/>
                <a:ea typeface="+mn-ea"/>
                <a:cs typeface="+mn-cs"/>
              </a:rPr>
              <a:t>Customer sets up external yum repo, containing a HOS-supported RHEL distro.</a:t>
            </a:r>
          </a:p>
          <a:p>
            <a:r>
              <a:rPr lang="en-US" altLang="ko-KR" sz="1100" b="0" i="0" kern="1200" dirty="0">
                <a:solidFill>
                  <a:schemeClr val="tx1"/>
                </a:solidFill>
                <a:effectLst/>
                <a:latin typeface="+mn-lt"/>
                <a:ea typeface="+mn-ea"/>
                <a:cs typeface="+mn-cs"/>
              </a:rPr>
              <a:t>Customer provisions a set of compute nodes with a base RHEL OS using their own in-house mechanism and external yum repo.</a:t>
            </a:r>
          </a:p>
          <a:p>
            <a:pPr lvl="1"/>
            <a:r>
              <a:rPr lang="en-US" altLang="ko-KR" sz="1050" b="0" i="0" kern="1200" dirty="0">
                <a:solidFill>
                  <a:schemeClr val="tx1"/>
                </a:solidFill>
                <a:effectLst/>
                <a:latin typeface="+mn-lt"/>
                <a:ea typeface="+mn-ea"/>
                <a:cs typeface="+mn-cs"/>
              </a:rPr>
              <a:t>HOS will provide a sample </a:t>
            </a:r>
            <a:r>
              <a:rPr lang="en-US" altLang="ko-KR" sz="1050" b="0" i="0" kern="1200" dirty="0" err="1">
                <a:solidFill>
                  <a:schemeClr val="tx1"/>
                </a:solidFill>
                <a:effectLst/>
                <a:latin typeface="+mn-lt"/>
                <a:ea typeface="+mn-ea"/>
                <a:cs typeface="+mn-cs"/>
              </a:rPr>
              <a:t>kickstart</a:t>
            </a:r>
            <a:r>
              <a:rPr lang="en-US" altLang="ko-KR" sz="1050" b="0" i="0" kern="1200" dirty="0">
                <a:solidFill>
                  <a:schemeClr val="tx1"/>
                </a:solidFill>
                <a:effectLst/>
                <a:latin typeface="+mn-lt"/>
                <a:ea typeface="+mn-ea"/>
                <a:cs typeface="+mn-cs"/>
              </a:rPr>
              <a:t> file that the customer can adapt for use in their environment.</a:t>
            </a:r>
          </a:p>
          <a:p>
            <a:r>
              <a:rPr lang="en-US" altLang="ko-KR" sz="1100" b="0" i="0" kern="1200" dirty="0">
                <a:solidFill>
                  <a:schemeClr val="tx1"/>
                </a:solidFill>
                <a:effectLst/>
                <a:latin typeface="+mn-lt"/>
                <a:ea typeface="+mn-ea"/>
                <a:cs typeface="+mn-cs"/>
              </a:rPr>
              <a:t>Customer prepares input model files describing the desired cloud deployment and the runs these through the configuration processor.</a:t>
            </a:r>
          </a:p>
          <a:p>
            <a:pPr lvl="1"/>
            <a:r>
              <a:rPr lang="en-US" altLang="ko-KR" sz="1050" b="0" i="0" kern="1200" dirty="0">
                <a:solidFill>
                  <a:schemeClr val="tx1"/>
                </a:solidFill>
                <a:effectLst/>
                <a:latin typeface="+mn-lt"/>
                <a:ea typeface="+mn-ea"/>
                <a:cs typeface="+mn-cs"/>
              </a:rPr>
              <a:t>This input includes a </a:t>
            </a:r>
            <a:r>
              <a:rPr lang="en-US" altLang="ko-KR" sz="1050" b="0" i="0" kern="1200" dirty="0" err="1">
                <a:solidFill>
                  <a:schemeClr val="tx1"/>
                </a:solidFill>
                <a:effectLst/>
                <a:latin typeface="+mn-lt"/>
                <a:ea typeface="+mn-ea"/>
                <a:cs typeface="+mn-cs"/>
              </a:rPr>
              <a:t>servers.yml</a:t>
            </a:r>
            <a:r>
              <a:rPr lang="en-US" altLang="ko-KR" sz="1050" b="0" i="0" kern="1200" dirty="0">
                <a:solidFill>
                  <a:schemeClr val="tx1"/>
                </a:solidFill>
                <a:effectLst/>
                <a:latin typeface="+mn-lt"/>
                <a:ea typeface="+mn-ea"/>
                <a:cs typeface="+mn-cs"/>
              </a:rPr>
              <a:t> listing both </a:t>
            </a:r>
            <a:r>
              <a:rPr lang="en-US" altLang="ko-KR" sz="1050" b="0" i="0" kern="1200" dirty="0" err="1">
                <a:solidFill>
                  <a:schemeClr val="tx1"/>
                </a:solidFill>
                <a:effectLst/>
                <a:latin typeface="+mn-lt"/>
                <a:ea typeface="+mn-ea"/>
                <a:cs typeface="+mn-cs"/>
              </a:rPr>
              <a:t>rhel</a:t>
            </a:r>
            <a:r>
              <a:rPr lang="en-US" altLang="ko-KR" sz="1050" b="0" i="0" kern="1200" dirty="0">
                <a:solidFill>
                  <a:schemeClr val="tx1"/>
                </a:solidFill>
                <a:effectLst/>
                <a:latin typeface="+mn-lt"/>
                <a:ea typeface="+mn-ea"/>
                <a:cs typeface="+mn-cs"/>
              </a:rPr>
              <a:t> and </a:t>
            </a:r>
            <a:r>
              <a:rPr lang="en-US" altLang="ko-KR" sz="1050" b="0" i="0" kern="1200" dirty="0" err="1">
                <a:solidFill>
                  <a:schemeClr val="tx1"/>
                </a:solidFill>
                <a:effectLst/>
                <a:latin typeface="+mn-lt"/>
                <a:ea typeface="+mn-ea"/>
                <a:cs typeface="+mn-cs"/>
              </a:rPr>
              <a:t>hlinux</a:t>
            </a:r>
            <a:r>
              <a:rPr lang="en-US" altLang="ko-KR" sz="1050" b="0" i="0" kern="1200" dirty="0">
                <a:solidFill>
                  <a:schemeClr val="tx1"/>
                </a:solidFill>
                <a:effectLst/>
                <a:latin typeface="+mn-lt"/>
                <a:ea typeface="+mn-ea"/>
                <a:cs typeface="+mn-cs"/>
              </a:rPr>
              <a:t> target nodes (need a means to differentiate distros between sets of nodes).</a:t>
            </a:r>
          </a:p>
          <a:p>
            <a:r>
              <a:rPr lang="en-US" altLang="ko-KR" sz="1100" b="0" i="0" kern="1200" dirty="0">
                <a:solidFill>
                  <a:schemeClr val="tx1"/>
                </a:solidFill>
                <a:effectLst/>
                <a:latin typeface="+mn-lt"/>
                <a:ea typeface="+mn-ea"/>
                <a:cs typeface="+mn-cs"/>
              </a:rPr>
              <a:t>Cobbler is used provision target cloud nodes (except the RHEL nodes) with a base </a:t>
            </a:r>
            <a:r>
              <a:rPr lang="en-US" altLang="ko-KR" sz="1100" b="0" i="0" kern="1200" dirty="0" err="1">
                <a:solidFill>
                  <a:schemeClr val="tx1"/>
                </a:solidFill>
                <a:effectLst/>
                <a:latin typeface="+mn-lt"/>
                <a:ea typeface="+mn-ea"/>
                <a:cs typeface="+mn-cs"/>
              </a:rPr>
              <a:t>hlinux</a:t>
            </a:r>
            <a:r>
              <a:rPr lang="en-US" altLang="ko-KR" sz="1100" b="0" i="0" kern="1200" dirty="0">
                <a:solidFill>
                  <a:schemeClr val="tx1"/>
                </a:solidFill>
                <a:effectLst/>
                <a:latin typeface="+mn-lt"/>
                <a:ea typeface="+mn-ea"/>
                <a:cs typeface="+mn-cs"/>
              </a:rPr>
              <a:t> OS, using the HLM </a:t>
            </a:r>
            <a:r>
              <a:rPr lang="en-US" altLang="ko-KR" sz="1100" b="0" i="0" kern="1200" dirty="0" err="1">
                <a:solidFill>
                  <a:schemeClr val="tx1"/>
                </a:solidFill>
                <a:effectLst/>
                <a:latin typeface="+mn-lt"/>
                <a:ea typeface="+mn-ea"/>
                <a:cs typeface="+mn-cs"/>
              </a:rPr>
              <a:t>Ansible</a:t>
            </a:r>
            <a:r>
              <a:rPr lang="en-US" altLang="ko-KR" sz="1100" b="0" i="0" kern="1200" dirty="0">
                <a:solidFill>
                  <a:schemeClr val="tx1"/>
                </a:solidFill>
                <a:effectLst/>
                <a:latin typeface="+mn-lt"/>
                <a:ea typeface="+mn-ea"/>
                <a:cs typeface="+mn-cs"/>
              </a:rPr>
              <a:t> </a:t>
            </a:r>
            <a:r>
              <a:rPr lang="en-US" altLang="ko-KR" sz="1100" b="0" i="0" kern="1200" dirty="0" err="1">
                <a:solidFill>
                  <a:schemeClr val="tx1"/>
                </a:solidFill>
                <a:effectLst/>
                <a:latin typeface="+mn-lt"/>
                <a:ea typeface="+mn-ea"/>
                <a:cs typeface="+mn-cs"/>
              </a:rPr>
              <a:t>bm</a:t>
            </a:r>
            <a:r>
              <a:rPr lang="en-US" altLang="ko-KR" sz="1100" b="0" i="0" kern="1200" dirty="0">
                <a:solidFill>
                  <a:schemeClr val="tx1"/>
                </a:solidFill>
                <a:effectLst/>
                <a:latin typeface="+mn-lt"/>
                <a:ea typeface="+mn-ea"/>
                <a:cs typeface="+mn-cs"/>
              </a:rPr>
              <a:t>-reimage playbook.</a:t>
            </a:r>
          </a:p>
          <a:p>
            <a:r>
              <a:rPr lang="en-US" altLang="ko-KR" sz="1100" b="0" i="0" kern="1200" dirty="0">
                <a:solidFill>
                  <a:schemeClr val="tx1"/>
                </a:solidFill>
                <a:effectLst/>
                <a:latin typeface="+mn-lt"/>
                <a:ea typeface="+mn-ea"/>
                <a:cs typeface="+mn-cs"/>
              </a:rPr>
              <a:t>The </a:t>
            </a:r>
            <a:r>
              <a:rPr lang="en-US" altLang="ko-KR" sz="1100" b="0" i="0" kern="1200" dirty="0" err="1">
                <a:solidFill>
                  <a:schemeClr val="tx1"/>
                </a:solidFill>
                <a:effectLst/>
                <a:latin typeface="+mn-lt"/>
                <a:ea typeface="+mn-ea"/>
                <a:cs typeface="+mn-cs"/>
              </a:rPr>
              <a:t>osconfig</a:t>
            </a:r>
            <a:r>
              <a:rPr lang="en-US" altLang="ko-KR" sz="1100" b="0" i="0" kern="1200" dirty="0">
                <a:solidFill>
                  <a:schemeClr val="tx1"/>
                </a:solidFill>
                <a:effectLst/>
                <a:latin typeface="+mn-lt"/>
                <a:ea typeface="+mn-ea"/>
                <a:cs typeface="+mn-cs"/>
              </a:rPr>
              <a:t> playbooks are run against </a:t>
            </a:r>
            <a:r>
              <a:rPr lang="en-US" altLang="ko-KR" sz="1100" b="1" i="0" kern="1200" dirty="0">
                <a:solidFill>
                  <a:schemeClr val="tx1"/>
                </a:solidFill>
                <a:effectLst/>
                <a:latin typeface="+mn-lt"/>
                <a:ea typeface="+mn-ea"/>
                <a:cs typeface="+mn-cs"/>
              </a:rPr>
              <a:t>all</a:t>
            </a:r>
            <a:r>
              <a:rPr lang="en-US" altLang="ko-KR" sz="1100" b="0" i="0" kern="1200" dirty="0">
                <a:solidFill>
                  <a:schemeClr val="tx1"/>
                </a:solidFill>
                <a:effectLst/>
                <a:latin typeface="+mn-lt"/>
                <a:ea typeface="+mn-ea"/>
                <a:cs typeface="+mn-cs"/>
              </a:rPr>
              <a:t> target nodes:</a:t>
            </a:r>
          </a:p>
          <a:p>
            <a:pPr lvl="1"/>
            <a:r>
              <a:rPr lang="en-US" altLang="ko-KR" sz="1050" b="0" i="0" kern="1200" dirty="0">
                <a:solidFill>
                  <a:schemeClr val="tx1"/>
                </a:solidFill>
                <a:effectLst/>
                <a:latin typeface="+mn-lt"/>
                <a:ea typeface="+mn-ea"/>
                <a:cs typeface="+mn-cs"/>
              </a:rPr>
              <a:t>The RHEL nodes yum </a:t>
            </a:r>
            <a:r>
              <a:rPr lang="en-US" altLang="ko-KR" sz="1050" b="0" i="0" kern="1200" dirty="0" err="1">
                <a:solidFill>
                  <a:schemeClr val="tx1"/>
                </a:solidFill>
                <a:effectLst/>
                <a:latin typeface="+mn-lt"/>
                <a:ea typeface="+mn-ea"/>
                <a:cs typeface="+mn-cs"/>
              </a:rPr>
              <a:t>conf</a:t>
            </a:r>
            <a:r>
              <a:rPr lang="en-US" altLang="ko-KR" sz="1050" b="0" i="0" kern="1200" dirty="0">
                <a:solidFill>
                  <a:schemeClr val="tx1"/>
                </a:solidFill>
                <a:effectLst/>
                <a:latin typeface="+mn-lt"/>
                <a:ea typeface="+mn-ea"/>
                <a:cs typeface="+mn-cs"/>
              </a:rPr>
              <a:t> is extended to also point to a HOS yum repo on the </a:t>
            </a:r>
            <a:r>
              <a:rPr lang="en-US" altLang="ko-KR" sz="1050" b="0" i="0" kern="1200" dirty="0" err="1">
                <a:solidFill>
                  <a:schemeClr val="tx1"/>
                </a:solidFill>
                <a:effectLst/>
                <a:latin typeface="+mn-lt"/>
                <a:ea typeface="+mn-ea"/>
                <a:cs typeface="+mn-cs"/>
              </a:rPr>
              <a:t>deployer</a:t>
            </a:r>
            <a:r>
              <a:rPr lang="en-US" altLang="ko-KR" sz="1050" b="0" i="0" kern="1200" dirty="0">
                <a:solidFill>
                  <a:schemeClr val="tx1"/>
                </a:solidFill>
                <a:effectLst/>
                <a:latin typeface="+mn-lt"/>
                <a:ea typeface="+mn-ea"/>
                <a:cs typeface="+mn-cs"/>
              </a:rPr>
              <a:t> that contains a small number of extra packages that do not ship with RHEL.</a:t>
            </a:r>
          </a:p>
          <a:p>
            <a:pPr lvl="1"/>
            <a:r>
              <a:rPr lang="en-US" altLang="ko-KR" sz="1050" b="0" i="0" kern="1200" dirty="0">
                <a:solidFill>
                  <a:schemeClr val="tx1"/>
                </a:solidFill>
                <a:effectLst/>
                <a:latin typeface="+mn-lt"/>
                <a:ea typeface="+mn-ea"/>
                <a:cs typeface="+mn-cs"/>
              </a:rPr>
              <a:t>All </a:t>
            </a:r>
            <a:r>
              <a:rPr lang="en-US" altLang="ko-KR" sz="1050" b="0" i="0" kern="1200" dirty="0" err="1">
                <a:solidFill>
                  <a:schemeClr val="tx1"/>
                </a:solidFill>
                <a:effectLst/>
                <a:latin typeface="+mn-lt"/>
                <a:ea typeface="+mn-ea"/>
                <a:cs typeface="+mn-cs"/>
              </a:rPr>
              <a:t>osconfig</a:t>
            </a:r>
            <a:r>
              <a:rPr lang="en-US" altLang="ko-KR" sz="1050" b="0" i="0" kern="1200" dirty="0">
                <a:solidFill>
                  <a:schemeClr val="tx1"/>
                </a:solidFill>
                <a:effectLst/>
                <a:latin typeface="+mn-lt"/>
                <a:ea typeface="+mn-ea"/>
                <a:cs typeface="+mn-cs"/>
              </a:rPr>
              <a:t> playbooks (including networking setup) adapted to work against RHEL or </a:t>
            </a:r>
            <a:r>
              <a:rPr lang="en-US" altLang="ko-KR" sz="1050" b="0" i="0" kern="1200" dirty="0" err="1">
                <a:solidFill>
                  <a:schemeClr val="tx1"/>
                </a:solidFill>
                <a:effectLst/>
                <a:latin typeface="+mn-lt"/>
                <a:ea typeface="+mn-ea"/>
                <a:cs typeface="+mn-cs"/>
              </a:rPr>
              <a:t>hlinux</a:t>
            </a:r>
            <a:r>
              <a:rPr lang="en-US" altLang="ko-KR" sz="1050" b="0" i="0" kern="1200" dirty="0">
                <a:solidFill>
                  <a:schemeClr val="tx1"/>
                </a:solidFill>
                <a:effectLst/>
                <a:latin typeface="+mn-lt"/>
                <a:ea typeface="+mn-ea"/>
                <a:cs typeface="+mn-cs"/>
              </a:rPr>
              <a:t>.</a:t>
            </a:r>
          </a:p>
          <a:p>
            <a:pPr lvl="1"/>
            <a:r>
              <a:rPr lang="en-US" altLang="ko-KR" sz="1050" b="0" i="0" kern="1200" dirty="0">
                <a:solidFill>
                  <a:schemeClr val="tx1"/>
                </a:solidFill>
                <a:effectLst/>
                <a:latin typeface="+mn-lt"/>
                <a:ea typeface="+mn-ea"/>
                <a:cs typeface="+mn-cs"/>
              </a:rPr>
              <a:t>Package installs on RHEL nodes during the </a:t>
            </a:r>
            <a:r>
              <a:rPr lang="en-US" altLang="ko-KR" sz="1050" b="0" i="0" kern="1200" dirty="0" err="1">
                <a:solidFill>
                  <a:schemeClr val="tx1"/>
                </a:solidFill>
                <a:effectLst/>
                <a:latin typeface="+mn-lt"/>
                <a:ea typeface="+mn-ea"/>
                <a:cs typeface="+mn-cs"/>
              </a:rPr>
              <a:t>osconfig</a:t>
            </a:r>
            <a:r>
              <a:rPr lang="en-US" altLang="ko-KR" sz="1050" b="0" i="0" kern="1200" dirty="0">
                <a:solidFill>
                  <a:schemeClr val="tx1"/>
                </a:solidFill>
                <a:effectLst/>
                <a:latin typeface="+mn-lt"/>
                <a:ea typeface="+mn-ea"/>
                <a:cs typeface="+mn-cs"/>
              </a:rPr>
              <a:t> run are pulled primarily from the external yum repo set up by the customer, with extras coming from the HOS repo.</a:t>
            </a:r>
          </a:p>
          <a:p>
            <a:r>
              <a:rPr lang="en-US" altLang="ko-KR" sz="1100" b="0" i="0" kern="1200" dirty="0">
                <a:solidFill>
                  <a:schemeClr val="tx1"/>
                </a:solidFill>
                <a:effectLst/>
                <a:latin typeface="+mn-lt"/>
                <a:ea typeface="+mn-ea"/>
                <a:cs typeface="+mn-cs"/>
              </a:rPr>
              <a:t>The service playbooks (</a:t>
            </a:r>
            <a:r>
              <a:rPr lang="en-US" altLang="ko-KR" sz="1100" b="0" i="0" kern="1200" dirty="0" err="1">
                <a:solidFill>
                  <a:schemeClr val="tx1"/>
                </a:solidFill>
                <a:effectLst/>
                <a:latin typeface="+mn-lt"/>
                <a:ea typeface="+mn-ea"/>
                <a:cs typeface="+mn-cs"/>
              </a:rPr>
              <a:t>hlm</a:t>
            </a:r>
            <a:r>
              <a:rPr lang="en-US" altLang="ko-KR" sz="1100" b="0" i="0" kern="1200" dirty="0">
                <a:solidFill>
                  <a:schemeClr val="tx1"/>
                </a:solidFill>
                <a:effectLst/>
                <a:latin typeface="+mn-lt"/>
                <a:ea typeface="+mn-ea"/>
                <a:cs typeface="+mn-cs"/>
              </a:rPr>
              <a:t>-deploy) are run against </a:t>
            </a:r>
            <a:r>
              <a:rPr lang="en-US" altLang="ko-KR" sz="1100" b="1" i="0" kern="1200" dirty="0">
                <a:solidFill>
                  <a:schemeClr val="tx1"/>
                </a:solidFill>
                <a:effectLst/>
                <a:latin typeface="+mn-lt"/>
                <a:ea typeface="+mn-ea"/>
                <a:cs typeface="+mn-cs"/>
              </a:rPr>
              <a:t>all</a:t>
            </a:r>
            <a:r>
              <a:rPr lang="en-US" altLang="ko-KR" sz="1100" b="0" i="0" kern="1200" dirty="0">
                <a:solidFill>
                  <a:schemeClr val="tx1"/>
                </a:solidFill>
                <a:effectLst/>
                <a:latin typeface="+mn-lt"/>
                <a:ea typeface="+mn-ea"/>
                <a:cs typeface="+mn-cs"/>
              </a:rPr>
              <a:t> target nodes:</a:t>
            </a:r>
          </a:p>
          <a:p>
            <a:pPr lvl="1"/>
            <a:r>
              <a:rPr lang="en-US" altLang="ko-KR" sz="1050" b="0" i="0" kern="1200" dirty="0">
                <a:solidFill>
                  <a:schemeClr val="tx1"/>
                </a:solidFill>
                <a:effectLst/>
                <a:latin typeface="+mn-lt"/>
                <a:ea typeface="+mn-ea"/>
                <a:cs typeface="+mn-cs"/>
              </a:rPr>
              <a:t>All service playbooks (including networking setup) adapted to work against RHEL or </a:t>
            </a:r>
            <a:r>
              <a:rPr lang="en-US" altLang="ko-KR" sz="1050" b="0" i="0" kern="1200" dirty="0" err="1">
                <a:solidFill>
                  <a:schemeClr val="tx1"/>
                </a:solidFill>
                <a:effectLst/>
                <a:latin typeface="+mn-lt"/>
                <a:ea typeface="+mn-ea"/>
                <a:cs typeface="+mn-cs"/>
              </a:rPr>
              <a:t>hlinux</a:t>
            </a:r>
            <a:r>
              <a:rPr lang="en-US" altLang="ko-KR" sz="1050" b="0" i="0" kern="1200" dirty="0">
                <a:solidFill>
                  <a:schemeClr val="tx1"/>
                </a:solidFill>
                <a:effectLst/>
                <a:latin typeface="+mn-lt"/>
                <a:ea typeface="+mn-ea"/>
                <a:cs typeface="+mn-cs"/>
              </a:rPr>
              <a:t>.</a:t>
            </a:r>
          </a:p>
          <a:p>
            <a:pPr lvl="1"/>
            <a:r>
              <a:rPr lang="en-US" altLang="ko-KR" sz="1050" b="0" i="0" kern="1200" dirty="0">
                <a:solidFill>
                  <a:schemeClr val="tx1"/>
                </a:solidFill>
                <a:effectLst/>
                <a:latin typeface="+mn-lt"/>
                <a:ea typeface="+mn-ea"/>
                <a:cs typeface="+mn-cs"/>
              </a:rPr>
              <a:t>Package installs on RHEL nodes during the </a:t>
            </a:r>
            <a:r>
              <a:rPr lang="en-US" altLang="ko-KR" sz="1050" b="0" i="0" kern="1200" dirty="0" err="1">
                <a:solidFill>
                  <a:schemeClr val="tx1"/>
                </a:solidFill>
                <a:effectLst/>
                <a:latin typeface="+mn-lt"/>
                <a:ea typeface="+mn-ea"/>
                <a:cs typeface="+mn-cs"/>
              </a:rPr>
              <a:t>hlm</a:t>
            </a:r>
            <a:r>
              <a:rPr lang="en-US" altLang="ko-KR" sz="1050" b="0" i="0" kern="1200" dirty="0">
                <a:solidFill>
                  <a:schemeClr val="tx1"/>
                </a:solidFill>
                <a:effectLst/>
                <a:latin typeface="+mn-lt"/>
                <a:ea typeface="+mn-ea"/>
                <a:cs typeface="+mn-cs"/>
              </a:rPr>
              <a:t>-deploy run are pulled primarily from the external yum repo, with extras coming from the HOS repo.</a:t>
            </a:r>
          </a:p>
          <a:p>
            <a:endParaRPr lang="ko-KR" altLang="en-US" dirty="0"/>
          </a:p>
        </p:txBody>
      </p:sp>
      <p:sp>
        <p:nvSpPr>
          <p:cNvPr id="4" name="슬라이드 번호 개체 틀 3"/>
          <p:cNvSpPr>
            <a:spLocks noGrp="1"/>
          </p:cNvSpPr>
          <p:nvPr>
            <p:ph type="sldNum" sz="quarter" idx="10"/>
          </p:nvPr>
        </p:nvSpPr>
        <p:spPr/>
        <p:txBody>
          <a:bodyPr/>
          <a:lstStyle/>
          <a:p>
            <a:fld id="{5BFEAE42-E3FE-4405-B7FC-4425D05B92A0}" type="slidenum">
              <a:rPr lang="en-US" altLang="ko-KR" smtClean="0"/>
              <a:pPr/>
              <a:t>26</a:t>
            </a:fld>
            <a:endParaRPr lang="en-US" altLang="ko-KR"/>
          </a:p>
        </p:txBody>
      </p:sp>
    </p:spTree>
    <p:extLst>
      <p:ext uri="{BB962C8B-B14F-4D97-AF65-F5344CB8AC3E}">
        <p14:creationId xmlns:p14="http://schemas.microsoft.com/office/powerpoint/2010/main" val="2907669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a:pPr/>
              <a:t>28</a:t>
            </a:fld>
            <a:endParaRPr lang="en-US" dirty="0"/>
          </a:p>
        </p:txBody>
      </p:sp>
    </p:spTree>
    <p:extLst>
      <p:ext uri="{BB962C8B-B14F-4D97-AF65-F5344CB8AC3E}">
        <p14:creationId xmlns:p14="http://schemas.microsoft.com/office/powerpoint/2010/main" val="3794970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defTabSz="906628">
              <a:defRPr/>
            </a:pPr>
            <a:r>
              <a:rPr lang="en-GB" dirty="0"/>
              <a:t>Entry Scale</a:t>
            </a:r>
            <a:r>
              <a:rPr lang="en-GB" baseline="0" dirty="0"/>
              <a:t> Cloud. Tested up to 100 compute nodes. Network separated into 4 VLANs that are sent over 2 bonded NICs.</a:t>
            </a:r>
            <a:r>
              <a:rPr lang="en-US" baseline="0" dirty="0"/>
              <a:t> A minimal Swift installation is available running on the control plane. This configuration is tested to support either: no block storage, 3 VSA nodes or an external 3PAR.</a:t>
            </a:r>
            <a:endParaRPr lang="en-GB" baseline="0" dirty="0"/>
          </a:p>
          <a:p>
            <a:endParaRPr lang="en-US" dirty="0"/>
          </a:p>
        </p:txBody>
      </p:sp>
    </p:spTree>
    <p:extLst>
      <p:ext uri="{BB962C8B-B14F-4D97-AF65-F5344CB8AC3E}">
        <p14:creationId xmlns:p14="http://schemas.microsoft.com/office/powerpoint/2010/main" val="3332061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defTabSz="906628">
              <a:defRPr/>
            </a:pPr>
            <a:r>
              <a:rPr lang="en-GB" dirty="0"/>
              <a:t>Medium</a:t>
            </a:r>
            <a:r>
              <a:rPr lang="en-GB" baseline="0" dirty="0"/>
              <a:t> </a:t>
            </a:r>
            <a:r>
              <a:rPr lang="en-GB" dirty="0"/>
              <a:t>Scale</a:t>
            </a:r>
            <a:r>
              <a:rPr lang="en-GB" baseline="0" dirty="0"/>
              <a:t> Cloud (technical preview). Control plane runs on 15 servers instead of 3 for entry scale giving your cloud much greater scaling capabilities. Network traffic is separated into 7 zones.</a:t>
            </a:r>
          </a:p>
          <a:p>
            <a:pPr defTabSz="906628">
              <a:defRPr/>
            </a:pPr>
            <a:endParaRPr lang="en-GB" baseline="0" dirty="0"/>
          </a:p>
          <a:p>
            <a:pPr defTabSz="906628">
              <a:defRPr/>
            </a:pPr>
            <a:r>
              <a:rPr lang="en-GB" dirty="0"/>
              <a:t>This</a:t>
            </a:r>
            <a:r>
              <a:rPr lang="en-GB" baseline="0" dirty="0"/>
              <a:t> configuration is labelled technical preview as there has not been as extensive testing of the limits and capabilities of this configuration.  No scale figures are supplied. </a:t>
            </a:r>
            <a:endParaRPr lang="en-US" dirty="0"/>
          </a:p>
          <a:p>
            <a:endParaRPr lang="en-US" dirty="0"/>
          </a:p>
        </p:txBody>
      </p:sp>
    </p:spTree>
    <p:extLst>
      <p:ext uri="{BB962C8B-B14F-4D97-AF65-F5344CB8AC3E}">
        <p14:creationId xmlns:p14="http://schemas.microsoft.com/office/powerpoint/2010/main" val="811293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4650" y="561975"/>
            <a:ext cx="6046788" cy="3402013"/>
          </a:xfrm>
        </p:spPr>
      </p:sp>
      <p:sp>
        <p:nvSpPr>
          <p:cNvPr id="3" name="Notes Placeholder 2"/>
          <p:cNvSpPr>
            <a:spLocks noGrp="1"/>
          </p:cNvSpPr>
          <p:nvPr>
            <p:ph type="body" idx="1"/>
          </p:nvPr>
        </p:nvSpPr>
        <p:spPr/>
        <p:txBody>
          <a:bodyPr/>
          <a:lstStyle/>
          <a:p>
            <a:r>
              <a:rPr lang="en-US" b="0" dirty="0"/>
              <a:t>Helion</a:t>
            </a:r>
            <a:r>
              <a:rPr lang="en-US" b="0" baseline="0" dirty="0"/>
              <a:t> Control Plane HA is based on 3-node cluster. </a:t>
            </a:r>
          </a:p>
          <a:p>
            <a:endParaRPr lang="en-US" b="0" baseline="0" dirty="0"/>
          </a:p>
          <a:p>
            <a:r>
              <a:rPr lang="en-US" b="0" baseline="0" dirty="0"/>
              <a:t>Openstack API services are active/active and is implemented using haproxy and keepalived.</a:t>
            </a:r>
          </a:p>
          <a:p>
            <a:r>
              <a:rPr lang="en-US" b="0" baseline="0" dirty="0"/>
              <a:t>HA-PROXY maps an external IP (Virtual IP) to internal IP. All the APIs are accessed via the external IP. There is one external IP for the control plane and it maps to 3 internal-IP which is specific to each controller.</a:t>
            </a:r>
          </a:p>
          <a:p>
            <a:r>
              <a:rPr lang="en-US" b="0" baseline="0" dirty="0"/>
              <a:t>Keepalived sends keepalives between the nodes to monitor failure and keeps the external IP active on one controller (active controller).</a:t>
            </a:r>
          </a:p>
          <a:p>
            <a:endParaRPr lang="en-US" b="0" baseline="0" dirty="0"/>
          </a:p>
          <a:p>
            <a:r>
              <a:rPr lang="en-US" b="0" baseline="0" dirty="0"/>
              <a:t>The following set of slides explain an example call-flow of how nova-api is used in a HA setup</a:t>
            </a:r>
          </a:p>
        </p:txBody>
      </p:sp>
    </p:spTree>
    <p:extLst>
      <p:ext uri="{BB962C8B-B14F-4D97-AF65-F5344CB8AC3E}">
        <p14:creationId xmlns:p14="http://schemas.microsoft.com/office/powerpoint/2010/main" val="3872586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4650" y="561975"/>
            <a:ext cx="6046788" cy="3402013"/>
          </a:xfrm>
        </p:spPr>
      </p:sp>
      <p:sp>
        <p:nvSpPr>
          <p:cNvPr id="3" name="Notes Placeholder 2"/>
          <p:cNvSpPr>
            <a:spLocks noGrp="1"/>
          </p:cNvSpPr>
          <p:nvPr>
            <p:ph type="body" idx="1"/>
          </p:nvPr>
        </p:nvSpPr>
        <p:spPr/>
        <p:txBody>
          <a:bodyPr/>
          <a:lstStyle/>
          <a:p>
            <a:pPr defTabSz="453314">
              <a:spcAft>
                <a:spcPts val="595"/>
              </a:spcAft>
              <a:defRPr/>
            </a:pPr>
            <a:r>
              <a:rPr lang="en-US" b="0" dirty="0"/>
              <a:t>This slide explains the HA scenario:</a:t>
            </a:r>
          </a:p>
          <a:p>
            <a:pPr defTabSz="453314">
              <a:spcAft>
                <a:spcPts val="595"/>
              </a:spcAft>
              <a:defRPr/>
            </a:pPr>
            <a:endParaRPr lang="en-US" b="0" dirty="0"/>
          </a:p>
          <a:p>
            <a:pPr defTabSz="453314">
              <a:spcAft>
                <a:spcPts val="595"/>
              </a:spcAft>
              <a:defRPr/>
            </a:pPr>
            <a:r>
              <a:rPr lang="en-US" b="0" dirty="0"/>
              <a:t>In</a:t>
            </a:r>
            <a:r>
              <a:rPr lang="en-US" b="0" baseline="0" dirty="0"/>
              <a:t> case if controller0 fails or network-interface on controller0 fails, then keepalived will monitor it and make the external-VIP active on controller1.</a:t>
            </a:r>
          </a:p>
          <a:p>
            <a:pPr defTabSz="453314">
              <a:spcAft>
                <a:spcPts val="595"/>
              </a:spcAft>
              <a:defRPr/>
            </a:pPr>
            <a:endParaRPr lang="en-US" b="0" baseline="0" dirty="0"/>
          </a:p>
          <a:p>
            <a:pPr defTabSz="453314">
              <a:spcAft>
                <a:spcPts val="595"/>
              </a:spcAft>
              <a:defRPr/>
            </a:pPr>
            <a:r>
              <a:rPr lang="en-US" b="0" baseline="0" dirty="0"/>
              <a:t>Controller1 is active-controller and it will be processing all the OpenStack API requests.</a:t>
            </a:r>
          </a:p>
          <a:p>
            <a:pPr defTabSz="453314">
              <a:spcAft>
                <a:spcPts val="595"/>
              </a:spcAft>
              <a:defRPr/>
            </a:pPr>
            <a:endParaRPr lang="en-US" b="0" baseline="0" dirty="0"/>
          </a:p>
          <a:p>
            <a:pPr defTabSz="453314">
              <a:spcAft>
                <a:spcPts val="595"/>
              </a:spcAft>
              <a:defRPr/>
            </a:pPr>
            <a:endParaRPr lang="en-US" b="0" baseline="0" dirty="0"/>
          </a:p>
          <a:p>
            <a:pPr defTabSz="453314">
              <a:spcAft>
                <a:spcPts val="595"/>
              </a:spcAft>
              <a:defRPr/>
            </a:pPr>
            <a:r>
              <a:rPr lang="en-US" b="0" baseline="0" dirty="0"/>
              <a:t>This slide concludes how haproxy and keepalived is used to provide highavailability for Openstack API services.</a:t>
            </a:r>
            <a:endParaRPr lang="en-US" b="0" dirty="0"/>
          </a:p>
        </p:txBody>
      </p:sp>
    </p:spTree>
    <p:extLst>
      <p:ext uri="{BB962C8B-B14F-4D97-AF65-F5344CB8AC3E}">
        <p14:creationId xmlns:p14="http://schemas.microsoft.com/office/powerpoint/2010/main" val="1314018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4650" y="561975"/>
            <a:ext cx="6046788" cy="3402013"/>
          </a:xfrm>
        </p:spPr>
      </p:sp>
      <p:sp>
        <p:nvSpPr>
          <p:cNvPr id="3" name="Notes Placeholder 2"/>
          <p:cNvSpPr>
            <a:spLocks noGrp="1"/>
          </p:cNvSpPr>
          <p:nvPr>
            <p:ph type="body" idx="1"/>
          </p:nvPr>
        </p:nvSpPr>
        <p:spPr/>
        <p:txBody>
          <a:bodyPr/>
          <a:lstStyle/>
          <a:p>
            <a:pPr defTabSz="453314">
              <a:spcAft>
                <a:spcPts val="595"/>
              </a:spcAft>
              <a:defRPr/>
            </a:pPr>
            <a:r>
              <a:rPr lang="en-US" b="0" dirty="0"/>
              <a:t>Here are concentrate on 2</a:t>
            </a:r>
            <a:r>
              <a:rPr lang="en-US" b="0" baseline="0" dirty="0"/>
              <a:t> other important elements on Helion OpenStack control plane</a:t>
            </a:r>
          </a:p>
          <a:p>
            <a:pPr defTabSz="453314">
              <a:spcAft>
                <a:spcPts val="595"/>
              </a:spcAft>
              <a:defRPr/>
            </a:pPr>
            <a:endParaRPr lang="en-US" b="0" baseline="0" dirty="0"/>
          </a:p>
          <a:p>
            <a:pPr marL="226657" indent="-226657" defTabSz="453314">
              <a:spcAft>
                <a:spcPts val="595"/>
              </a:spcAft>
              <a:buFontTx/>
              <a:buAutoNum type="arabicPeriod"/>
              <a:defRPr/>
            </a:pPr>
            <a:r>
              <a:rPr lang="en-US" b="0" baseline="0" dirty="0"/>
              <a:t>MySQL DB – Most OpenStack services store their state information in MySQL DB. Helion OpenStack uses Percona MySQL Galrea clustering to achieve active/active redundancy for the database. Basically, the database writes can happen in any node and MySQL layer takes care of replicating the state to all the nodes.</a:t>
            </a:r>
          </a:p>
          <a:p>
            <a:pPr marL="226657" indent="-226657" defTabSz="453314">
              <a:spcAft>
                <a:spcPts val="595"/>
              </a:spcAft>
              <a:buFontTx/>
              <a:buAutoNum type="arabicPeriod"/>
              <a:defRPr/>
            </a:pPr>
            <a:endParaRPr lang="en-US" b="0" baseline="0" dirty="0"/>
          </a:p>
          <a:p>
            <a:pPr marL="226657" indent="-226657" defTabSz="453314">
              <a:spcAft>
                <a:spcPts val="595"/>
              </a:spcAft>
              <a:buFontTx/>
              <a:buAutoNum type="arabicPeriod"/>
              <a:defRPr/>
            </a:pPr>
            <a:r>
              <a:rPr lang="en-US" b="0" baseline="0" dirty="0"/>
              <a:t>Rabbit MQ – The message Q used for internal communication between the OpenStack services is based on Rabbit MQ. Rabbit MQ is clustered using Mirrored Queues and the queue state is maintained active/active across the nodes.</a:t>
            </a:r>
            <a:endParaRPr lang="en-US" b="0" dirty="0"/>
          </a:p>
        </p:txBody>
      </p:sp>
    </p:spTree>
    <p:extLst>
      <p:ext uri="{BB962C8B-B14F-4D97-AF65-F5344CB8AC3E}">
        <p14:creationId xmlns:p14="http://schemas.microsoft.com/office/powerpoint/2010/main" val="881406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226657" indent="-226657">
              <a:buAutoNum type="arabicPeriod"/>
            </a:pPr>
            <a:r>
              <a:rPr lang="en-US" dirty="0"/>
              <a:t>Freezer is project name for BURA (BackUp, Recovery, Archive) functionality. It’s an</a:t>
            </a:r>
            <a:r>
              <a:rPr lang="en-US" baseline="0" dirty="0"/>
              <a:t> API based service. </a:t>
            </a:r>
            <a:r>
              <a:rPr lang="en-US" dirty="0"/>
              <a:t>Freezer is planned to be upstream Openstack Service</a:t>
            </a:r>
            <a:r>
              <a:rPr lang="en-US" baseline="0" dirty="0"/>
              <a:t> in 4Q 2015/1Q 2016.</a:t>
            </a:r>
          </a:p>
          <a:p>
            <a:pPr marL="226657" indent="-226657">
              <a:buAutoNum type="arabicPeriod"/>
            </a:pPr>
            <a:r>
              <a:rPr lang="en-US" baseline="0" dirty="0"/>
              <a:t>OpenStack awareness – a) integrates with Keystone, Swift b) automated jobs are aware of location of files of OpenStack services and backup/restore them appropriately c) in future, plan is for integration with Nova snapshots, Cinder volume backup</a:t>
            </a:r>
          </a:p>
          <a:p>
            <a:pPr marL="226657" indent="-226657">
              <a:buAutoNum type="arabicPeriod"/>
            </a:pPr>
            <a:r>
              <a:rPr lang="en-US" baseline="0" dirty="0"/>
              <a:t>Scalability – The architecture (explained in the next page) allows better scalability. One example: the freezer_agent talks to the backup target directly (without going through centralized backup server)</a:t>
            </a:r>
          </a:p>
          <a:p>
            <a:pPr marL="226657" indent="-226657">
              <a:buAutoNum type="arabicPeriod"/>
            </a:pPr>
            <a:r>
              <a:rPr lang="en-US" baseline="0" dirty="0"/>
              <a:t>Control Plane – The main data we backup in HOS 2.0 for  Control plane are a) My SQL database  b) Swift Rings</a:t>
            </a:r>
          </a:p>
          <a:p>
            <a:pPr marL="226657" indent="-226657">
              <a:buAutoNum type="arabicPeriod"/>
            </a:pPr>
            <a:r>
              <a:rPr lang="en-US" baseline="0" dirty="0"/>
              <a:t>Deployer Node – home directory of the deployer node is backed up</a:t>
            </a:r>
          </a:p>
          <a:p>
            <a:pPr marL="226657" indent="-226657">
              <a:buAutoNum type="arabicPeriod"/>
            </a:pPr>
            <a:r>
              <a:rPr lang="en-US" baseline="0" dirty="0"/>
              <a:t>2 or more backup jobs running across multiple nodes can be time-synchronized (to a reasonable extent)</a:t>
            </a:r>
          </a:p>
          <a:p>
            <a:pPr defTabSz="906628">
              <a:spcBef>
                <a:spcPts val="595"/>
              </a:spcBef>
              <a:defRPr/>
            </a:pPr>
            <a:r>
              <a:rPr lang="en-US" dirty="0">
                <a:solidFill>
                  <a:srgbClr val="FF0000"/>
                </a:solidFill>
              </a:rPr>
              <a:t>5.   Incremental backups – Backs up only the changes instead of the entire dataset</a:t>
            </a:r>
            <a:endParaRPr lang="en-US" baseline="0" dirty="0"/>
          </a:p>
          <a:p>
            <a:pPr marL="226657" indent="-226657">
              <a:buAutoNum type="arabicPeriod"/>
            </a:pPr>
            <a:endParaRPr lang="en-US" dirty="0"/>
          </a:p>
        </p:txBody>
      </p:sp>
    </p:spTree>
    <p:extLst>
      <p:ext uri="{BB962C8B-B14F-4D97-AF65-F5344CB8AC3E}">
        <p14:creationId xmlns:p14="http://schemas.microsoft.com/office/powerpoint/2010/main" val="275711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This slide explains the high-level architecture of</a:t>
            </a:r>
            <a:r>
              <a:rPr lang="en-US" baseline="0" dirty="0"/>
              <a:t> Freezer. (Light Blue- Freezer component,  Dark Blue – Components that Freezer depends on)</a:t>
            </a:r>
          </a:p>
          <a:p>
            <a:r>
              <a:rPr lang="en-US" baseline="0" dirty="0"/>
              <a:t>For details visit - https://github.com/stackforge/freezer/blob/master/README.rst</a:t>
            </a:r>
          </a:p>
          <a:p>
            <a:endParaRPr lang="en-US" baseline="0" dirty="0"/>
          </a:p>
          <a:p>
            <a:r>
              <a:rPr lang="en-US" baseline="0" dirty="0"/>
              <a:t>The main components are explained in the table above.</a:t>
            </a:r>
          </a:p>
          <a:p>
            <a:endParaRPr lang="en-US" baseline="0" dirty="0"/>
          </a:p>
          <a:p>
            <a:r>
              <a:rPr lang="en-US" baseline="0" dirty="0"/>
              <a:t>Example call-flow for freezer backup/restore</a:t>
            </a:r>
          </a:p>
          <a:p>
            <a:endParaRPr lang="en-US" baseline="0" dirty="0"/>
          </a:p>
          <a:p>
            <a:pPr marL="169993" indent="-169993">
              <a:buFontTx/>
              <a:buChar char="-"/>
            </a:pPr>
            <a:r>
              <a:rPr lang="en-US" baseline="0" dirty="0"/>
              <a:t>1. User/Operator uses Freezer_Scheduler CLI interface to add backup/restore jobs. The jobs describe details of backup/restore (example, path of the file, type of backup, scheduled/one-time backup etc).  The user/operator is authenticated by keystone and the jobs are added to the Elastic Search DB on controller nodes via the Freezer-API  ( Automatic jobs to backup control-plane data are added by freezer HLM/Ansible scripts)</a:t>
            </a:r>
          </a:p>
          <a:p>
            <a:pPr marL="169993" indent="-169993">
              <a:buFontTx/>
              <a:buChar char="-"/>
            </a:pPr>
            <a:r>
              <a:rPr lang="en-US" baseline="0" dirty="0"/>
              <a:t>2. Freezer-scheduler periodically checks via the freezer_api to fetch the list of jobs and schedules them accordingly (i.e.. one-time backup or schedule-based-backup).</a:t>
            </a:r>
          </a:p>
          <a:p>
            <a:pPr marL="169993" indent="-169993">
              <a:buFontTx/>
              <a:buChar char="-"/>
            </a:pPr>
            <a:r>
              <a:rPr lang="en-US" baseline="0" dirty="0"/>
              <a:t>3. Invoke the freezer_agent to execute the backup/restore job</a:t>
            </a:r>
          </a:p>
          <a:p>
            <a:pPr marL="169993" indent="-169993">
              <a:buFontTx/>
              <a:buChar char="-"/>
            </a:pPr>
            <a:r>
              <a:rPr lang="en-US" baseline="0" dirty="0"/>
              <a:t>4. Freezer Agent does the actual execution. It directly communicates with the target  (Swift/SSH-Server/LocalStorage). No need to go through a backup server</a:t>
            </a:r>
          </a:p>
          <a:p>
            <a:pPr marL="169993" indent="-169993">
              <a:buFontTx/>
              <a:buChar char="-"/>
            </a:pPr>
            <a:r>
              <a:rPr lang="en-US" baseline="0" dirty="0"/>
              <a:t>5. On Successful job completion, the job status is stored back to the Elastic Search DB. </a:t>
            </a:r>
          </a:p>
          <a:p>
            <a:pPr marL="169993" indent="-169993">
              <a:buFontTx/>
              <a:buChar char="-"/>
            </a:pPr>
            <a:endParaRPr lang="en-US" baseline="0" dirty="0"/>
          </a:p>
          <a:p>
            <a:endParaRPr lang="en-US" baseline="0" dirty="0"/>
          </a:p>
          <a:p>
            <a:endParaRPr lang="en-US" dirty="0"/>
          </a:p>
        </p:txBody>
      </p:sp>
    </p:spTree>
    <p:extLst>
      <p:ext uri="{BB962C8B-B14F-4D97-AF65-F5344CB8AC3E}">
        <p14:creationId xmlns:p14="http://schemas.microsoft.com/office/powerpoint/2010/main" val="3497958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rtl="0" fontAlgn="base"/>
            <a:r>
              <a:rPr lang="en-US" dirty="0"/>
              <a:t>The OpenStack components (nova, neutron, cinder, etc) create JSON logs in the /var/log/&lt;OpenStack component&gt;. The Centralized Logging Service extracts the component level logs and funnels them into a pipeline and centralized storage. </a:t>
            </a:r>
          </a:p>
          <a:p>
            <a:pPr rtl="0" fontAlgn="base"/>
            <a:endParaRPr lang="en-US" b="1" dirty="0"/>
          </a:p>
          <a:p>
            <a:pPr rtl="0" fontAlgn="base"/>
            <a:r>
              <a:rPr lang="en-US" dirty="0"/>
              <a:t>The process starts with the Beaver daemon on each host watches data being added to the log files specified in the /etc/beaver/conf file</a:t>
            </a:r>
            <a:endParaRPr lang="en-US" b="1" dirty="0"/>
          </a:p>
          <a:p>
            <a:pPr rtl="0" fontAlgn="base"/>
            <a:endParaRPr lang="en-US" dirty="0"/>
          </a:p>
          <a:p>
            <a:pPr rtl="0" fontAlgn="base"/>
            <a:r>
              <a:rPr lang="en-US" dirty="0"/>
              <a:t>When a new message is logged a message to the RabbitMQ logstash-queue is generated. Logstash receives any message sent to the logstash-queue. Configuration is in the /etc/logstash directory. Logstash runs filters against the messages received from RabbitMQ. A basic filter view is provided as the</a:t>
            </a:r>
            <a:r>
              <a:rPr lang="en-US" baseline="0" dirty="0"/>
              <a:t> </a:t>
            </a:r>
            <a:r>
              <a:rPr lang="en-US" dirty="0"/>
              <a:t>default but how to create filters is a well-documented process in the elastic community. Logstash outputs all messages that have been received based on any output configuration. The Default is to use the elasticsearch_http interface to store the message in Elasticsearch database. Messages are stored in the Elasticsearch data store in the logstash-&lt;YYYY-MM-DD&gt;. Data can be queried directly through the Elasticsearch REST interface. Elastic search should be configured to only allow queries from the local machine</a:t>
            </a:r>
            <a:r>
              <a:rPr lang="en-US" b="1" dirty="0"/>
              <a:t>. </a:t>
            </a:r>
            <a:r>
              <a:rPr lang="en-US" dirty="0"/>
              <a:t>Kibana Dashboards query the Elasticseach data store and build customizable queries to help analyze and comprehend the log data. Kibana contacts the Elasticsearch data store to query the data in the logstore indices.</a:t>
            </a:r>
            <a:endParaRPr lang="en" dirty="0"/>
          </a:p>
          <a:p>
            <a:endParaRPr lang="en-US" dirty="0"/>
          </a:p>
          <a:p>
            <a:endParaRPr lang="en-US" dirty="0"/>
          </a:p>
        </p:txBody>
      </p:sp>
    </p:spTree>
    <p:extLst>
      <p:ext uri="{BB962C8B-B14F-4D97-AF65-F5344CB8AC3E}">
        <p14:creationId xmlns:p14="http://schemas.microsoft.com/office/powerpoint/2010/main" val="1506958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47500" lnSpcReduction="20000"/>
          </a:bodyPr>
          <a:lstStyle/>
          <a:p>
            <a:r>
              <a:rPr lang="en-US" dirty="0"/>
              <a:t>What Value does HPE add with its’ commercial offering HPE </a:t>
            </a:r>
            <a:r>
              <a:rPr lang="en-US" dirty="0" err="1"/>
              <a:t>Helion</a:t>
            </a:r>
            <a:r>
              <a:rPr lang="en-US" dirty="0"/>
              <a:t> OpenStack?  HPE</a:t>
            </a:r>
            <a:r>
              <a:rPr lang="en-US" baseline="0" dirty="0"/>
              <a:t> offers an enterprise-grade solution with:</a:t>
            </a:r>
            <a:endParaRPr lang="en-US" dirty="0"/>
          </a:p>
          <a:p>
            <a:endParaRPr lang="en-US" dirty="0"/>
          </a:p>
          <a:p>
            <a:pPr marL="285750" indent="-285750">
              <a:buFont typeface="Arial" panose="020B0604020202020204" pitchFamily="34" charset="0"/>
              <a:buChar char="•"/>
            </a:pPr>
            <a:r>
              <a:rPr lang="en-US" dirty="0"/>
              <a:t>Reduced risk</a:t>
            </a:r>
            <a:r>
              <a:rPr lang="en-US" baseline="0" dirty="0"/>
              <a:t> with</a:t>
            </a:r>
            <a:r>
              <a:rPr lang="en-US" dirty="0"/>
              <a:t> enhanced security IP at the product level, HPE's OpenStack Technology Indemnification Program, and the peace of mind of HPE </a:t>
            </a:r>
            <a:r>
              <a:rPr lang="en-US" dirty="0" err="1"/>
              <a:t>Helion</a:t>
            </a:r>
            <a:r>
              <a:rPr lang="en-US" dirty="0"/>
              <a:t> OpenStack Worldwide 24/7 support included in each server license</a:t>
            </a:r>
          </a:p>
          <a:p>
            <a:pPr marL="285750" indent="-285750">
              <a:buFont typeface="Arial" panose="020B0604020202020204" pitchFamily="34" charset="0"/>
              <a:buChar char="•"/>
            </a:pPr>
            <a:r>
              <a:rPr lang="en-US" dirty="0"/>
              <a:t>Increased agility and ease of use with HPE </a:t>
            </a:r>
            <a:r>
              <a:rPr lang="en-US" dirty="0" err="1"/>
              <a:t>Helion</a:t>
            </a:r>
            <a:r>
              <a:rPr lang="en-US" dirty="0"/>
              <a:t> OpenStack </a:t>
            </a:r>
            <a:r>
              <a:rPr lang="en-US" dirty="0" err="1"/>
              <a:t>LifeCycle</a:t>
            </a:r>
            <a:r>
              <a:rPr lang="en-US" dirty="0"/>
              <a:t> Management IP &amp; Configuration IP</a:t>
            </a:r>
          </a:p>
          <a:p>
            <a:pPr marL="285750" indent="-285750">
              <a:buFont typeface="Arial" panose="020B0604020202020204" pitchFamily="34" charset="0"/>
              <a:buChar char="•"/>
            </a:pPr>
            <a:endParaRPr lang="en-US" dirty="0"/>
          </a:p>
          <a:p>
            <a:r>
              <a:rPr lang="en-US" dirty="0"/>
              <a:t>OpenStack software runs on top of Standard HW, helping customers to create an open source based cloud in a SW defined Data center.   With OpenStack technology you can create pools of Compute, NW, Storage, and you create Cloud environment either from a GUI (OpenStack Horizon dashboard) or from applications.</a:t>
            </a:r>
          </a:p>
          <a:p>
            <a:endParaRPr lang="en-US" dirty="0"/>
          </a:p>
          <a:p>
            <a:r>
              <a:rPr lang="en-US" dirty="0"/>
              <a:t>To the OpenStack core of services, HPE adds product level enhancements that provide enterprise level capabilities not always available in the base OpenStack technology components.   For example HPE Configuration IP enhances compute and storage functionality HPE adds our unique configuration IP to the basic Nova and Cinder compute configurations found in the OpenStack Trunk, and a streamlining of the integration of </a:t>
            </a:r>
            <a:r>
              <a:rPr lang="en-US" dirty="0" err="1"/>
              <a:t>ESXi</a:t>
            </a:r>
            <a:r>
              <a:rPr lang="en-US" dirty="0"/>
              <a:t> with OpenStack technology.  These configurations enhance user capabilities while maintaining portability and no vendor lock-in HPE </a:t>
            </a:r>
            <a:r>
              <a:rPr lang="en-US" dirty="0" err="1"/>
              <a:t>Helion</a:t>
            </a:r>
            <a:r>
              <a:rPr lang="en-US" dirty="0"/>
              <a:t> OpenStack our HPE Configuration, Lifecycle Management, and Security IP to simplify management, secure end points, and ease customer transition and ongoing management of a cloud environment. These enhancement speed time to market for enterprise cloud customers, while maintaining openness and no vendor lock-in by using standard OpenStack APIs for full portability.   </a:t>
            </a:r>
          </a:p>
          <a:p>
            <a:endParaRPr lang="en-US" dirty="0"/>
          </a:p>
          <a:p>
            <a:r>
              <a:rPr lang="en-US" dirty="0"/>
              <a:t>At the ecosystem level, HPE </a:t>
            </a:r>
            <a:r>
              <a:rPr lang="en-US" dirty="0" err="1"/>
              <a:t>Helion</a:t>
            </a:r>
            <a:r>
              <a:rPr lang="en-US" dirty="0"/>
              <a:t> OpenStack customers benefit from HPE's OpenStack Technology Indemnification Program and HPE Professional Services for OpenStack.</a:t>
            </a:r>
          </a:p>
          <a:p>
            <a:endParaRPr lang="en-US" dirty="0"/>
          </a:p>
          <a:p>
            <a:r>
              <a:rPr lang="en-US" dirty="0"/>
              <a:t>In addition, HPE understands enterprise customers seek cloud solutions that integrate into the existing environments that they have today.  </a:t>
            </a:r>
          </a:p>
          <a:p>
            <a:br>
              <a:rPr lang="en-US" dirty="0"/>
            </a:br>
            <a:r>
              <a:rPr lang="en-US" dirty="0"/>
              <a:t>HPE </a:t>
            </a:r>
            <a:r>
              <a:rPr lang="en-US" dirty="0" err="1"/>
              <a:t>Helion</a:t>
            </a:r>
            <a:r>
              <a:rPr lang="en-US" dirty="0"/>
              <a:t> OpenStack engineers have designed effective integrations with other HPE offerings, allowing customers to more easily transition to an open source-based cloud solution within their existing management environment.   Integrations include full support for HPE ProLiant Gen 8 &amp; 9 industry leading servers, HPE Moonshot servers, and HPE Storage enhancements for high availability with HPE 3PAR and HPE </a:t>
            </a:r>
            <a:r>
              <a:rPr lang="en-US" dirty="0" err="1"/>
              <a:t>StoreVirtual</a:t>
            </a:r>
            <a:r>
              <a:rPr lang="en-US" dirty="0"/>
              <a:t> VSA.</a:t>
            </a:r>
          </a:p>
          <a:p>
            <a:br>
              <a:rPr lang="en-US" dirty="0"/>
            </a:br>
            <a:r>
              <a:rPr lang="en-US" dirty="0"/>
              <a:t>HPE also understands that customers have non-HP hardware investments they may wish to leverage.  HPE </a:t>
            </a:r>
            <a:r>
              <a:rPr lang="en-US" dirty="0" err="1"/>
              <a:t>Helion</a:t>
            </a:r>
            <a:r>
              <a:rPr lang="en-US" dirty="0"/>
              <a:t> has launched an Independent Hardware Vendor (IHV) program working with 3rd party vendors--such as EMC, Hitachi, Cisco--to certify a wide range of server, storage, and networking infrastructure hardware working with HPE </a:t>
            </a:r>
            <a:r>
              <a:rPr lang="en-US" dirty="0" err="1"/>
              <a:t>Helion</a:t>
            </a:r>
            <a:r>
              <a:rPr lang="en-US" dirty="0"/>
              <a:t> OpenStack.  This focus and work to ensure that customers’ existing infrastructure can fit and integrate with an HPE </a:t>
            </a:r>
            <a:r>
              <a:rPr lang="en-US" dirty="0" err="1"/>
              <a:t>Helion</a:t>
            </a:r>
            <a:r>
              <a:rPr lang="en-US" dirty="0"/>
              <a:t> OpenStack deployment is a key pillar of value add beyond what one can find from the OpenStack community.  The latest certifications can viewed here on the HPE </a:t>
            </a:r>
            <a:r>
              <a:rPr lang="en-US" dirty="0" err="1"/>
              <a:t>Helion</a:t>
            </a:r>
            <a:r>
              <a:rPr lang="en-US" dirty="0"/>
              <a:t> OpenStack Support Matrix: </a:t>
            </a:r>
            <a:r>
              <a:rPr lang="en-US" dirty="0">
                <a:hlinkClick r:id="rId3"/>
              </a:rPr>
              <a:t>http://docs.hpcloud.com/helion/openstack/support-matrix/#software-requirements</a:t>
            </a:r>
            <a:endParaRPr lang="en-US" dirty="0"/>
          </a:p>
          <a:p>
            <a:br>
              <a:rPr lang="en-US" dirty="0"/>
            </a:br>
            <a:endParaRPr lang="en-US" dirty="0"/>
          </a:p>
          <a:p>
            <a:r>
              <a:rPr lang="en-US" dirty="0"/>
              <a:t>HPE Lifecycle Management IP:  HPE works to make it as simple as possible to install and deploy cloud resources on HPE </a:t>
            </a:r>
            <a:r>
              <a:rPr lang="en-US" dirty="0" err="1"/>
              <a:t>Helion</a:t>
            </a:r>
            <a:r>
              <a:rPr lang="en-US" dirty="0"/>
              <a:t> OpenStack in a deployment model that is suitable for the entry point of the customer based on their cloud journey.  For example, HPE </a:t>
            </a:r>
            <a:r>
              <a:rPr lang="en-US" dirty="0" err="1"/>
              <a:t>Helion</a:t>
            </a:r>
            <a:r>
              <a:rPr lang="en-US" dirty="0"/>
              <a:t> OpenStack enables cloud controllers to be deployed on bare-metal servers or in a virtual environment.  The open source upstream version of OpenStack doesn’t do this as easily.  Beyond the deployment, whether these be initial setup, patching, or update and upgrade maintenance, we understand that clouds grow and are dynamic.  HPE </a:t>
            </a:r>
            <a:r>
              <a:rPr lang="en-US" dirty="0" err="1"/>
              <a:t>Helion</a:t>
            </a:r>
            <a:r>
              <a:rPr lang="en-US" dirty="0"/>
              <a:t> OpenStack simplifies the process of adding, extending, or deleting resources quickly and easily.  This flexibility is a key premise of any cloud computing platform.</a:t>
            </a:r>
          </a:p>
          <a:p>
            <a:br>
              <a:rPr lang="en-US" dirty="0"/>
            </a:br>
            <a:r>
              <a:rPr lang="en-US" dirty="0"/>
              <a:t>HPE </a:t>
            </a:r>
            <a:r>
              <a:rPr lang="en-US" dirty="0" err="1"/>
              <a:t>Helion</a:t>
            </a:r>
            <a:r>
              <a:rPr lang="en-US" dirty="0"/>
              <a:t> OpenStack also focuses on providing value add with focusing on managing the cloud platform.  There are several areas of investment from providing active health monitoring of the end to end cloud infrastructure; to centralized logging all of the alerts and alarms for event correlation to root cause analysis; to telemetry usage metering and internal usage reporting capabilities for </a:t>
            </a:r>
            <a:r>
              <a:rPr lang="en-US" dirty="0" err="1"/>
              <a:t>showback</a:t>
            </a:r>
            <a:r>
              <a:rPr lang="en-US" dirty="0"/>
              <a:t>/chargeback/and billing systems.   HPE </a:t>
            </a:r>
            <a:r>
              <a:rPr lang="en-US" dirty="0" err="1"/>
              <a:t>Helion</a:t>
            </a:r>
            <a:r>
              <a:rPr lang="en-US" dirty="0"/>
              <a:t> OpenStack also integrates with HPE Cloud Service Automation (CSA) for expanded lifecycle management capabilities.  HPE CSA addresses the challenges business and IT departments face with a comprehensive management platform bridging the management of multiple cloud environments including virtualization investments and traditional IT business applications.  HPE </a:t>
            </a:r>
            <a:r>
              <a:rPr lang="en-US" dirty="0" err="1"/>
              <a:t>Helion</a:t>
            </a:r>
            <a:r>
              <a:rPr lang="en-US" dirty="0"/>
              <a:t> OpenStack also provides an integration with Parallels Automation facilitating the needs of </a:t>
            </a:r>
            <a:r>
              <a:rPr lang="en-US" dirty="0" err="1"/>
              <a:t>telcos</a:t>
            </a:r>
            <a:r>
              <a:rPr lang="en-US" dirty="0"/>
              <a:t> and service providers.</a:t>
            </a:r>
            <a:br>
              <a:rPr lang="en-US" dirty="0"/>
            </a:br>
            <a:endParaRPr lang="en-US" dirty="0"/>
          </a:p>
          <a:p>
            <a:r>
              <a:rPr lang="en-US" dirty="0"/>
              <a:t>Security IP:  Identity Management of AD and LDAP, data at rest encryption capabilities, reduction of surface vulnerabilities based on extensive years of experience running OpenStack in the HPE Public Cloud, and centralized Log Management capabilities, including a new integration with HPE </a:t>
            </a:r>
            <a:r>
              <a:rPr lang="en-US" dirty="0" err="1"/>
              <a:t>ArcSight</a:t>
            </a:r>
            <a:r>
              <a:rPr lang="en-US" dirty="0"/>
              <a:t>. HPE </a:t>
            </a:r>
            <a:r>
              <a:rPr lang="en-US" dirty="0" err="1"/>
              <a:t>Helion</a:t>
            </a:r>
            <a:r>
              <a:rPr lang="en-US" dirty="0"/>
              <a:t> OpenStack secures the network during installation by implementing security rules that allow only the ports that need to access the network installation to be opened.  Another example is HPE </a:t>
            </a:r>
            <a:r>
              <a:rPr lang="en-US" dirty="0" err="1"/>
              <a:t>Helion</a:t>
            </a:r>
            <a:r>
              <a:rPr lang="en-US" dirty="0"/>
              <a:t> OpenStack enablement of </a:t>
            </a:r>
            <a:r>
              <a:rPr lang="en-US" dirty="0" err="1"/>
              <a:t>AppArmor</a:t>
            </a:r>
            <a:r>
              <a:rPr lang="en-US" dirty="0"/>
              <a:t> to provide an additional layer of automated protection against VM breakouts by proactively protecting the operating system and the applications from external or internal threats.    Coming enhancements include an integration with HPE Atalla key encryption capabilities.</a:t>
            </a:r>
            <a:br>
              <a:rPr lang="en-US" dirty="0"/>
            </a:br>
            <a:endParaRPr lang="en-US" dirty="0"/>
          </a:p>
          <a:p>
            <a:r>
              <a:rPr lang="en-US" dirty="0"/>
              <a:t>Ecosystem Level Enhancements:</a:t>
            </a:r>
          </a:p>
          <a:p>
            <a:r>
              <a:rPr lang="en-US" dirty="0"/>
              <a:t>HPE's OpenStack Technology Indemnification Program  </a:t>
            </a:r>
          </a:p>
          <a:p>
            <a:r>
              <a:rPr lang="en-US" dirty="0"/>
              <a:t>Subject to the terms and conditions of a separate indemnity agreement, qualified HPE </a:t>
            </a:r>
            <a:r>
              <a:rPr lang="en-US" dirty="0" err="1"/>
              <a:t>Helion</a:t>
            </a:r>
            <a:r>
              <a:rPr lang="en-US" dirty="0"/>
              <a:t> OpenStack customers with a current support agreement are eligible for the HPE's OpenStack Technology Indemnification Program, under which HPE will indemnify, defend, and settle third party copyright, patent, and trade secret infringement claims directed to OpenStack code, alone or in combination with Linux code, in HPE </a:t>
            </a:r>
            <a:r>
              <a:rPr lang="en-US" dirty="0" err="1"/>
              <a:t>Helion</a:t>
            </a:r>
            <a:r>
              <a:rPr lang="en-US" dirty="0"/>
              <a:t> OpenStack. Subject to the terms of the indemnity agreement, HPE is offering this indemnity with no monetary cap, a key differentiator from our competitors that demonstrates HPE's commitment to the OpenStack platform and community. HPE's OpenStack Technology Indemnification Program is available to qualified customers who are direct customers of HPE, direct customers of authorized resellers for HPE </a:t>
            </a:r>
            <a:r>
              <a:rPr lang="en-US" dirty="0" err="1"/>
              <a:t>Helion</a:t>
            </a:r>
            <a:r>
              <a:rPr lang="en-US" dirty="0"/>
              <a:t> OpenStack, and direct customers of qualified service providers using HPE </a:t>
            </a:r>
            <a:r>
              <a:rPr lang="en-US" dirty="0" err="1"/>
              <a:t>Helion</a:t>
            </a:r>
            <a:r>
              <a:rPr lang="en-US" dirty="0"/>
              <a:t> OpenStack to provide services.</a:t>
            </a:r>
          </a:p>
          <a:p>
            <a:br>
              <a:rPr lang="en-US" dirty="0"/>
            </a:br>
            <a:r>
              <a:rPr lang="en-US" dirty="0"/>
              <a:t>HPE's Professional Services for OpenStack technology</a:t>
            </a:r>
          </a:p>
          <a:p>
            <a:r>
              <a:rPr lang="en-US" dirty="0"/>
              <a:t>HPE has been helping customers deploy cloud and hybrid IT solutions for years and our HPE </a:t>
            </a:r>
            <a:r>
              <a:rPr lang="en-US" dirty="0" err="1"/>
              <a:t>Helion</a:t>
            </a:r>
            <a:r>
              <a:rPr lang="en-US" dirty="0"/>
              <a:t> Professional Services have played a significant role in those successes.  HPE </a:t>
            </a:r>
            <a:r>
              <a:rPr lang="en-US" dirty="0" err="1"/>
              <a:t>Helion</a:t>
            </a:r>
            <a:r>
              <a:rPr lang="en-US" dirty="0"/>
              <a:t> OpenStack Professional Services is a dedicated team of professional services consultants available worldwide to accelerate and support OpenStack cloud capabilities and opportunities. These enterprise services are delivered by an experienced team of HPE architects, cloud technologists, and engineers with expertise in design, storage, networking, security, database, scalability, high availability, and other OpenStack-based services.   </a:t>
            </a:r>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7</a:t>
            </a:fld>
            <a:endParaRPr lang="en-US"/>
          </a:p>
        </p:txBody>
      </p:sp>
    </p:spTree>
    <p:extLst>
      <p:ext uri="{BB962C8B-B14F-4D97-AF65-F5344CB8AC3E}">
        <p14:creationId xmlns:p14="http://schemas.microsoft.com/office/powerpoint/2010/main" val="3683637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100" b="1" kern="1200" dirty="0">
                <a:solidFill>
                  <a:schemeClr val="accent1"/>
                </a:solidFill>
                <a:effectLst/>
                <a:latin typeface="+mn-lt"/>
                <a:ea typeface="+mn-ea"/>
                <a:cs typeface="HP Simplified"/>
              </a:rPr>
              <a:t>There are value added features which are not inherited from Liberty</a:t>
            </a:r>
          </a:p>
          <a:p>
            <a:r>
              <a:rPr lang="en-US" altLang="ko-KR" sz="1100" b="1" kern="1200" dirty="0">
                <a:solidFill>
                  <a:schemeClr val="accent1"/>
                </a:solidFill>
                <a:effectLst/>
                <a:latin typeface="+mn-lt"/>
                <a:ea typeface="+mn-ea"/>
                <a:cs typeface="HP Simplified"/>
              </a:rPr>
              <a:t> </a:t>
            </a:r>
          </a:p>
          <a:p>
            <a:r>
              <a:rPr lang="en-US" altLang="ko-KR" sz="1100" b="1" kern="1200" dirty="0" err="1">
                <a:solidFill>
                  <a:schemeClr val="accent1"/>
                </a:solidFill>
                <a:effectLst/>
                <a:latin typeface="+mn-lt"/>
                <a:ea typeface="+mn-ea"/>
                <a:cs typeface="HP Simplified"/>
              </a:rPr>
              <a:t>Mellanox</a:t>
            </a:r>
            <a:r>
              <a:rPr lang="en-US" altLang="ko-KR" sz="1100" b="1" kern="1200" dirty="0">
                <a:solidFill>
                  <a:schemeClr val="accent1"/>
                </a:solidFill>
                <a:effectLst/>
                <a:latin typeface="+mn-lt"/>
                <a:ea typeface="+mn-ea"/>
                <a:cs typeface="HP Simplified"/>
              </a:rPr>
              <a:t> VXLAN Offload Support</a:t>
            </a:r>
          </a:p>
          <a:p>
            <a:r>
              <a:rPr lang="en-US" altLang="ko-KR" sz="1100" b="1" kern="1200" dirty="0">
                <a:solidFill>
                  <a:schemeClr val="accent1"/>
                </a:solidFill>
                <a:effectLst/>
                <a:latin typeface="+mn-lt"/>
                <a:ea typeface="+mn-ea"/>
                <a:cs typeface="HP Simplified"/>
              </a:rPr>
              <a:t>MTU setting on ESX</a:t>
            </a:r>
          </a:p>
          <a:p>
            <a:r>
              <a:rPr lang="en-US" altLang="ko-KR" sz="1100" b="1" kern="1200" dirty="0">
                <a:solidFill>
                  <a:schemeClr val="accent1"/>
                </a:solidFill>
                <a:effectLst/>
                <a:latin typeface="+mn-lt"/>
                <a:ea typeface="+mn-ea"/>
                <a:cs typeface="HP Simplified"/>
              </a:rPr>
              <a:t>Jumbo Packet Support</a:t>
            </a:r>
          </a:p>
          <a:p>
            <a:r>
              <a:rPr lang="en-US" altLang="ko-KR" sz="1100" b="1" kern="1200" dirty="0">
                <a:solidFill>
                  <a:schemeClr val="accent1"/>
                </a:solidFill>
                <a:effectLst/>
                <a:latin typeface="+mn-lt"/>
                <a:ea typeface="+mn-ea"/>
                <a:cs typeface="HP Simplified"/>
              </a:rPr>
              <a:t>CVR HA (From Kilo)</a:t>
            </a:r>
          </a:p>
          <a:p>
            <a:r>
              <a:rPr lang="en-US" altLang="ko-KR" sz="1100" b="1" kern="1200" dirty="0">
                <a:solidFill>
                  <a:schemeClr val="accent1"/>
                </a:solidFill>
                <a:effectLst/>
                <a:latin typeface="+mn-lt"/>
                <a:ea typeface="+mn-ea"/>
                <a:cs typeface="HP Simplified"/>
              </a:rPr>
              <a:t>Flexible Topology Support (HLM Automation) for</a:t>
            </a:r>
          </a:p>
          <a:p>
            <a:r>
              <a:rPr lang="en-US" altLang="ko-KR" sz="1100" b="1" kern="1200" dirty="0">
                <a:solidFill>
                  <a:schemeClr val="accent1"/>
                </a:solidFill>
                <a:effectLst/>
                <a:latin typeface="+mn-lt"/>
                <a:ea typeface="+mn-ea"/>
                <a:cs typeface="HP Simplified"/>
              </a:rPr>
              <a:t>Multiple External Networks (HLM automation)</a:t>
            </a:r>
          </a:p>
          <a:p>
            <a:r>
              <a:rPr lang="en-US" altLang="ko-KR" sz="1100" b="1" kern="1200" dirty="0">
                <a:solidFill>
                  <a:schemeClr val="accent1"/>
                </a:solidFill>
                <a:effectLst/>
                <a:latin typeface="+mn-lt"/>
                <a:ea typeface="+mn-ea"/>
                <a:cs typeface="HP Simplified"/>
              </a:rPr>
              <a:t>Separate Network Node (HLM automation)</a:t>
            </a:r>
          </a:p>
          <a:p>
            <a:r>
              <a:rPr lang="en-US" altLang="ko-KR" sz="1100" b="1" kern="1200" dirty="0">
                <a:solidFill>
                  <a:schemeClr val="accent1"/>
                </a:solidFill>
                <a:effectLst/>
                <a:latin typeface="+mn-lt"/>
                <a:ea typeface="+mn-ea"/>
                <a:cs typeface="HP Simplified"/>
              </a:rPr>
              <a:t>ESX </a:t>
            </a:r>
            <a:r>
              <a:rPr lang="en-US" altLang="ko-KR" sz="1100" b="1" kern="1200" dirty="0" err="1">
                <a:solidFill>
                  <a:schemeClr val="accent1"/>
                </a:solidFill>
                <a:effectLst/>
                <a:latin typeface="+mn-lt"/>
                <a:ea typeface="+mn-ea"/>
                <a:cs typeface="HP Simplified"/>
              </a:rPr>
              <a:t>OVSvApp</a:t>
            </a:r>
            <a:r>
              <a:rPr lang="en-US" altLang="ko-KR" sz="1100" b="1" kern="1200" dirty="0">
                <a:solidFill>
                  <a:schemeClr val="accent1"/>
                </a:solidFill>
                <a:effectLst/>
                <a:latin typeface="+mn-lt"/>
                <a:ea typeface="+mn-ea"/>
                <a:cs typeface="HP Simplified"/>
              </a:rPr>
              <a:t> Installation for VLAN and VXLAN (HLM Automation)</a:t>
            </a:r>
          </a:p>
          <a:p>
            <a:endParaRPr lang="en-US" altLang="ko-KR" dirty="0"/>
          </a:p>
        </p:txBody>
      </p:sp>
      <p:sp>
        <p:nvSpPr>
          <p:cNvPr id="4" name="슬라이드 번호 개체 틀 3"/>
          <p:cNvSpPr>
            <a:spLocks noGrp="1"/>
          </p:cNvSpPr>
          <p:nvPr>
            <p:ph type="sldNum" sz="quarter" idx="10"/>
          </p:nvPr>
        </p:nvSpPr>
        <p:spPr/>
        <p:txBody>
          <a:bodyPr/>
          <a:lstStyle/>
          <a:p>
            <a:fld id="{5BFEAE42-E3FE-4405-B7FC-4425D05B92A0}" type="slidenum">
              <a:rPr lang="en-US" altLang="ko-KR" smtClean="0"/>
              <a:pPr/>
              <a:t>63</a:t>
            </a:fld>
            <a:endParaRPr lang="ko-KR" altLang="en-US" dirty="0"/>
          </a:p>
        </p:txBody>
      </p:sp>
    </p:spTree>
    <p:extLst>
      <p:ext uri="{BB962C8B-B14F-4D97-AF65-F5344CB8AC3E}">
        <p14:creationId xmlns:p14="http://schemas.microsoft.com/office/powerpoint/2010/main" val="824846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5BFEAE42-E3FE-4405-B7FC-4425D05B92A0}" type="slidenum">
              <a:rPr lang="en-US" altLang="ko-KR" smtClean="0"/>
              <a:pPr/>
              <a:t>64</a:t>
            </a:fld>
            <a:endParaRPr lang="ko-KR" altLang="en-US" dirty="0"/>
          </a:p>
        </p:txBody>
      </p:sp>
    </p:spTree>
    <p:extLst>
      <p:ext uri="{BB962C8B-B14F-4D97-AF65-F5344CB8AC3E}">
        <p14:creationId xmlns:p14="http://schemas.microsoft.com/office/powerpoint/2010/main" val="20305931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rtl="0" fontAlgn="base"/>
            <a:r>
              <a:rPr lang="en-US" dirty="0"/>
              <a:t>The OpenStack components (nova, neutron, cinder, etc) create JSON logs in the /var/log/&lt;OpenStack component&gt;. The Centralized Logging Service extracts the component level logs and funnels them into a pipeline and centralized storage. </a:t>
            </a:r>
          </a:p>
          <a:p>
            <a:pPr rtl="0" fontAlgn="base"/>
            <a:endParaRPr lang="en-US" b="1" dirty="0"/>
          </a:p>
          <a:p>
            <a:pPr rtl="0" fontAlgn="base"/>
            <a:r>
              <a:rPr lang="en-US" dirty="0"/>
              <a:t>The process starts with the Beaver daemon on each host watches data being added to the log files specified in the /etc/beaver/conf file</a:t>
            </a:r>
            <a:endParaRPr lang="en-US" b="1" dirty="0"/>
          </a:p>
          <a:p>
            <a:pPr rtl="0" fontAlgn="base"/>
            <a:endParaRPr lang="en-US" dirty="0"/>
          </a:p>
          <a:p>
            <a:pPr rtl="0" fontAlgn="base"/>
            <a:r>
              <a:rPr lang="en-US" dirty="0"/>
              <a:t>When a new message is logged a message to the RabbitMQ logstash-queue is generated. Logstash receives any message sent to the logstash-queue. Configuration is in the /etc/logstash directory. Logstash runs filters against the messages received from RabbitMQ. A basic filter view is provided as the</a:t>
            </a:r>
            <a:r>
              <a:rPr lang="en-US" baseline="0" dirty="0"/>
              <a:t> </a:t>
            </a:r>
            <a:r>
              <a:rPr lang="en-US" dirty="0"/>
              <a:t>default but how to create filters is a well-documented process in the elastic community. Logstash outputs all messages that have been received based on any output configuration. The Default is to use the elasticsearch_http interface to store the message in Elasticsearch database. Messages are stored in the Elasticsearch data store in the logstash-&lt;YYYY-MM-DD&gt;. Data can be queried directly through the Elasticsearch REST interface. Elastic search should be configured to only allow queries from the local machine</a:t>
            </a:r>
            <a:r>
              <a:rPr lang="en-US" b="1" dirty="0"/>
              <a:t>. </a:t>
            </a:r>
            <a:r>
              <a:rPr lang="en-US" dirty="0"/>
              <a:t>Kibana Dashboards query the Elasticseach data store and build customizable queries to help analyze and comprehend the log data. Kibana contacts the Elasticsearch data store to query the data in the logstore indices.</a:t>
            </a:r>
            <a:endParaRPr lang="en" dirty="0"/>
          </a:p>
          <a:p>
            <a:endParaRPr lang="en-US" dirty="0"/>
          </a:p>
          <a:p>
            <a:endParaRPr lang="en-US" dirty="0"/>
          </a:p>
        </p:txBody>
      </p:sp>
    </p:spTree>
    <p:extLst>
      <p:ext uri="{BB962C8B-B14F-4D97-AF65-F5344CB8AC3E}">
        <p14:creationId xmlns:p14="http://schemas.microsoft.com/office/powerpoint/2010/main" val="1367230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a:pPr/>
              <a:t>70</a:t>
            </a:fld>
            <a:endParaRPr lang="en-US" dirty="0"/>
          </a:p>
        </p:txBody>
      </p:sp>
    </p:spTree>
    <p:extLst>
      <p:ext uri="{BB962C8B-B14F-4D97-AF65-F5344CB8AC3E}">
        <p14:creationId xmlns:p14="http://schemas.microsoft.com/office/powerpoint/2010/main" val="2699757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Monasca is a highly performant, scalable, fault-tolerant and extensible micro-services messages bus based architecture. It uses a REST API for high-speed metrics processing and querying and has a streaming alarm engine and notification engine. All of the major components are linked using </a:t>
            </a:r>
            <a:r>
              <a:rPr lang="en-US" dirty="0">
                <a:hlinkClick r:id="rId3"/>
              </a:rPr>
              <a:t>Kafka</a:t>
            </a:r>
            <a:r>
              <a:rPr lang="en-US" dirty="0"/>
              <a:t>. Every component in the system is built with High Availability (HA) in mind and can be scaled either horizontally or vertically to allow for monitoring of very large systems.</a:t>
            </a:r>
          </a:p>
          <a:p>
            <a:endParaRPr lang="en-US" dirty="0"/>
          </a:p>
          <a:p>
            <a:r>
              <a:rPr lang="en-US" dirty="0"/>
              <a:t>The </a:t>
            </a:r>
            <a:r>
              <a:rPr lang="en-US" dirty="0">
                <a:hlinkClick r:id="rId4"/>
              </a:rPr>
              <a:t>Monasca API</a:t>
            </a:r>
            <a:r>
              <a:rPr lang="en-US" dirty="0"/>
              <a:t> is the gateway for all interaction with Monasca. In a typical scenario </a:t>
            </a:r>
            <a:r>
              <a:rPr lang="en-US" dirty="0">
                <a:hlinkClick r:id="rId5"/>
              </a:rPr>
              <a:t>metrics</a:t>
            </a:r>
            <a:r>
              <a:rPr lang="en-US" dirty="0"/>
              <a:t> are collected by the </a:t>
            </a:r>
            <a:r>
              <a:rPr lang="en-US" dirty="0">
                <a:hlinkClick r:id="rId6"/>
              </a:rPr>
              <a:t>Monasca Agent</a:t>
            </a:r>
            <a:r>
              <a:rPr lang="en-US" dirty="0"/>
              <a:t> running on a system and sent to the Monasca API. The API then published the metrics to the Kafka queue. From here the </a:t>
            </a:r>
            <a:r>
              <a:rPr lang="en-US" dirty="0">
                <a:hlinkClick r:id="rId7"/>
              </a:rPr>
              <a:t>Monasca Persister</a:t>
            </a:r>
            <a:r>
              <a:rPr lang="en-US" dirty="0"/>
              <a:t> consumes metrics and writes them to the </a:t>
            </a:r>
            <a:r>
              <a:rPr lang="en-US" dirty="0">
                <a:hlinkClick r:id="rId8"/>
              </a:rPr>
              <a:t>Metrics database</a:t>
            </a:r>
            <a:r>
              <a:rPr lang="en-US" dirty="0"/>
              <a:t>. The </a:t>
            </a:r>
            <a:r>
              <a:rPr lang="en-US" dirty="0">
                <a:hlinkClick r:id="rId9"/>
              </a:rPr>
              <a:t>Monasca Threshold Engine</a:t>
            </a:r>
            <a:r>
              <a:rPr lang="en-US" dirty="0"/>
              <a:t> also consumes the metrics and uses them to evaluate </a:t>
            </a:r>
            <a:r>
              <a:rPr lang="en-US" dirty="0">
                <a:hlinkClick r:id="rId9"/>
              </a:rPr>
              <a:t>alarms</a:t>
            </a:r>
            <a:r>
              <a:rPr lang="en-US" dirty="0"/>
              <a:t>.</a:t>
            </a:r>
          </a:p>
          <a:p>
            <a:endParaRPr lang="en-US" dirty="0"/>
          </a:p>
          <a:p>
            <a:r>
              <a:rPr lang="en-US" dirty="0"/>
              <a:t>At this point the metrics are in the system and can be be queried using the Monasca API, either directly or through one of the other components, such as the Horizon plugin or the </a:t>
            </a:r>
            <a:r>
              <a:rPr lang="en-US" dirty="0">
                <a:hlinkClick r:id="rId10"/>
              </a:rPr>
              <a:t>Monasca CLI</a:t>
            </a:r>
            <a:r>
              <a:rPr lang="en-US" dirty="0"/>
              <a:t>.</a:t>
            </a:r>
          </a:p>
          <a:p>
            <a:r>
              <a:rPr lang="en-US" dirty="0"/>
              <a:t>When the Threshold Engine evaluates the metrics against the alarms it can create alarm state transition events. These are published back to Kafka and are read by both the persister and </a:t>
            </a:r>
            <a:r>
              <a:rPr lang="en-US" dirty="0">
                <a:hlinkClick r:id="rId11"/>
              </a:rPr>
              <a:t>Notification Engine</a:t>
            </a:r>
            <a:r>
              <a:rPr lang="en-US" dirty="0"/>
              <a:t>. The Persister writes the alarm transitions to the DB for future retrieval. The notification engine will send a notification of the configured type for appropriate state transitions.</a:t>
            </a:r>
          </a:p>
          <a:p>
            <a:r>
              <a:rPr lang="en-US" dirty="0"/>
              <a:t>In addition to the components discussed above there is also a configuration database used for storing information such as alarm definitions and notification methods. This database can be either MySQL or PostgreSQL.</a:t>
            </a:r>
          </a:p>
          <a:p>
            <a:endParaRPr lang="en-US" dirty="0"/>
          </a:p>
          <a:p>
            <a:endParaRPr lang="en-US" dirty="0"/>
          </a:p>
          <a:p>
            <a:r>
              <a:rPr lang="en-US" dirty="0"/>
              <a:t>For more information: http://monasca.io/root/architecture/  </a:t>
            </a:r>
          </a:p>
        </p:txBody>
      </p:sp>
    </p:spTree>
    <p:extLst>
      <p:ext uri="{BB962C8B-B14F-4D97-AF65-F5344CB8AC3E}">
        <p14:creationId xmlns:p14="http://schemas.microsoft.com/office/powerpoint/2010/main" val="3709660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70000" lnSpcReduction="20000"/>
          </a:bodyPr>
          <a:lstStyle/>
          <a:p>
            <a:pPr lvl="0"/>
            <a:r>
              <a:rPr lang="en-US" sz="1100" dirty="0"/>
              <a:t>The normal request flow, for example, made by an enterprise user to create a VM from Horizon:</a:t>
            </a:r>
          </a:p>
          <a:p>
            <a:r>
              <a:rPr lang="en-US" sz="1100" dirty="0"/>
              <a:t>Horizon </a:t>
            </a:r>
            <a:r>
              <a:rPr lang="en-US" sz="1100" b="1" dirty="0"/>
              <a:t>=&gt;</a:t>
            </a:r>
            <a:r>
              <a:rPr lang="en-US" sz="1100" dirty="0"/>
              <a:t> Get token from Keystone </a:t>
            </a:r>
            <a:r>
              <a:rPr lang="en-US" sz="1100" b="1" dirty="0"/>
              <a:t>=&gt;</a:t>
            </a:r>
            <a:r>
              <a:rPr lang="en-US" sz="1100" dirty="0"/>
              <a:t> Horizon API call to nova </a:t>
            </a:r>
            <a:r>
              <a:rPr lang="en-US" sz="1100" b="1" dirty="0"/>
              <a:t>=&gt;</a:t>
            </a:r>
            <a:r>
              <a:rPr lang="en-US" sz="1100" dirty="0"/>
              <a:t> nova calls keystone to validate token </a:t>
            </a:r>
            <a:r>
              <a:rPr lang="en-US" sz="1100" b="1" dirty="0"/>
              <a:t>=&gt;</a:t>
            </a:r>
            <a:r>
              <a:rPr lang="en-US" sz="1100" dirty="0"/>
              <a:t> nova makes calls to glance, cinder, neutron services </a:t>
            </a:r>
            <a:r>
              <a:rPr lang="en-US" sz="1100" b="1" dirty="0"/>
              <a:t>=&gt;</a:t>
            </a:r>
            <a:r>
              <a:rPr lang="en-US" sz="1100" dirty="0"/>
              <a:t> nova scheduler </a:t>
            </a:r>
            <a:r>
              <a:rPr lang="en-US" sz="1100" b="1" dirty="0"/>
              <a:t>=&gt;</a:t>
            </a:r>
            <a:r>
              <a:rPr lang="en-US" sz="1100" dirty="0"/>
              <a:t> nova compute creates vm=&gt; attach storage=&gt;Error</a:t>
            </a:r>
          </a:p>
          <a:p>
            <a:endParaRPr lang="en-US" sz="1100" dirty="0"/>
          </a:p>
          <a:p>
            <a:r>
              <a:rPr lang="en-US" sz="1100" dirty="0"/>
              <a:t>Nova and Cinder logs will show debug level information for the VM creation failure. To be more precise you can narrow the log view in Kibana to reflect the time that the monitoring alarm was triggered. </a:t>
            </a:r>
          </a:p>
          <a:p>
            <a:endParaRPr lang="en-US" sz="1100" dirty="0"/>
          </a:p>
          <a:p>
            <a:r>
              <a:rPr lang="en-US" sz="1100" dirty="0">
                <a:latin typeface="HP Simplified" panose="020B0604020204020204" pitchFamily="34" charset="0"/>
              </a:rPr>
              <a:t>Centralized Logging enables:</a:t>
            </a:r>
          </a:p>
          <a:p>
            <a:pPr marL="283321" indent="-283321">
              <a:buFont typeface="Arial" panose="020B0604020202020204" pitchFamily="34" charset="0"/>
              <a:buChar char="•"/>
            </a:pPr>
            <a:r>
              <a:rPr lang="en-US" sz="1100" dirty="0">
                <a:latin typeface="HP Simplified" panose="020B0604020204020204" pitchFamily="34" charset="0"/>
              </a:rPr>
              <a:t>Decreases problem resolution time</a:t>
            </a:r>
          </a:p>
          <a:p>
            <a:pPr marL="283321" indent="-283321">
              <a:buFont typeface="Arial" panose="020B0604020202020204" pitchFamily="34" charset="0"/>
              <a:buChar char="•"/>
            </a:pPr>
            <a:r>
              <a:rPr lang="en-US" sz="1100" dirty="0">
                <a:latin typeface="HP Simplified" panose="020B0604020204020204" pitchFamily="34" charset="0"/>
              </a:rPr>
              <a:t>Simplifies troubleshooting</a:t>
            </a:r>
          </a:p>
          <a:p>
            <a:pPr marL="283321" indent="-283321">
              <a:buFont typeface="Arial" panose="020B0604020202020204" pitchFamily="34" charset="0"/>
              <a:buChar char="•"/>
            </a:pPr>
            <a:r>
              <a:rPr lang="en-US" sz="1100" dirty="0">
                <a:latin typeface="HP Simplified" panose="020B0604020204020204" pitchFamily="34" charset="0"/>
              </a:rPr>
              <a:t>Reduces operational costs</a:t>
            </a:r>
          </a:p>
          <a:p>
            <a:pPr marL="283321" indent="-283321">
              <a:buFont typeface="Arial" panose="020B0604020202020204" pitchFamily="34" charset="0"/>
              <a:buChar char="•"/>
            </a:pPr>
            <a:r>
              <a:rPr lang="en-US" sz="1100" dirty="0">
                <a:latin typeface="HP Simplified" panose="020B0604020204020204" pitchFamily="34" charset="0"/>
              </a:rPr>
              <a:t>Gains efficiencies over time (saved search)</a:t>
            </a:r>
          </a:p>
          <a:p>
            <a:endParaRPr lang="en-US" sz="1100" dirty="0"/>
          </a:p>
          <a:p>
            <a:r>
              <a:rPr lang="en-US" sz="1100" dirty="0"/>
              <a:t> </a:t>
            </a:r>
          </a:p>
          <a:p>
            <a:r>
              <a:rPr lang="en-US" sz="1100" dirty="0"/>
              <a:t>Other use cases:</a:t>
            </a:r>
          </a:p>
          <a:p>
            <a:pPr defTabSz="906628">
              <a:defRPr/>
            </a:pPr>
            <a:r>
              <a:rPr lang="en-US" sz="1100" dirty="0"/>
              <a:t>Looking for failed login at the Horizon portal Search </a:t>
            </a:r>
          </a:p>
          <a:p>
            <a:pPr marL="283321" indent="-283321">
              <a:buFont typeface="Arial" panose="020B0604020202020204" pitchFamily="34" charset="0"/>
              <a:buChar char="•"/>
            </a:pPr>
            <a:r>
              <a:rPr lang="en-US" sz="1100" dirty="0"/>
              <a:t>Message: “Login failed for”</a:t>
            </a:r>
          </a:p>
          <a:p>
            <a:pPr marL="283321" indent="-283321">
              <a:buFont typeface="Arial" panose="020B0604020202020204" pitchFamily="34" charset="0"/>
              <a:buChar char="•"/>
            </a:pPr>
            <a:r>
              <a:rPr lang="en-US" sz="1100" dirty="0"/>
              <a:t>Table shows the failed login name</a:t>
            </a:r>
          </a:p>
          <a:p>
            <a:pPr marL="283321" indent="-283321">
              <a:buFont typeface="Arial" panose="020B0604020202020204" pitchFamily="34" charset="0"/>
              <a:buChar char="•"/>
            </a:pPr>
            <a:endParaRPr lang="en-US" sz="1100" dirty="0"/>
          </a:p>
          <a:p>
            <a:r>
              <a:rPr lang="en-US" sz="1100" dirty="0"/>
              <a:t>Other interesting message search:</a:t>
            </a:r>
          </a:p>
          <a:p>
            <a:r>
              <a:rPr lang="en-US" sz="1100" dirty="0"/>
              <a:t> @message"error" </a:t>
            </a:r>
          </a:p>
          <a:p>
            <a:endParaRPr lang="en-US" sz="1100" dirty="0"/>
          </a:p>
          <a:p>
            <a:pPr rtl="0"/>
            <a:r>
              <a:rPr lang="en-US" sz="1100" dirty="0"/>
              <a:t>The following will show you errors on a specific host:</a:t>
            </a:r>
          </a:p>
          <a:p>
            <a:pPr rtl="0"/>
            <a:r>
              <a:rPr lang="en-US" sz="1100" dirty="0"/>
              <a:t> “hostname” AND ERROR</a:t>
            </a:r>
          </a:p>
          <a:p>
            <a:pPr rtl="0"/>
            <a:r>
              <a:rPr lang="en-US" sz="1100" dirty="0"/>
              <a:t> The following will show you nova errors on all nodes:</a:t>
            </a:r>
          </a:p>
          <a:p>
            <a:pPr rtl="0"/>
            <a:r>
              <a:rPr lang="en-US" sz="1100" dirty="0"/>
              <a:t> * AND nova AND ERROR</a:t>
            </a:r>
          </a:p>
          <a:p>
            <a:pPr rtl="0"/>
            <a:br>
              <a:rPr lang="en-US" sz="1100" dirty="0"/>
            </a:br>
            <a:r>
              <a:rPr lang="en-US" sz="1100" dirty="0"/>
              <a:t> </a:t>
            </a:r>
            <a:r>
              <a:rPr lang="en-US" sz="1100" u="sng" dirty="0">
                <a:hlinkClick r:id="rId3"/>
              </a:rPr>
              <a:t>http://www.elasticsearch.org/guide/en/kibana/current/using-kibana-for-the-first-time.html</a:t>
            </a:r>
            <a:endParaRPr lang="en-US" sz="1100" dirty="0"/>
          </a:p>
          <a:p>
            <a:pPr rtl="0"/>
            <a:r>
              <a:rPr lang="en-US" sz="1100" u="sng" dirty="0">
                <a:hlinkClick r:id="rId4"/>
              </a:rPr>
              <a:t>http://www.elasticsearch.org/guide/en/kibana/current/working-with-queries-and-filters.html</a:t>
            </a:r>
            <a:endParaRPr lang="en-US" sz="1100" dirty="0"/>
          </a:p>
          <a:p>
            <a:endParaRPr lang="en-US" sz="1100" dirty="0"/>
          </a:p>
          <a:p>
            <a:pPr defTabSz="906628">
              <a:defRPr/>
            </a:pPr>
            <a:r>
              <a:rPr lang="en-US" sz="1100" dirty="0"/>
              <a:t>Looking for entries with ERROR and WARNING log level Search</a:t>
            </a:r>
          </a:p>
          <a:p>
            <a:pPr lvl="0"/>
            <a:endParaRPr lang="en-US" sz="1100" dirty="0"/>
          </a:p>
          <a:p>
            <a:endParaRPr lang="en-US" dirty="0"/>
          </a:p>
          <a:p>
            <a:endParaRPr lang="en-US" dirty="0"/>
          </a:p>
        </p:txBody>
      </p:sp>
    </p:spTree>
    <p:extLst>
      <p:ext uri="{BB962C8B-B14F-4D97-AF65-F5344CB8AC3E}">
        <p14:creationId xmlns:p14="http://schemas.microsoft.com/office/powerpoint/2010/main" val="5279883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Foundation Care is available in the form of either 24x7 or 9x5 support.  Support is included in the HPE </a:t>
            </a:r>
            <a:r>
              <a:rPr lang="en-US" dirty="0" err="1"/>
              <a:t>Helion</a:t>
            </a:r>
            <a:r>
              <a:rPr lang="en-US" dirty="0"/>
              <a:t> OpenStack subscription: $1200 per 1 year subscription for 9x5 support and , $2200/ 1 year subscription for 24x7 support.</a:t>
            </a:r>
          </a:p>
        </p:txBody>
      </p:sp>
      <p:sp>
        <p:nvSpPr>
          <p:cNvPr id="4" name="Slide Number Placeholder 3"/>
          <p:cNvSpPr>
            <a:spLocks noGrp="1"/>
          </p:cNvSpPr>
          <p:nvPr>
            <p:ph type="sldNum" sz="quarter" idx="10"/>
          </p:nvPr>
        </p:nvSpPr>
        <p:spPr/>
        <p:txBody>
          <a:bodyPr/>
          <a:lstStyle/>
          <a:p>
            <a:fld id="{754EF132-3DA5-4CAA-A51E-D50720281DCF}" type="slidenum">
              <a:rPr lang="en-US" smtClean="0"/>
              <a:t>76</a:t>
            </a:fld>
            <a:endParaRPr lang="en-US" dirty="0"/>
          </a:p>
        </p:txBody>
      </p:sp>
    </p:spTree>
    <p:extLst>
      <p:ext uri="{BB962C8B-B14F-4D97-AF65-F5344CB8AC3E}">
        <p14:creationId xmlns:p14="http://schemas.microsoft.com/office/powerpoint/2010/main" val="4125617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addition</a:t>
            </a:r>
            <a:r>
              <a:rPr lang="en-US" sz="1200" kern="1200" baseline="0" dirty="0">
                <a:solidFill>
                  <a:schemeClr val="tx1"/>
                </a:solidFill>
                <a:effectLst/>
                <a:latin typeface="+mn-lt"/>
                <a:ea typeface="+mn-ea"/>
                <a:cs typeface="+mn-cs"/>
              </a:rPr>
              <a:t> to the basic HPE Helion support services, HPE provides layers of services for cloud deployment and management through HPE Helion Professional Services. </a:t>
            </a:r>
            <a:r>
              <a:rPr lang="en-US" sz="1200" kern="1200" dirty="0">
                <a:solidFill>
                  <a:schemeClr val="tx1"/>
                </a:solidFill>
                <a:effectLst/>
                <a:latin typeface="+mn-lt"/>
                <a:ea typeface="+mn-ea"/>
                <a:cs typeface="+mn-cs"/>
              </a:rPr>
              <a:t>Customers will benefit from the support of HPE Helion OpenStack Professional Services (PS), which can assist customers through:</a:t>
            </a:r>
          </a:p>
          <a:p>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Advise</a:t>
            </a:r>
            <a:r>
              <a:rPr lang="en-US" sz="1200" kern="1200" dirty="0">
                <a:solidFill>
                  <a:schemeClr val="tx1"/>
                </a:solidFill>
                <a:effectLst/>
                <a:latin typeface="+mn-lt"/>
                <a:ea typeface="+mn-ea"/>
                <a:cs typeface="+mn-cs"/>
              </a:rPr>
              <a:t>: PS can conduct reviews of OpenStack capabilities and environments to deliver recommended next steps in design or remediation, facilitate OpenStack familiarity, and evaluate a team’s readiness for using OpenStack IaaS in specific large business environments. </a:t>
            </a:r>
          </a:p>
          <a:p>
            <a:pPr lvl="0"/>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Transform</a:t>
            </a:r>
            <a:r>
              <a:rPr lang="en-US" sz="1200" kern="1200" dirty="0">
                <a:solidFill>
                  <a:schemeClr val="tx1"/>
                </a:solidFill>
                <a:effectLst/>
                <a:latin typeface="+mn-lt"/>
                <a:ea typeface="+mn-ea"/>
                <a:cs typeface="+mn-cs"/>
              </a:rPr>
              <a:t>: PS will use best practice design and implementation procedures to integrate OpenStack into a pre-production environment or design/review an architecture and assist with OpenStack deployments. It will assist in helping move applications to Helion OpenStack, and leverage OpenStack Heat, Ceilometer Keystone, and other projects to maximize the effectiveness and usability of an OpenStack implementation.</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Manage</a:t>
            </a:r>
            <a:r>
              <a:rPr lang="en-US" sz="1200" kern="1200" dirty="0">
                <a:solidFill>
                  <a:schemeClr val="tx1"/>
                </a:solidFill>
                <a:effectLst/>
                <a:latin typeface="+mn-lt"/>
                <a:ea typeface="+mn-ea"/>
                <a:cs typeface="+mn-cs"/>
              </a:rPr>
              <a:t>: PS can assist customers in ensuring that OpenStack implementations are optimized for scalability and security and can effectively onboard new cloud applications as needed.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BA1080F-F17C-4A5F-902C-E376A9B8967C}"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val="2577585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a:pPr/>
              <a:t>15</a:t>
            </a:fld>
            <a:endParaRPr lang="en-US" dirty="0"/>
          </a:p>
        </p:txBody>
      </p:sp>
    </p:spTree>
    <p:extLst>
      <p:ext uri="{BB962C8B-B14F-4D97-AF65-F5344CB8AC3E}">
        <p14:creationId xmlns:p14="http://schemas.microsoft.com/office/powerpoint/2010/main" val="1153192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GB" dirty="0"/>
              <a:t>The cloud model describes the</a:t>
            </a:r>
            <a:r>
              <a:rPr lang="en-GB" baseline="0" dirty="0"/>
              <a:t> physical underlay for your cloud (servers, network and storage) and how OpenStack and other services map onto this infrastructure. It is the core interface into HOS lifecycle management.</a:t>
            </a:r>
          </a:p>
          <a:p>
            <a:endParaRPr lang="en-GB" baseline="0" dirty="0"/>
          </a:p>
          <a:p>
            <a:r>
              <a:rPr lang="en-GB" dirty="0"/>
              <a:t>0.   There</a:t>
            </a:r>
            <a:r>
              <a:rPr lang="en-GB" baseline="0" dirty="0"/>
              <a:t> is one cloud (each instance of a model describes one cloud). A cloud can have one or more Control Planes.</a:t>
            </a:r>
          </a:p>
          <a:p>
            <a:pPr marL="226657" indent="-226657">
              <a:buAutoNum type="arabicPeriod"/>
            </a:pPr>
            <a:r>
              <a:rPr lang="en-GB" baseline="0" dirty="0"/>
              <a:t>A Control Plane runs one or more services (e.g. nova-api). Services expose end-points.</a:t>
            </a:r>
          </a:p>
          <a:p>
            <a:pPr marL="226657" indent="-226657">
              <a:buAutoNum type="arabicPeriod"/>
            </a:pPr>
            <a:r>
              <a:rPr lang="en-GB" baseline="0" dirty="0"/>
              <a:t>Control Planes use servers that have a Role to run different sets of services. (e.g. a role might be “compute” or “control plane”). </a:t>
            </a:r>
          </a:p>
          <a:p>
            <a:pPr marL="226657" indent="-226657">
              <a:buAutoNum type="arabicPeriod"/>
            </a:pPr>
            <a:r>
              <a:rPr lang="en-GB" baseline="0" dirty="0"/>
              <a:t>Servers can be in a server group. Server Groups correspond to physical failure domains (e.g. Datacenter, rack, enclosure). Availability zones in Cinder, Nova etc are specified by Server Groups. L3 networks are assigned to a Server Group. Server Groups form a hierarchy.</a:t>
            </a:r>
          </a:p>
          <a:p>
            <a:pPr marL="226657" indent="-226657">
              <a:buAutoNum type="arabicPeriod"/>
            </a:pPr>
            <a:r>
              <a:rPr lang="en-GB" baseline="0" dirty="0"/>
              <a:t>Servers can be linked to a NIC mapping which enumerates bus addresses physical interfaces so that we know we are talking to the right interface.</a:t>
            </a:r>
          </a:p>
          <a:p>
            <a:pPr marL="226657" indent="-226657">
              <a:buAutoNum type="arabicPeriod"/>
            </a:pPr>
            <a:r>
              <a:rPr lang="en-GB" baseline="0" dirty="0"/>
              <a:t>Servers have a Role which is linked to a Disk Model. This controls how local storage is presented.</a:t>
            </a:r>
          </a:p>
          <a:p>
            <a:pPr marL="226657" indent="-226657">
              <a:buAutoNum type="arabicPeriod"/>
            </a:pPr>
            <a:r>
              <a:rPr lang="en-GB" baseline="0" dirty="0"/>
              <a:t>A Network is part of a Network Group. Service endpoints are attached to Networks in a Network Group. </a:t>
            </a:r>
          </a:p>
          <a:p>
            <a:pPr marL="226657" indent="-226657">
              <a:buAutoNum type="arabicPeriod"/>
            </a:pPr>
            <a:r>
              <a:rPr lang="en-GB" baseline="0" dirty="0"/>
              <a:t>Network Groups may define routes to other Network Groups</a:t>
            </a:r>
          </a:p>
          <a:p>
            <a:pPr marL="226657" indent="-226657">
              <a:buAutoNum type="arabicPeriod"/>
            </a:pPr>
            <a:r>
              <a:rPr lang="en-GB" baseline="0" dirty="0"/>
              <a:t>Servers have a Role which is linked to an Interface Model. This maps Network Groups to specific sets of (optionally bonded) ports. The NIC mapping makes sure we know that we are talking to the right NIC.</a:t>
            </a:r>
          </a:p>
          <a:p>
            <a:pPr marL="226657" indent="-226657">
              <a:buAutoNum type="arabicPeriod"/>
            </a:pPr>
            <a:r>
              <a:rPr lang="en-GB" baseline="0" dirty="0"/>
              <a:t>A Network Group has 1 or more Networks associated with it. A Network is associated to one or more Server Groups. Networks within a group must route to each other.</a:t>
            </a:r>
          </a:p>
          <a:p>
            <a:pPr marL="226657" indent="-226657">
              <a:buAutoNum type="arabicPeriod"/>
            </a:pPr>
            <a:r>
              <a:rPr lang="en-GB" baseline="0" dirty="0"/>
              <a:t>Control Planes use servers and Networks from one or more Server Groups.</a:t>
            </a:r>
          </a:p>
          <a:p>
            <a:pPr marL="226657" indent="-226657">
              <a:buAutoNum type="arabicPeriod"/>
            </a:pPr>
            <a:endParaRPr lang="en-GB" baseline="0" dirty="0"/>
          </a:p>
          <a:p>
            <a:endParaRPr lang="en-GB" baseline="0" dirty="0"/>
          </a:p>
          <a:p>
            <a:endParaRPr lang="en-US" dirty="0"/>
          </a:p>
          <a:p>
            <a:endParaRPr lang="en-US" dirty="0"/>
          </a:p>
        </p:txBody>
      </p:sp>
    </p:spTree>
    <p:extLst>
      <p:ext uri="{BB962C8B-B14F-4D97-AF65-F5344CB8AC3E}">
        <p14:creationId xmlns:p14="http://schemas.microsoft.com/office/powerpoint/2010/main" val="1035743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85000" lnSpcReduction="20000"/>
          </a:bodyPr>
          <a:lstStyle/>
          <a:p>
            <a:r>
              <a:rPr lang="en-GB" dirty="0"/>
              <a:t>This slide</a:t>
            </a:r>
            <a:r>
              <a:rPr lang="en-GB" baseline="0" dirty="0"/>
              <a:t> introduces the steps that a cloud admin will perform for the first-time install use-case. The system is very flexible – this is just one possible workflow of many.</a:t>
            </a:r>
          </a:p>
          <a:p>
            <a:endParaRPr lang="en-GB" baseline="0" dirty="0"/>
          </a:p>
          <a:p>
            <a:pPr marL="226657" indent="-226657">
              <a:buAutoNum type="arabicPeriod"/>
            </a:pPr>
            <a:r>
              <a:rPr lang="en-GB" baseline="0" dirty="0"/>
              <a:t>Setup deploy network – this is the network that will be used to deploy HOS. Network booting the servers to install Linux and then for Ansible access (via SSH).</a:t>
            </a:r>
          </a:p>
          <a:p>
            <a:pPr marL="226657" indent="-226657">
              <a:buAutoNum type="arabicPeriod"/>
            </a:pPr>
            <a:r>
              <a:rPr lang="en-GB" baseline="0" dirty="0"/>
              <a:t>Bootstrap initial server – HOS is shipped as an ISO. Boot this ISO and install HOS lifecycle management components on the first server of your control plane. Can use USB, CD or iLO Virtual Media etc.</a:t>
            </a:r>
          </a:p>
          <a:p>
            <a:pPr marL="226657" indent="-226657">
              <a:buAutoNum type="arabicPeriod"/>
            </a:pPr>
            <a:r>
              <a:rPr lang="en-GB" baseline="0" dirty="0"/>
              <a:t>Choose topology – HOS ships with a  number of example topologies. You will choose one of these on which to base your cloud. (More on the shipped topologies later.) You can customise this example to better suit your needs in the upcoming steps.</a:t>
            </a:r>
          </a:p>
          <a:p>
            <a:pPr marL="226657" indent="-226657">
              <a:buAutoNum type="arabicPeriod"/>
            </a:pPr>
            <a:r>
              <a:rPr lang="en-GB" baseline="0" dirty="0"/>
              <a:t>Identify servers – You need to tell us about the servers that will make up your cloud.</a:t>
            </a:r>
          </a:p>
          <a:p>
            <a:pPr marL="226657" indent="-226657">
              <a:buAutoNum type="arabicPeriod"/>
            </a:pPr>
            <a:r>
              <a:rPr lang="en-GB" baseline="0" dirty="0"/>
              <a:t>Linux install – here we PXE boot your servers and install a base Linux operating system (HP Linux for Helion, a Debian derivative). At the completion of this step you will be able to SSH into all your servers. This step is optional: if you have your own server imaging solution then you can use that to install the supplied image and continue from step 6 (you will still need to tell HOS about the servers and ensure that they are accessible via SSH from the lifecycle management server.)</a:t>
            </a:r>
          </a:p>
          <a:p>
            <a:pPr marL="226657" indent="-226657">
              <a:buAutoNum type="arabicPeriod"/>
            </a:pPr>
            <a:r>
              <a:rPr lang="en-GB" baseline="0" dirty="0"/>
              <a:t>Customize configuration – change the example config that you chose in step 3 to better meet your needs. This config describes both the underlay (servers, networks and storage), how OpenStack services map to the underlay and how the OpenStack services are configured.</a:t>
            </a:r>
          </a:p>
          <a:p>
            <a:pPr marL="226657" indent="-226657">
              <a:buAutoNum type="arabicPeriod"/>
            </a:pPr>
            <a:r>
              <a:rPr lang="en-GB" baseline="0" dirty="0"/>
              <a:t>Assign server roles – tell HOS which server should do what. You will have a list of roles that depends on the example that you chose in step 3. HOS can assign roles for you if you don’t have specialized hardware.</a:t>
            </a:r>
          </a:p>
          <a:p>
            <a:pPr marL="226657" indent="-226657">
              <a:buAutoNum type="arabicPeriod"/>
            </a:pPr>
            <a:r>
              <a:rPr lang="en-GB" baseline="0" dirty="0"/>
              <a:t>Run config processor – this is the heart of HOS lifecycle management. It converts the configuration that you described in steps 3, 4, 6 and 7 from a nice easy-to-use, normalised data model into the specific values that Ansible will deploy on each server. It deals with IP address allocation, resolution and provision of dependencies and much more. The config processor will feedback warning and errors if your model contains mistakes or inconsistencies. You might need to go back to step 6 in order to correct these.</a:t>
            </a:r>
          </a:p>
          <a:p>
            <a:pPr marL="226657" indent="-226657">
              <a:buAutoNum type="arabicPeriod"/>
            </a:pPr>
            <a:r>
              <a:rPr lang="en-GB" baseline="0" dirty="0"/>
              <a:t>Prep / validate underlay – the config processor outputs a set of information about what the physical underlay needs to look like. You will need to ensure that your physical works looks as expected. The most important things to check are that the right VLANs are exposed to the right ports and that the necessary routing is in place.</a:t>
            </a:r>
          </a:p>
          <a:p>
            <a:pPr marL="226657" indent="-226657">
              <a:buAutoNum type="arabicPeriod"/>
            </a:pPr>
            <a:r>
              <a:rPr lang="en-GB" baseline="0" dirty="0"/>
              <a:t>Linux configuration – in this step we take the base Linux install performed in step 5 and configure it for your cloud needs. This is a separate step so that, in future, we could support different host operating systems. There is a status check at the end of this step.</a:t>
            </a:r>
          </a:p>
          <a:p>
            <a:pPr marL="226657" indent="-226657">
              <a:buAutoNum type="arabicPeriod"/>
            </a:pPr>
            <a:r>
              <a:rPr lang="en-GB" baseline="0" dirty="0"/>
              <a:t>OpenStack install – deploy the OpenStack services and start them up.</a:t>
            </a:r>
          </a:p>
          <a:p>
            <a:pPr marL="226657" indent="-226657">
              <a:buAutoNum type="arabicPeriod"/>
            </a:pPr>
            <a:r>
              <a:rPr lang="en-GB" baseline="0" dirty="0"/>
              <a:t>Verify cloud – at the end of the deployment you have the option to verify your cloud using the Tempest tests. These tests will exercise your new cloud as an end user would. The will report that your cloud conforms to the OpenStack DefCore standard for interoperability between different OpenStack clouds.</a:t>
            </a:r>
          </a:p>
        </p:txBody>
      </p:sp>
    </p:spTree>
    <p:extLst>
      <p:ext uri="{BB962C8B-B14F-4D97-AF65-F5344CB8AC3E}">
        <p14:creationId xmlns:p14="http://schemas.microsoft.com/office/powerpoint/2010/main" val="1098188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4650" y="377825"/>
            <a:ext cx="4535488" cy="2552700"/>
          </a:xfrm>
        </p:spPr>
      </p:sp>
      <p:sp>
        <p:nvSpPr>
          <p:cNvPr id="3" name="Notes Placeholder 2"/>
          <p:cNvSpPr>
            <a:spLocks noGrp="1"/>
          </p:cNvSpPr>
          <p:nvPr>
            <p:ph type="body" idx="1"/>
          </p:nvPr>
        </p:nvSpPr>
        <p:spPr/>
        <p:txBody>
          <a:bodyPr>
            <a:normAutofit fontScale="92500" lnSpcReduction="20000"/>
          </a:bodyPr>
          <a:lstStyle/>
          <a:p>
            <a:r>
              <a:rPr lang="en-GB" baseline="0" dirty="0"/>
              <a:t>This slide introduces the architecture of the lifecycle services in HOS 2.0. On the left are services installed at the system level, on the right are config and ansible that are defined a the cloud admin user level.</a:t>
            </a:r>
          </a:p>
          <a:p>
            <a:endParaRPr lang="en-GB" baseline="0" dirty="0"/>
          </a:p>
          <a:p>
            <a:r>
              <a:rPr lang="en-GB" b="1" baseline="0" dirty="0"/>
              <a:t>On the deployer system (left-hand side):</a:t>
            </a:r>
          </a:p>
          <a:p>
            <a:endParaRPr lang="en-GB" baseline="0" dirty="0"/>
          </a:p>
          <a:p>
            <a:r>
              <a:rPr lang="en-GB" baseline="0" dirty="0"/>
              <a:t>HTTP Server that serves</a:t>
            </a:r>
          </a:p>
          <a:p>
            <a:pPr marL="407982" lvl="1" indent="-226657">
              <a:buAutoNum type="arabicPeriod"/>
            </a:pPr>
            <a:r>
              <a:rPr lang="en-GB" baseline="0" dirty="0"/>
              <a:t>Debian packages for system software install and update</a:t>
            </a:r>
          </a:p>
          <a:p>
            <a:pPr marL="407982" lvl="1" indent="-226657">
              <a:buAutoNum type="arabicPeriod"/>
            </a:pPr>
            <a:r>
              <a:rPr lang="en-GB" baseline="0" dirty="0"/>
              <a:t>Python virtual environments for OpenStack and related</a:t>
            </a:r>
          </a:p>
          <a:p>
            <a:pPr marL="407982" lvl="1" indent="-226657">
              <a:buAutoNum type="arabicPeriod"/>
            </a:pPr>
            <a:r>
              <a:rPr lang="en-GB" baseline="0" dirty="0"/>
              <a:t>Misc content and software (such as JARs for Monasca)</a:t>
            </a:r>
          </a:p>
          <a:p>
            <a:pPr marL="407982" lvl="1" indent="-226657">
              <a:buAutoNum type="arabicPeriod"/>
            </a:pPr>
            <a:r>
              <a:rPr lang="en-GB" baseline="0" dirty="0"/>
              <a:t>Web-based GUI installer app</a:t>
            </a:r>
          </a:p>
          <a:p>
            <a:pPr marL="226657" indent="-226657">
              <a:buAutoNum type="arabicPeriod"/>
            </a:pPr>
            <a:endParaRPr lang="en-GB" dirty="0"/>
          </a:p>
          <a:p>
            <a:r>
              <a:rPr lang="en-GB" dirty="0"/>
              <a:t>Python software repo also contains Config Processor</a:t>
            </a:r>
          </a:p>
          <a:p>
            <a:r>
              <a:rPr lang="en-GB" dirty="0"/>
              <a:t>  A simple python</a:t>
            </a:r>
            <a:r>
              <a:rPr lang="en-GB" baseline="0" dirty="0"/>
              <a:t> app that takes the Cloud Model and derives the per-server information</a:t>
            </a:r>
          </a:p>
          <a:p>
            <a:endParaRPr lang="en-GB" baseline="0" dirty="0"/>
          </a:p>
          <a:p>
            <a:r>
              <a:rPr lang="en-GB" baseline="0" dirty="0"/>
              <a:t>Cobbler for bare metal installs</a:t>
            </a:r>
          </a:p>
          <a:p>
            <a:endParaRPr lang="en-GB" baseline="0" dirty="0"/>
          </a:p>
          <a:p>
            <a:r>
              <a:rPr lang="en-GB" b="1" baseline="0" dirty="0"/>
              <a:t>For the deployer user (right-hand side):</a:t>
            </a:r>
          </a:p>
          <a:p>
            <a:endParaRPr lang="en-GB" baseline="0" dirty="0"/>
          </a:p>
          <a:p>
            <a:r>
              <a:rPr lang="en-GB" baseline="0" dirty="0"/>
              <a:t>A filesystem directory structure that is managed by…</a:t>
            </a:r>
          </a:p>
          <a:p>
            <a:endParaRPr lang="en-GB" baseline="0" dirty="0"/>
          </a:p>
          <a:p>
            <a:r>
              <a:rPr lang="en-GB" baseline="0" dirty="0"/>
              <a:t>…a Git Repo (more info in a later slide)…</a:t>
            </a:r>
          </a:p>
          <a:p>
            <a:endParaRPr lang="en-GB" baseline="0" dirty="0"/>
          </a:p>
          <a:p>
            <a:r>
              <a:rPr lang="en-GB" baseline="0" dirty="0"/>
              <a:t>…and contains…</a:t>
            </a:r>
          </a:p>
          <a:p>
            <a:r>
              <a:rPr lang="en-GB" baseline="0" dirty="0"/>
              <a:t>1. The Cloud Model (more info in a later slide)</a:t>
            </a:r>
          </a:p>
          <a:p>
            <a:r>
              <a:rPr lang="en-GB" baseline="0" dirty="0"/>
              <a:t>2. Ansible playbooks for installing the cloud</a:t>
            </a:r>
          </a:p>
          <a:p>
            <a:r>
              <a:rPr lang="en-GB" baseline="0" dirty="0"/>
              <a:t>3. OpenStack (and other) config file templates</a:t>
            </a:r>
          </a:p>
          <a:p>
            <a:r>
              <a:rPr lang="en-GB" baseline="0" dirty="0"/>
              <a:t>4. Some example models to get you started</a:t>
            </a:r>
          </a:p>
        </p:txBody>
      </p:sp>
    </p:spTree>
    <p:extLst>
      <p:ext uri="{BB962C8B-B14F-4D97-AF65-F5344CB8AC3E}">
        <p14:creationId xmlns:p14="http://schemas.microsoft.com/office/powerpoint/2010/main" val="2337034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GB" dirty="0"/>
              <a:t>This slide maps the</a:t>
            </a:r>
            <a:r>
              <a:rPr lang="en-GB" baseline="0" dirty="0"/>
              <a:t> first-time install use-case workflow to the architecture so that you can understand which component is responsible for which step.</a:t>
            </a:r>
            <a:endParaRPr lang="en-GB" dirty="0"/>
          </a:p>
          <a:p>
            <a:endParaRPr lang="en-GB" dirty="0"/>
          </a:p>
          <a:p>
            <a:r>
              <a:rPr lang="en-GB" dirty="0"/>
              <a:t>All steps can be done in</a:t>
            </a:r>
            <a:r>
              <a:rPr lang="en-GB" baseline="0" dirty="0"/>
              <a:t> the GUI unless otherwise stated.</a:t>
            </a:r>
            <a:endParaRPr lang="en-GB" dirty="0"/>
          </a:p>
          <a:p>
            <a:pPr marL="226657" indent="-226657">
              <a:buAutoNum type="arabicPeriod"/>
            </a:pPr>
            <a:endParaRPr lang="en-GB" dirty="0"/>
          </a:p>
          <a:p>
            <a:pPr marL="226657" indent="-226657">
              <a:buAutoNum type="arabicPeriod"/>
            </a:pPr>
            <a:r>
              <a:rPr lang="en-GB" dirty="0"/>
              <a:t>Setup deploy network</a:t>
            </a:r>
            <a:r>
              <a:rPr lang="en-GB" baseline="0" dirty="0"/>
              <a:t> – done outside HOS. CLI only.</a:t>
            </a:r>
          </a:p>
          <a:p>
            <a:pPr marL="226657" indent="-226657">
              <a:buAutoNum type="arabicPeriod"/>
            </a:pPr>
            <a:r>
              <a:rPr lang="en-GB" baseline="0" dirty="0"/>
              <a:t>Bootstrap – Installs the system level and most of the user-level software. Starts the GUI. CLI only.</a:t>
            </a:r>
          </a:p>
          <a:p>
            <a:pPr marL="226657" indent="-226657">
              <a:buAutoNum type="arabicPeriod"/>
            </a:pPr>
            <a:r>
              <a:rPr lang="en-GB" baseline="0" dirty="0"/>
              <a:t>Choose topology – copy an example to my_cloud.</a:t>
            </a:r>
          </a:p>
          <a:p>
            <a:pPr marL="226657" indent="-226657">
              <a:buAutoNum type="arabicPeriod"/>
            </a:pPr>
            <a:r>
              <a:rPr lang="en-GB" baseline="0" dirty="0"/>
              <a:t>Identify servers – enter your server information. Will be MAC + iLO creds if we are doing Linux install or IP addresses if customer is doing Linux install.</a:t>
            </a:r>
          </a:p>
          <a:p>
            <a:pPr marL="226657" indent="-226657" defTabSz="906628">
              <a:spcBef>
                <a:spcPts val="595"/>
              </a:spcBef>
              <a:buFontTx/>
              <a:buAutoNum type="arabicPeriod"/>
              <a:defRPr/>
            </a:pPr>
            <a:r>
              <a:rPr lang="en-GB" baseline="0" dirty="0"/>
              <a:t>Linux install – Kicked off by an Ansible playbook, done by Cobbler. </a:t>
            </a:r>
          </a:p>
          <a:p>
            <a:pPr marL="226657" indent="-226657">
              <a:buAutoNum type="arabicPeriod"/>
            </a:pPr>
            <a:r>
              <a:rPr lang="en-GB" baseline="0" dirty="0"/>
              <a:t>Customize configuration – done in the config/ sub-directory. CLI only but optional.</a:t>
            </a:r>
          </a:p>
          <a:p>
            <a:pPr marL="226657" indent="-226657">
              <a:buAutoNum type="arabicPeriod"/>
            </a:pPr>
            <a:r>
              <a:rPr lang="en-GB" baseline="0" dirty="0"/>
              <a:t>Assign server roles – done in the cloud model.</a:t>
            </a:r>
          </a:p>
          <a:p>
            <a:pPr marL="226657" indent="-226657" defTabSz="906628">
              <a:spcBef>
                <a:spcPts val="595"/>
              </a:spcBef>
              <a:buFontTx/>
              <a:buAutoNum type="arabicPeriod"/>
              <a:defRPr/>
            </a:pPr>
            <a:r>
              <a:rPr lang="en-GB" baseline="0" dirty="0"/>
              <a:t>Run configuration processor - Kicked off by an Ansible playbook. Need to commit your changes to git repo first.</a:t>
            </a:r>
          </a:p>
          <a:p>
            <a:pPr marL="226657" indent="-226657" defTabSz="906628">
              <a:spcBef>
                <a:spcPts val="595"/>
              </a:spcBef>
              <a:buFontTx/>
              <a:buAutoNum type="arabicPeriod"/>
              <a:defRPr/>
            </a:pPr>
            <a:r>
              <a:rPr lang="en-GB" baseline="0" dirty="0"/>
              <a:t>Prep / validate underlay – manual. Config processor provides a report to help you though.</a:t>
            </a:r>
          </a:p>
          <a:p>
            <a:pPr marL="226657" indent="-226657" defTabSz="906628">
              <a:spcBef>
                <a:spcPts val="595"/>
              </a:spcBef>
              <a:buFontTx/>
              <a:buAutoNum type="arabicPeriod"/>
              <a:defRPr/>
            </a:pPr>
            <a:r>
              <a:rPr lang="en-GB" baseline="0" dirty="0"/>
              <a:t>Linux configuration – Ansible playbooks install software from HP Linux for Helion OpenStack repo and configure and start it.</a:t>
            </a:r>
          </a:p>
          <a:p>
            <a:pPr marL="226657" indent="-226657" defTabSz="906628">
              <a:spcBef>
                <a:spcPts val="595"/>
              </a:spcBef>
              <a:buFontTx/>
              <a:buAutoNum type="arabicPeriod"/>
              <a:defRPr/>
            </a:pPr>
            <a:r>
              <a:rPr lang="en-GB" baseline="0" dirty="0"/>
              <a:t>OpenStack software install – Ansible playbooks install software from Python Software repo, HP Linux for Helion OpenStack repo and Misc repo and configure and start it.</a:t>
            </a:r>
          </a:p>
          <a:p>
            <a:pPr marL="226657" indent="-226657" defTabSz="906628">
              <a:spcBef>
                <a:spcPts val="595"/>
              </a:spcBef>
              <a:buFontTx/>
              <a:buAutoNum type="arabicPeriod"/>
              <a:defRPr/>
            </a:pPr>
            <a:r>
              <a:rPr lang="en-GB" baseline="0" dirty="0"/>
              <a:t>Verify cloud – Ansible playbooks.</a:t>
            </a:r>
          </a:p>
          <a:p>
            <a:pPr marL="226657" indent="-226657">
              <a:buAutoNum type="arabicPeriod"/>
            </a:pPr>
            <a:endParaRPr lang="en-GB" baseline="0" dirty="0"/>
          </a:p>
          <a:p>
            <a:pPr marL="226657" indent="-226657">
              <a:buAutoNum type="arabicPeriod"/>
            </a:pPr>
            <a:endParaRPr lang="en-GB" dirty="0"/>
          </a:p>
          <a:p>
            <a:endParaRPr lang="en-US" dirty="0"/>
          </a:p>
        </p:txBody>
      </p:sp>
    </p:spTree>
    <p:extLst>
      <p:ext uri="{BB962C8B-B14F-4D97-AF65-F5344CB8AC3E}">
        <p14:creationId xmlns:p14="http://schemas.microsoft.com/office/powerpoint/2010/main" val="3957084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defTabSz="453314">
              <a:defRPr/>
            </a:pPr>
            <a:r>
              <a:rPr lang="en-GB" dirty="0"/>
              <a:t>This slide</a:t>
            </a:r>
            <a:r>
              <a:rPr lang="en-GB" baseline="0" dirty="0"/>
              <a:t> introduces the steps that a cloud admin will perform for the update use-case.</a:t>
            </a:r>
            <a:endParaRPr lang="en-US" dirty="0"/>
          </a:p>
          <a:p>
            <a:endParaRPr lang="en-GB" dirty="0"/>
          </a:p>
          <a:p>
            <a:pPr marL="226657" indent="-226657">
              <a:buAutoNum type="arabicPeriod"/>
            </a:pPr>
            <a:r>
              <a:rPr lang="en-GB" baseline="0" dirty="0"/>
              <a:t>Download new release – you are responsible for getting the new release onto the server where your lifecycle management components run.</a:t>
            </a:r>
          </a:p>
          <a:p>
            <a:pPr marL="226657" indent="-226657">
              <a:buAutoNum type="arabicPeriod"/>
            </a:pPr>
            <a:r>
              <a:rPr lang="en-GB" baseline="0" dirty="0"/>
              <a:t>Update lifecycle manager – in this step you run an Ansible playbook that will update the lifecycle manager itself. </a:t>
            </a:r>
          </a:p>
          <a:p>
            <a:pPr marL="226657" indent="-226657">
              <a:buAutoNum type="arabicPeriod"/>
            </a:pPr>
            <a:r>
              <a:rPr lang="en-GB" baseline="0" dirty="0"/>
              <a:t>Merge customizations – here you will merge any customizations that you made to your cloud configuration with the update that HP shipped (see later slide for considerations here). IF you made simple or recommended customisations then HOS will do this for you automatically. IF you have made complex or extensive customisations you might have some work to do here. The result of this step is an updated cloud configuration model.</a:t>
            </a:r>
          </a:p>
          <a:p>
            <a:pPr marL="226657" indent="-226657">
              <a:buAutoNum type="arabicPeriod"/>
            </a:pPr>
            <a:r>
              <a:rPr lang="en-GB" baseline="0" dirty="0"/>
              <a:t>Run config processor – this generates the new config values from the updated model that you just created.</a:t>
            </a:r>
          </a:p>
          <a:p>
            <a:pPr marL="226657" indent="-226657">
              <a:buAutoNum type="arabicPeriod"/>
            </a:pPr>
            <a:r>
              <a:rPr lang="en-GB" baseline="0" dirty="0"/>
              <a:t>Update cloud – this step uses Ansible to deploy the new code and configuration to all servers that make up your cloud. It is a repeatable step so if, for example, one server was offline during an update you can re-run the update at a later date.</a:t>
            </a:r>
          </a:p>
          <a:p>
            <a:pPr marL="226657" indent="-226657">
              <a:buAutoNum type="arabicPeriod"/>
            </a:pPr>
            <a:r>
              <a:rPr lang="en-GB" dirty="0"/>
              <a:t>Verify</a:t>
            </a:r>
            <a:r>
              <a:rPr lang="en-GB" baseline="0" dirty="0"/>
              <a:t> cloud – you can optionally verify the cloud again after update.</a:t>
            </a:r>
            <a:endParaRPr lang="en-US" dirty="0"/>
          </a:p>
        </p:txBody>
      </p:sp>
    </p:spTree>
    <p:extLst>
      <p:ext uri="{BB962C8B-B14F-4D97-AF65-F5344CB8AC3E}">
        <p14:creationId xmlns:p14="http://schemas.microsoft.com/office/powerpoint/2010/main" val="3467239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4650" y="377825"/>
            <a:ext cx="4535488" cy="2552700"/>
          </a:xfrm>
        </p:spPr>
      </p:sp>
      <p:sp>
        <p:nvSpPr>
          <p:cNvPr id="3" name="Notes Placeholder 2"/>
          <p:cNvSpPr>
            <a:spLocks noGrp="1"/>
          </p:cNvSpPr>
          <p:nvPr>
            <p:ph type="body" idx="1"/>
          </p:nvPr>
        </p:nvSpPr>
        <p:spPr/>
        <p:txBody>
          <a:bodyPr>
            <a:normAutofit/>
          </a:bodyPr>
          <a:lstStyle/>
          <a:p>
            <a:r>
              <a:rPr lang="en-GB" dirty="0"/>
              <a:t>Updating</a:t>
            </a:r>
            <a:r>
              <a:rPr lang="en-GB" baseline="0" dirty="0"/>
              <a:t> the system-level stuff on the left is easy. Updating the stuff on the right where there is customer data and customisations is harder.</a:t>
            </a:r>
          </a:p>
          <a:p>
            <a:endParaRPr lang="en-GB" baseline="0" dirty="0"/>
          </a:p>
          <a:p>
            <a:r>
              <a:rPr lang="en-GB" baseline="0" dirty="0"/>
              <a:t>Git repo to the rescue.</a:t>
            </a:r>
          </a:p>
          <a:p>
            <a:endParaRPr lang="en-GB" baseline="0" dirty="0"/>
          </a:p>
          <a:p>
            <a:pPr marL="226657" indent="-226657">
              <a:buAutoNum type="arabicPeriod"/>
            </a:pPr>
            <a:r>
              <a:rPr lang="en-GB" baseline="0" dirty="0"/>
              <a:t>Download new release – you are responsible for getting the new release and copying it to the HOS lifecycle management server.</a:t>
            </a:r>
          </a:p>
          <a:p>
            <a:pPr marL="226657" indent="-226657">
              <a:buAutoNum type="arabicPeriod"/>
            </a:pPr>
            <a:r>
              <a:rPr lang="en-GB" baseline="0" dirty="0"/>
              <a:t>Update lifecycle manager – run an Ansible playbook to complete this step.</a:t>
            </a:r>
          </a:p>
          <a:p>
            <a:pPr marL="226657" indent="-226657">
              <a:buAutoNum type="arabicPeriod"/>
            </a:pPr>
            <a:r>
              <a:rPr lang="en-GB" dirty="0"/>
              <a:t>Merge customisations – this is</a:t>
            </a:r>
            <a:r>
              <a:rPr lang="en-GB" baseline="0" dirty="0"/>
              <a:t> handled by the git change control system. See next slide for more details.</a:t>
            </a:r>
          </a:p>
          <a:p>
            <a:pPr marL="226657" indent="-226657">
              <a:buAutoNum type="arabicPeriod"/>
            </a:pPr>
            <a:r>
              <a:rPr lang="en-GB" baseline="0" dirty="0"/>
              <a:t>Run config processor – happens in a python virtual environment as shipped by HOS.</a:t>
            </a:r>
          </a:p>
          <a:p>
            <a:pPr marL="226657" indent="-226657">
              <a:buAutoNum type="arabicPeriod"/>
            </a:pPr>
            <a:r>
              <a:rPr lang="en-GB" baseline="0" dirty="0"/>
              <a:t>Update cloud – runs a series to Ansible playbooks that pull software and configuration from the lifecycle management services.</a:t>
            </a:r>
          </a:p>
          <a:p>
            <a:pPr marL="226657" indent="-226657">
              <a:buAutoNum type="arabicPeriod"/>
            </a:pPr>
            <a:r>
              <a:rPr lang="en-GB" baseline="0" dirty="0"/>
              <a:t>Verify cloud – tempest runs in a virtual environment just like any other OpenStack software.</a:t>
            </a:r>
          </a:p>
        </p:txBody>
      </p:sp>
    </p:spTree>
    <p:extLst>
      <p:ext uri="{BB962C8B-B14F-4D97-AF65-F5344CB8AC3E}">
        <p14:creationId xmlns:p14="http://schemas.microsoft.com/office/powerpoint/2010/main" val="40288840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ko-KR" altLang="en-US"/>
              <a:t>마스터 제목 스타일 편집</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60986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ate Orang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ko-KR" altLang="en-US"/>
              <a:t>마스터 제목 스타일 편집</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ko-KR" altLang="en-US"/>
              <a:t>마스터 텍스트 스타일 편집</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
        <p:nvSpPr>
          <p:cNvPr id="3" name="Date Placeholder 2"/>
          <p:cNvSpPr>
            <a:spLocks noGrp="1"/>
          </p:cNvSpPr>
          <p:nvPr>
            <p:ph type="dt" sz="half" idx="10"/>
          </p:nvPr>
        </p:nvSpPr>
        <p:spPr/>
        <p:txBody>
          <a:bodyPr/>
          <a:lstStyle/>
          <a:p>
            <a:fld id="{15380977-CEBC-4F4C-8296-C09162DB0B74}" type="datetime4">
              <a:rPr lang="en-US" smtClean="0"/>
              <a:t>June 15, 2016</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pic>
        <p:nvPicPr>
          <p:cNvPr id="13" name="그림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69345" y="6300030"/>
            <a:ext cx="1231200" cy="338009"/>
          </a:xfrm>
          <a:prstGeom prst="rect">
            <a:avLst/>
          </a:prstGeom>
        </p:spPr>
      </p:pic>
    </p:spTree>
    <p:extLst>
      <p:ext uri="{BB962C8B-B14F-4D97-AF65-F5344CB8AC3E}">
        <p14:creationId xmlns:p14="http://schemas.microsoft.com/office/powerpoint/2010/main" val="4226345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lang="en-US" dirty="0"/>
              <a:t>“Click to add quote here. Type quotation marks before and after text.”</a:t>
            </a:r>
            <a:endParaRPr dirty="0"/>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baseline="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dirty="0"/>
              <a:t>Click </a:t>
            </a:r>
            <a:r>
              <a:rPr lang="en-US" dirty="0"/>
              <a:t>to add quoted person’s name, title, company</a:t>
            </a:r>
            <a:endParaRPr dirty="0"/>
          </a:p>
        </p:txBody>
      </p:sp>
      <p:grpSp>
        <p:nvGrpSpPr>
          <p:cNvPr id="7" name="Group 6"/>
          <p:cNvGrpSpPr/>
          <p:nvPr/>
        </p:nvGrpSpPr>
        <p:grpSpPr>
          <a:xfrm>
            <a:off x="610272" y="6248401"/>
            <a:ext cx="969471" cy="390524"/>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
        <p:nvSpPr>
          <p:cNvPr id="3" name="Date Placeholder 2"/>
          <p:cNvSpPr>
            <a:spLocks noGrp="1"/>
          </p:cNvSpPr>
          <p:nvPr>
            <p:ph type="dt" sz="half" idx="10"/>
          </p:nvPr>
        </p:nvSpPr>
        <p:spPr/>
        <p:txBody>
          <a:bodyPr/>
          <a:lstStyle/>
          <a:p>
            <a:fld id="{2975838F-C0CD-4C7B-83E2-4054F82B2D4B}" type="datetime4">
              <a:rPr lang="en-US" smtClean="0"/>
              <a:t>June 15, 2016</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pic>
        <p:nvPicPr>
          <p:cNvPr id="10" name="그림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3512" y="6257112"/>
            <a:ext cx="1231106" cy="337983"/>
          </a:xfrm>
          <a:prstGeom prst="rect">
            <a:avLst/>
          </a:prstGeom>
        </p:spPr>
      </p:pic>
    </p:spTree>
    <p:extLst>
      <p:ext uri="{BB962C8B-B14F-4D97-AF65-F5344CB8AC3E}">
        <p14:creationId xmlns:p14="http://schemas.microsoft.com/office/powerpoint/2010/main" val="4323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Slate Quot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lang="en-US" dirty="0"/>
              <a:t>“Click to add quote here. Type quotation marks before and after text.”</a:t>
            </a:r>
            <a:endParaRPr dirty="0"/>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add quoted person’s name, title, company</a:t>
            </a:r>
          </a:p>
        </p:txBody>
      </p:sp>
      <p:grpSp>
        <p:nvGrpSpPr>
          <p:cNvPr id="7" name="Group 6"/>
          <p:cNvGrpSpPr/>
          <p:nvPr/>
        </p:nvGrpSpPr>
        <p:grpSpPr>
          <a:xfrm>
            <a:off x="608014" y="6248401"/>
            <a:ext cx="969471" cy="390524"/>
            <a:chOff x="3578225" y="1146175"/>
            <a:chExt cx="5038725" cy="2111375"/>
          </a:xfrm>
          <a:solidFill>
            <a:schemeClr val="tx1"/>
          </a:solidFill>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
        <p:nvSpPr>
          <p:cNvPr id="3" name="Date Placeholder 2"/>
          <p:cNvSpPr>
            <a:spLocks noGrp="1"/>
          </p:cNvSpPr>
          <p:nvPr>
            <p:ph type="dt" sz="half" idx="10"/>
          </p:nvPr>
        </p:nvSpPr>
        <p:spPr/>
        <p:txBody>
          <a:bodyPr/>
          <a:lstStyle/>
          <a:p>
            <a:fld id="{40ACC02A-37F2-432A-9B12-AF9BA8FE9B2C}" type="datetime4">
              <a:rPr lang="en-US" smtClean="0"/>
              <a:t>June 15, 2016</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pic>
        <p:nvPicPr>
          <p:cNvPr id="10" name="그림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69345" y="6300030"/>
            <a:ext cx="1231200" cy="338009"/>
          </a:xfrm>
          <a:prstGeom prst="rect">
            <a:avLst/>
          </a:prstGeom>
        </p:spPr>
      </p:pic>
    </p:spTree>
    <p:extLst>
      <p:ext uri="{BB962C8B-B14F-4D97-AF65-F5344CB8AC3E}">
        <p14:creationId xmlns:p14="http://schemas.microsoft.com/office/powerpoint/2010/main" val="3364303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제목 및 내용">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ko-KR" altLang="en-US"/>
              <a:t>마스터 제목 스타일 편집</a:t>
            </a:r>
            <a:endParaRPr/>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a:p>
        </p:txBody>
      </p:sp>
      <p:sp>
        <p:nvSpPr>
          <p:cNvPr id="2" name="Date Placeholder 1"/>
          <p:cNvSpPr>
            <a:spLocks noGrp="1"/>
          </p:cNvSpPr>
          <p:nvPr>
            <p:ph type="dt" sz="half" idx="10"/>
          </p:nvPr>
        </p:nvSpPr>
        <p:spPr/>
        <p:txBody>
          <a:bodyPr/>
          <a:lstStyle/>
          <a:p>
            <a:fld id="{17F243EB-F607-414D-AEBF-A106986D2C74}" type="datetime4">
              <a:rPr lang="en-US" smtClean="0"/>
              <a:t>June 15, 2016</a:t>
            </a:fld>
            <a:endParaRPr/>
          </a:p>
        </p:txBody>
      </p:sp>
      <p:sp>
        <p:nvSpPr>
          <p:cNvPr id="8" name="Footer Placeholder 7"/>
          <p:cNvSpPr>
            <a:spLocks noGrp="1"/>
          </p:cNvSpPr>
          <p:nvPr>
            <p:ph type="ftr" sz="quarter" idx="11"/>
          </p:nvPr>
        </p:nvSpPr>
        <p:spPr/>
        <p:txBody>
          <a:bodyPr/>
          <a:lstStyle/>
          <a:p>
            <a:r>
              <a:rPr lang="en-US"/>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pPr/>
              <a:t>‹#›</a:t>
            </a:fld>
            <a:endParaRPr/>
          </a:p>
        </p:txBody>
      </p:sp>
      <p:pic>
        <p:nvPicPr>
          <p:cNvPr id="10" name="그림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3512" y="6257112"/>
            <a:ext cx="1231106" cy="337983"/>
          </a:xfrm>
          <a:prstGeom prst="rect">
            <a:avLst/>
          </a:prstGeom>
        </p:spPr>
      </p:pic>
    </p:spTree>
    <p:extLst>
      <p:ext uri="{BB962C8B-B14F-4D97-AF65-F5344CB8AC3E}">
        <p14:creationId xmlns:p14="http://schemas.microsoft.com/office/powerpoint/2010/main" val="275529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a:p>
        </p:txBody>
      </p:sp>
      <p:sp>
        <p:nvSpPr>
          <p:cNvPr id="4" name="Date Placeholder 3"/>
          <p:cNvSpPr>
            <a:spLocks noGrp="1"/>
          </p:cNvSpPr>
          <p:nvPr>
            <p:ph type="dt" sz="half" idx="10"/>
          </p:nvPr>
        </p:nvSpPr>
        <p:spPr/>
        <p:txBody>
          <a:bodyPr/>
          <a:lstStyle/>
          <a:p>
            <a:fld id="{41FFCDF4-3CBB-4067-B51C-7F9D3223B359}" type="datetime4">
              <a:rPr lang="en-US" smtClean="0"/>
              <a:t>June 15, 2016</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pic>
        <p:nvPicPr>
          <p:cNvPr id="9" name="그림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3512" y="6257112"/>
            <a:ext cx="1231106" cy="337983"/>
          </a:xfrm>
          <a:prstGeom prst="rect">
            <a:avLst/>
          </a:prstGeom>
        </p:spPr>
      </p:pic>
    </p:spTree>
    <p:extLst>
      <p:ext uri="{BB962C8B-B14F-4D97-AF65-F5344CB8AC3E}">
        <p14:creationId xmlns:p14="http://schemas.microsoft.com/office/powerpoint/2010/main" val="43061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7"/>
          <p:cNvSpPr>
            <a:spLocks noGrp="1"/>
          </p:cNvSpPr>
          <p:nvPr>
            <p:ph type="body" sz="quarter" idx="14" hasCustomPrompt="1"/>
          </p:nvPr>
        </p:nvSpPr>
        <p:spPr>
          <a:xfrm>
            <a:off x="609600" y="1524000"/>
            <a:ext cx="10969943" cy="381000"/>
          </a:xfrm>
        </p:spPr>
        <p:txBody>
          <a:bodyPr>
            <a:noAutofit/>
          </a:bodyPr>
          <a:lstStyle>
            <a:lvl1pPr marL="0" indent="0">
              <a:spcBef>
                <a:spcPts val="0"/>
              </a:spcBef>
              <a:buNone/>
              <a:defRPr sz="2400" b="1"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heading</a:t>
            </a:r>
          </a:p>
        </p:txBody>
      </p:sp>
      <p:sp>
        <p:nvSpPr>
          <p:cNvPr id="3" name="Content Placeholder 2"/>
          <p:cNvSpPr>
            <a:spLocks noGrp="1"/>
          </p:cNvSpPr>
          <p:nvPr>
            <p:ph idx="1"/>
          </p:nvPr>
        </p:nvSpPr>
        <p:spPr>
          <a:xfrm>
            <a:off x="609600" y="1978152"/>
            <a:ext cx="10969784" cy="4117847"/>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a:p>
        </p:txBody>
      </p:sp>
      <p:sp>
        <p:nvSpPr>
          <p:cNvPr id="4" name="Date Placeholder 3"/>
          <p:cNvSpPr>
            <a:spLocks noGrp="1"/>
          </p:cNvSpPr>
          <p:nvPr>
            <p:ph type="dt" sz="half" idx="10"/>
          </p:nvPr>
        </p:nvSpPr>
        <p:spPr/>
        <p:txBody>
          <a:bodyPr/>
          <a:lstStyle/>
          <a:p>
            <a:fld id="{3CFC0C10-6A78-4317-9ADB-8F82583CD24B}" type="datetime4">
              <a:rPr lang="en-US" smtClean="0"/>
              <a:t>June 15, 2016</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pic>
        <p:nvPicPr>
          <p:cNvPr id="10" name="그림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3512" y="6257112"/>
            <a:ext cx="1231106" cy="337983"/>
          </a:xfrm>
          <a:prstGeom prst="rect">
            <a:avLst/>
          </a:prstGeom>
        </p:spPr>
      </p:pic>
    </p:spTree>
    <p:extLst>
      <p:ext uri="{BB962C8B-B14F-4D97-AF65-F5344CB8AC3E}">
        <p14:creationId xmlns:p14="http://schemas.microsoft.com/office/powerpoint/2010/main" val="57068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제목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ko-KR" altLang="en-US"/>
              <a:t>마스터 제목 스타일 편집</a:t>
            </a:r>
            <a:endParaRPr/>
          </a:p>
        </p:txBody>
      </p:sp>
      <p:sp>
        <p:nvSpPr>
          <p:cNvPr id="3" name="Date Placeholder 2"/>
          <p:cNvSpPr>
            <a:spLocks noGrp="1"/>
          </p:cNvSpPr>
          <p:nvPr>
            <p:ph type="dt" sz="half" idx="10"/>
          </p:nvPr>
        </p:nvSpPr>
        <p:spPr/>
        <p:txBody>
          <a:bodyPr/>
          <a:lstStyle/>
          <a:p>
            <a:fld id="{B8283517-AAD0-4345-AE4E-760754D1E9B2}" type="datetime4">
              <a:rPr lang="en-US" smtClean="0"/>
              <a:t>June 15, 2016</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t>‹#›</a:t>
            </a:fld>
            <a:endParaRPr/>
          </a:p>
        </p:txBody>
      </p:sp>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3512" y="6257112"/>
            <a:ext cx="1231106" cy="337983"/>
          </a:xfrm>
          <a:prstGeom prst="rect">
            <a:avLst/>
          </a:prstGeom>
        </p:spPr>
      </p:pic>
    </p:spTree>
    <p:extLst>
      <p:ext uri="{BB962C8B-B14F-4D97-AF65-F5344CB8AC3E}">
        <p14:creationId xmlns:p14="http://schemas.microsoft.com/office/powerpoint/2010/main" val="64979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
        <p:nvSpPr>
          <p:cNvPr id="3" name="Date Placeholder 2"/>
          <p:cNvSpPr>
            <a:spLocks noGrp="1"/>
          </p:cNvSpPr>
          <p:nvPr>
            <p:ph type="dt" sz="half" idx="10"/>
          </p:nvPr>
        </p:nvSpPr>
        <p:spPr/>
        <p:txBody>
          <a:bodyPr/>
          <a:lstStyle/>
          <a:p>
            <a:fld id="{741D2E99-2044-44AF-88B4-BAF87534656F}" type="datetime4">
              <a:rPr lang="en-US" smtClean="0"/>
              <a:t>June 15, 2016</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t>‹#›</a:t>
            </a:fld>
            <a:endParaRPr dirty="0"/>
          </a:p>
        </p:txBody>
      </p:sp>
      <p:pic>
        <p:nvPicPr>
          <p:cNvPr id="8" name="그림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3512" y="6257112"/>
            <a:ext cx="1231106" cy="337983"/>
          </a:xfrm>
          <a:prstGeom prst="rect">
            <a:avLst/>
          </a:prstGeom>
        </p:spPr>
      </p:pic>
    </p:spTree>
    <p:extLst>
      <p:ext uri="{BB962C8B-B14F-4D97-AF65-F5344CB8AC3E}">
        <p14:creationId xmlns:p14="http://schemas.microsoft.com/office/powerpoint/2010/main" val="312938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03BA42-6CEB-41A3-A597-EEEC749A4287}" type="datetime4">
              <a:rPr lang="en-US" smtClean="0"/>
              <a:t>June 15, 2016</a:t>
            </a:fld>
            <a:endParaRPr/>
          </a:p>
        </p:txBody>
      </p:sp>
      <p:sp>
        <p:nvSpPr>
          <p:cNvPr id="3" name="Footer Placeholder 2"/>
          <p:cNvSpPr>
            <a:spLocks noGrp="1"/>
          </p:cNvSpPr>
          <p:nvPr>
            <p:ph type="ftr" sz="quarter" idx="11"/>
          </p:nvPr>
        </p:nvSpPr>
        <p:spPr/>
        <p:txBody>
          <a:bodyPr/>
          <a:lstStyle/>
          <a:p>
            <a:r>
              <a:rPr lang="en-US"/>
              <a:t>Private | Confidential | Internal Use Only </a:t>
            </a:r>
            <a:endParaRPr/>
          </a:p>
        </p:txBody>
      </p:sp>
      <p:sp>
        <p:nvSpPr>
          <p:cNvPr id="4" name="Slide Number Placeholder 3"/>
          <p:cNvSpPr>
            <a:spLocks noGrp="1"/>
          </p:cNvSpPr>
          <p:nvPr>
            <p:ph type="sldNum" sz="quarter" idx="12"/>
          </p:nvPr>
        </p:nvSpPr>
        <p:spPr/>
        <p:txBody>
          <a:bodyPr/>
          <a:lstStyle/>
          <a:p>
            <a:fld id="{B016F8AB-BCEA-4347-8BA6-BE776009BC89}" type="slidenum">
              <a:rPr/>
              <a:t>‹#›</a:t>
            </a:fld>
            <a:endParaRPr/>
          </a:p>
        </p:txBody>
      </p:sp>
      <p:pic>
        <p:nvPicPr>
          <p:cNvPr id="5" name="그림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3512" y="6257112"/>
            <a:ext cx="1231106" cy="337983"/>
          </a:xfrm>
          <a:prstGeom prst="rect">
            <a:avLst/>
          </a:prstGeom>
        </p:spPr>
      </p:pic>
    </p:spTree>
    <p:extLst>
      <p:ext uri="{BB962C8B-B14F-4D97-AF65-F5344CB8AC3E}">
        <p14:creationId xmlns:p14="http://schemas.microsoft.com/office/powerpoint/2010/main" val="236592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ko-KR" altLang="en-US"/>
              <a:t>마스터 제목 스타일 편집</a:t>
            </a:r>
            <a:endParaRPr/>
          </a:p>
        </p:txBody>
      </p:sp>
      <p:sp>
        <p:nvSpPr>
          <p:cNvPr id="3" name="Content Placeholder 2"/>
          <p:cNvSpPr>
            <a:spLocks noGrp="1"/>
          </p:cNvSpPr>
          <p:nvPr>
            <p:ph sz="half" idx="1"/>
          </p:nvPr>
        </p:nvSpPr>
        <p:spPr>
          <a:xfrm>
            <a:off x="609441"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dirty="0"/>
          </a:p>
        </p:txBody>
      </p:sp>
      <p:sp>
        <p:nvSpPr>
          <p:cNvPr id="4" name="Content Placeholder 3"/>
          <p:cNvSpPr>
            <a:spLocks noGrp="1"/>
          </p:cNvSpPr>
          <p:nvPr>
            <p:ph sz="half" idx="2"/>
          </p:nvPr>
        </p:nvSpPr>
        <p:spPr>
          <a:xfrm>
            <a:off x="6275864"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dirty="0"/>
          </a:p>
        </p:txBody>
      </p:sp>
      <p:sp>
        <p:nvSpPr>
          <p:cNvPr id="5" name="Date Placeholder 4"/>
          <p:cNvSpPr>
            <a:spLocks noGrp="1"/>
          </p:cNvSpPr>
          <p:nvPr>
            <p:ph type="dt" sz="half" idx="10"/>
          </p:nvPr>
        </p:nvSpPr>
        <p:spPr/>
        <p:txBody>
          <a:bodyPr/>
          <a:lstStyle/>
          <a:p>
            <a:fld id="{47F08450-1EBD-48BC-8D2D-786551642211}" type="datetime4">
              <a:rPr lang="en-US" smtClean="0"/>
              <a:t>June 15, 2016</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pic>
        <p:nvPicPr>
          <p:cNvPr id="8" name="그림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3512" y="6257112"/>
            <a:ext cx="1231106" cy="337983"/>
          </a:xfrm>
          <a:prstGeom prst="rect">
            <a:avLst/>
          </a:prstGeom>
        </p:spPr>
      </p:pic>
    </p:spTree>
    <p:extLst>
      <p:ext uri="{BB962C8B-B14F-4D97-AF65-F5344CB8AC3E}">
        <p14:creationId xmlns:p14="http://schemas.microsoft.com/office/powerpoint/2010/main" val="418324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2_Title Slide with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val="0"/>
              </a:ext>
            </a:extLst>
          </a:blip>
          <a:srcRect t="336" r="2492" b="8755"/>
          <a:stretch/>
        </p:blipFill>
        <p:spPr>
          <a:xfrm>
            <a:off x="-1" y="0"/>
            <a:ext cx="12192001" cy="6858000"/>
          </a:xfrm>
          <a:prstGeom prst="rect">
            <a:avLst/>
          </a:prstGeom>
        </p:spPr>
      </p:pic>
      <p:sp>
        <p:nvSpPr>
          <p:cNvPr id="4" name="Rectangle 3"/>
          <p:cNvSpPr/>
          <p:nvPr userDrawn="1"/>
        </p:nvSpPr>
        <p:spPr bwMode="ltGray">
          <a:xfrm>
            <a:off x="-1" y="0"/>
            <a:ext cx="8597245" cy="6858000"/>
          </a:xfrm>
          <a:prstGeom prst="rect">
            <a:avLst/>
          </a:prstGeom>
          <a:gradFill flip="none" rotWithShape="1">
            <a:gsLst>
              <a:gs pos="58000">
                <a:schemeClr val="bg1">
                  <a:alpha val="59000"/>
                </a:schemeClr>
              </a:gs>
              <a:gs pos="100000">
                <a:schemeClr val="bg1">
                  <a:alpha val="0"/>
                </a:schemeClr>
              </a:gs>
            </a:gsLst>
            <a:lin ang="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dirty="0"/>
              <a:t>Click to edit Master title style</a:t>
            </a:r>
            <a:endParaRPr dirty="0"/>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dirty="0"/>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133858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ko-KR" altLang="en-US"/>
              <a:t>마스터 제목 스타일 편집</a:t>
            </a:r>
            <a:endParaRPr/>
          </a:p>
        </p:txBody>
      </p:sp>
      <p:sp>
        <p:nvSpPr>
          <p:cNvPr id="3" name="Text Placeholder 2"/>
          <p:cNvSpPr>
            <a:spLocks noGrp="1"/>
          </p:cNvSpPr>
          <p:nvPr>
            <p:ph type="body" idx="1" hasCustomPrompt="1"/>
          </p:nvPr>
        </p:nvSpPr>
        <p:spPr>
          <a:xfrm>
            <a:off x="609600"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4" name="Content Placeholder 3"/>
          <p:cNvSpPr>
            <a:spLocks noGrp="1"/>
          </p:cNvSpPr>
          <p:nvPr>
            <p:ph sz="half" idx="2"/>
          </p:nvPr>
        </p:nvSpPr>
        <p:spPr>
          <a:xfrm>
            <a:off x="609441"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dirty="0"/>
          </a:p>
        </p:txBody>
      </p:sp>
      <p:sp>
        <p:nvSpPr>
          <p:cNvPr id="5" name="Text Placeholder 4"/>
          <p:cNvSpPr>
            <a:spLocks noGrp="1"/>
          </p:cNvSpPr>
          <p:nvPr>
            <p:ph type="body" sz="quarter" idx="3" hasCustomPrompt="1"/>
          </p:nvPr>
        </p:nvSpPr>
        <p:spPr>
          <a:xfrm>
            <a:off x="6275864" y="1523999"/>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dirty="0"/>
          </a:p>
        </p:txBody>
      </p:sp>
      <p:sp>
        <p:nvSpPr>
          <p:cNvPr id="7" name="Date Placeholder 6"/>
          <p:cNvSpPr>
            <a:spLocks noGrp="1"/>
          </p:cNvSpPr>
          <p:nvPr>
            <p:ph type="dt" sz="half" idx="10"/>
          </p:nvPr>
        </p:nvSpPr>
        <p:spPr/>
        <p:txBody>
          <a:bodyPr/>
          <a:lstStyle/>
          <a:p>
            <a:fld id="{4D3228B2-CA9C-4E31-9A91-7DE04282DD33}" type="datetime4">
              <a:rPr lang="en-US" smtClean="0"/>
              <a:t>June 15, 2016</a:t>
            </a:fld>
            <a:endParaRPr/>
          </a:p>
        </p:txBody>
      </p:sp>
      <p:sp>
        <p:nvSpPr>
          <p:cNvPr id="8" name="Footer Placeholder 7"/>
          <p:cNvSpPr>
            <a:spLocks noGrp="1"/>
          </p:cNvSpPr>
          <p:nvPr>
            <p:ph type="ftr" sz="quarter" idx="11"/>
          </p:nvPr>
        </p:nvSpPr>
        <p:spPr/>
        <p:txBody>
          <a:bodyPr/>
          <a:lstStyle/>
          <a:p>
            <a:r>
              <a:rPr lang="en-US"/>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t>‹#›</a:t>
            </a:fld>
            <a:endParaRPr/>
          </a:p>
        </p:txBody>
      </p:sp>
      <p:pic>
        <p:nvPicPr>
          <p:cNvPr id="10" name="그림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3512" y="6257112"/>
            <a:ext cx="1231106" cy="337983"/>
          </a:xfrm>
          <a:prstGeom prst="rect">
            <a:avLst/>
          </a:prstGeom>
        </p:spPr>
      </p:pic>
    </p:spTree>
    <p:extLst>
      <p:ext uri="{BB962C8B-B14F-4D97-AF65-F5344CB8AC3E}">
        <p14:creationId xmlns:p14="http://schemas.microsoft.com/office/powerpoint/2010/main" val="190298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0"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3" name="Text Placeholder 2"/>
          <p:cNvSpPr>
            <a:spLocks noGrp="1"/>
          </p:cNvSpPr>
          <p:nvPr>
            <p:ph type="body" idx="1" hasCustomPrompt="1"/>
          </p:nvPr>
        </p:nvSpPr>
        <p:spPr>
          <a:xfrm>
            <a:off x="609600"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4" name="Content Placeholder 3"/>
          <p:cNvSpPr>
            <a:spLocks noGrp="1"/>
          </p:cNvSpPr>
          <p:nvPr>
            <p:ph sz="half" idx="2"/>
          </p:nvPr>
        </p:nvSpPr>
        <p:spPr>
          <a:xfrm>
            <a:off x="609441"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dirty="0"/>
          </a:p>
        </p:txBody>
      </p:sp>
      <p:sp>
        <p:nvSpPr>
          <p:cNvPr id="5" name="Text Placeholder 4"/>
          <p:cNvSpPr>
            <a:spLocks noGrp="1"/>
          </p:cNvSpPr>
          <p:nvPr>
            <p:ph type="body" sz="quarter" idx="3" hasCustomPrompt="1"/>
          </p:nvPr>
        </p:nvSpPr>
        <p:spPr>
          <a:xfrm>
            <a:off x="6275864"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6" name="Content Placeholder 5"/>
          <p:cNvSpPr>
            <a:spLocks noGrp="1"/>
          </p:cNvSpPr>
          <p:nvPr>
            <p:ph sz="quarter" idx="4"/>
          </p:nvPr>
        </p:nvSpPr>
        <p:spPr>
          <a:xfrm>
            <a:off x="6275864"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dirty="0"/>
          </a:p>
        </p:txBody>
      </p:sp>
      <p:sp>
        <p:nvSpPr>
          <p:cNvPr id="7" name="Date Placeholder 6"/>
          <p:cNvSpPr>
            <a:spLocks noGrp="1"/>
          </p:cNvSpPr>
          <p:nvPr>
            <p:ph type="dt" sz="half" idx="10"/>
          </p:nvPr>
        </p:nvSpPr>
        <p:spPr/>
        <p:txBody>
          <a:bodyPr/>
          <a:lstStyle/>
          <a:p>
            <a:fld id="{477EC8EF-A55C-41E5-8869-1DDFA227B975}" type="datetime4">
              <a:rPr lang="en-US" smtClean="0"/>
              <a:t>June 15, 2016</a:t>
            </a:fld>
            <a:endParaRPr/>
          </a:p>
        </p:txBody>
      </p:sp>
      <p:sp>
        <p:nvSpPr>
          <p:cNvPr id="8" name="Footer Placeholder 7"/>
          <p:cNvSpPr>
            <a:spLocks noGrp="1"/>
          </p:cNvSpPr>
          <p:nvPr>
            <p:ph type="ftr" sz="quarter" idx="11"/>
          </p:nvPr>
        </p:nvSpPr>
        <p:spPr/>
        <p:txBody>
          <a:bodyPr/>
          <a:lstStyle/>
          <a:p>
            <a:r>
              <a:rPr lang="en-US"/>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t>‹#›</a:t>
            </a:fld>
            <a:endParaRPr/>
          </a:p>
        </p:txBody>
      </p:sp>
      <p:pic>
        <p:nvPicPr>
          <p:cNvPr id="11" name="그림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3512" y="6257112"/>
            <a:ext cx="1231106" cy="337983"/>
          </a:xfrm>
          <a:prstGeom prst="rect">
            <a:avLst/>
          </a:prstGeom>
        </p:spPr>
      </p:pic>
    </p:spTree>
    <p:extLst>
      <p:ext uri="{BB962C8B-B14F-4D97-AF65-F5344CB8AC3E}">
        <p14:creationId xmlns:p14="http://schemas.microsoft.com/office/powerpoint/2010/main" val="116084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ko-KR" altLang="en-US"/>
              <a:t>마스터 제목 스타일 편집</a:t>
            </a:r>
            <a:endParaRPr/>
          </a:p>
        </p:txBody>
      </p:sp>
      <p:sp>
        <p:nvSpPr>
          <p:cNvPr id="10" name="Text Placeholder 9"/>
          <p:cNvSpPr>
            <a:spLocks noGrp="1"/>
          </p:cNvSpPr>
          <p:nvPr>
            <p:ph type="body" sz="quarter" idx="14"/>
          </p:nvPr>
        </p:nvSpPr>
        <p:spPr>
          <a:xfrm>
            <a:off x="609441"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dirty="0"/>
          </a:p>
        </p:txBody>
      </p:sp>
      <p:sp>
        <p:nvSpPr>
          <p:cNvPr id="11" name="Text Placeholder 9"/>
          <p:cNvSpPr>
            <a:spLocks noGrp="1"/>
          </p:cNvSpPr>
          <p:nvPr>
            <p:ph type="body" sz="quarter" idx="15"/>
          </p:nvPr>
        </p:nvSpPr>
        <p:spPr>
          <a:xfrm>
            <a:off x="4381500"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dirty="0"/>
          </a:p>
        </p:txBody>
      </p:sp>
      <p:sp>
        <p:nvSpPr>
          <p:cNvPr id="12" name="Text Placeholder 9"/>
          <p:cNvSpPr>
            <a:spLocks noGrp="1"/>
          </p:cNvSpPr>
          <p:nvPr>
            <p:ph type="body" sz="quarter" idx="16"/>
          </p:nvPr>
        </p:nvSpPr>
        <p:spPr>
          <a:xfrm>
            <a:off x="8150384" y="1524000"/>
            <a:ext cx="342900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dirty="0"/>
          </a:p>
        </p:txBody>
      </p:sp>
      <p:sp>
        <p:nvSpPr>
          <p:cNvPr id="5" name="Date Placeholder 4"/>
          <p:cNvSpPr>
            <a:spLocks noGrp="1"/>
          </p:cNvSpPr>
          <p:nvPr>
            <p:ph type="dt" sz="half" idx="10"/>
          </p:nvPr>
        </p:nvSpPr>
        <p:spPr/>
        <p:txBody>
          <a:bodyPr/>
          <a:lstStyle/>
          <a:p>
            <a:fld id="{6618926E-0F66-4E9C-801C-0FD79FE694C0}" type="datetime4">
              <a:rPr lang="en-US" smtClean="0"/>
              <a:t>June 15, 2016</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pic>
        <p:nvPicPr>
          <p:cNvPr id="9" name="그림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3512" y="6257112"/>
            <a:ext cx="1231106" cy="337983"/>
          </a:xfrm>
          <a:prstGeom prst="rect">
            <a:avLst/>
          </a:prstGeom>
        </p:spPr>
      </p:pic>
    </p:spTree>
    <p:extLst>
      <p:ext uri="{BB962C8B-B14F-4D97-AF65-F5344CB8AC3E}">
        <p14:creationId xmlns:p14="http://schemas.microsoft.com/office/powerpoint/2010/main" val="246254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ko-KR" altLang="en-US"/>
              <a:t>마스터 제목 스타일 편집</a:t>
            </a:r>
            <a:endParaRP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dirty="0"/>
          </a:p>
        </p:txBody>
      </p:sp>
      <p:sp>
        <p:nvSpPr>
          <p:cNvPr id="5" name="Date Placeholder 4"/>
          <p:cNvSpPr>
            <a:spLocks noGrp="1"/>
          </p:cNvSpPr>
          <p:nvPr>
            <p:ph type="dt" sz="half" idx="10"/>
          </p:nvPr>
        </p:nvSpPr>
        <p:spPr/>
        <p:txBody>
          <a:bodyPr/>
          <a:lstStyle/>
          <a:p>
            <a:fld id="{875DBDAE-337C-4A37-A564-4EDA4FF7BAA9}" type="datetime4">
              <a:rPr lang="en-US" smtClean="0"/>
              <a:t>June 15, 2016</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pic>
        <p:nvPicPr>
          <p:cNvPr id="15" name="그림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3512" y="6257112"/>
            <a:ext cx="1231106" cy="337983"/>
          </a:xfrm>
          <a:prstGeom prst="rect">
            <a:avLst/>
          </a:prstGeom>
        </p:spPr>
      </p:pic>
    </p:spTree>
    <p:extLst>
      <p:ext uri="{BB962C8B-B14F-4D97-AF65-F5344CB8AC3E}">
        <p14:creationId xmlns:p14="http://schemas.microsoft.com/office/powerpoint/2010/main" val="59148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rPr/>
              <a:t>Click to add one-line title</a:t>
            </a:r>
          </a:p>
        </p:txBody>
      </p:sp>
      <p:sp>
        <p:nvSpPr>
          <p:cNvPr id="15"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one-line subtitle</a:t>
            </a: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dirty="0"/>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dirty="0"/>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dirty="0"/>
          </a:p>
        </p:txBody>
      </p:sp>
      <p:sp>
        <p:nvSpPr>
          <p:cNvPr id="5" name="Date Placeholder 4"/>
          <p:cNvSpPr>
            <a:spLocks noGrp="1"/>
          </p:cNvSpPr>
          <p:nvPr>
            <p:ph type="dt" sz="half" idx="10"/>
          </p:nvPr>
        </p:nvSpPr>
        <p:spPr/>
        <p:txBody>
          <a:bodyPr/>
          <a:lstStyle/>
          <a:p>
            <a:fld id="{04F19CDE-1B4D-4733-8B58-407750FBEB02}" type="datetime4">
              <a:rPr lang="en-US" smtClean="0"/>
              <a:t>June 15, 2016</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pic>
        <p:nvPicPr>
          <p:cNvPr id="16" name="그림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3512" y="6257112"/>
            <a:ext cx="1231106" cy="337983"/>
          </a:xfrm>
          <a:prstGeom prst="rect">
            <a:avLst/>
          </a:prstGeom>
        </p:spPr>
      </p:pic>
    </p:spTree>
    <p:extLst>
      <p:ext uri="{BB962C8B-B14F-4D97-AF65-F5344CB8AC3E}">
        <p14:creationId xmlns:p14="http://schemas.microsoft.com/office/powerpoint/2010/main" val="350263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캡션 있는 콘텐츠">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ko-KR" altLang="en-US"/>
              <a:t>마스터 제목 스타일 편집</a:t>
            </a:r>
            <a:endParaRPr/>
          </a:p>
        </p:txBody>
      </p:sp>
      <p:sp>
        <p:nvSpPr>
          <p:cNvPr id="3" name="Content Placeholder 2"/>
          <p:cNvSpPr>
            <a:spLocks noGrp="1"/>
          </p:cNvSpPr>
          <p:nvPr>
            <p:ph idx="1"/>
          </p:nvPr>
        </p:nvSpPr>
        <p:spPr>
          <a:xfrm>
            <a:off x="609600" y="1524000"/>
            <a:ext cx="7848600" cy="45720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dirty="0"/>
          </a:p>
        </p:txBody>
      </p:sp>
      <p:sp>
        <p:nvSpPr>
          <p:cNvPr id="4" name="Text Placeholder 3"/>
          <p:cNvSpPr>
            <a:spLocks noGrp="1"/>
          </p:cNvSpPr>
          <p:nvPr>
            <p:ph type="body" sz="half" idx="2"/>
          </p:nvPr>
        </p:nvSpPr>
        <p:spPr bwMode="ltGray">
          <a:xfrm>
            <a:off x="8610600" y="1524000"/>
            <a:ext cx="2968784" cy="4572000"/>
          </a:xfrm>
          <a:solidFill>
            <a:schemeClr val="accent6"/>
          </a:solidFill>
        </p:spPr>
        <p:txBody>
          <a:bodyPr lIns="91440" tIns="91440" rIns="91440" bIns="91440">
            <a:no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90C9651A-700B-426C-877E-92E9298DEE7D}" type="datetime4">
              <a:rPr lang="en-US" smtClean="0"/>
              <a:t>June 15, 2016</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pic>
        <p:nvPicPr>
          <p:cNvPr id="9" name="그림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3512" y="6257112"/>
            <a:ext cx="1231106" cy="337983"/>
          </a:xfrm>
          <a:prstGeom prst="rect">
            <a:avLst/>
          </a:prstGeom>
        </p:spPr>
      </p:pic>
    </p:spTree>
    <p:extLst>
      <p:ext uri="{BB962C8B-B14F-4D97-AF65-F5344CB8AC3E}">
        <p14:creationId xmlns:p14="http://schemas.microsoft.com/office/powerpoint/2010/main" val="218229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ko-KR" altLang="en-US"/>
              <a:t>마스터 제목 스타일 편집</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a:p>
        </p:txBody>
      </p:sp>
      <p:sp>
        <p:nvSpPr>
          <p:cNvPr id="8" name="Text Placeholder 9"/>
          <p:cNvSpPr>
            <a:spLocks noGrp="1"/>
          </p:cNvSpPr>
          <p:nvPr>
            <p:ph type="body" sz="quarter" idx="16"/>
          </p:nvPr>
        </p:nvSpPr>
        <p:spPr>
          <a:xfrm>
            <a:off x="7467600" y="1524000"/>
            <a:ext cx="4111784"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dirty="0"/>
          </a:p>
        </p:txBody>
      </p:sp>
      <p:sp>
        <p:nvSpPr>
          <p:cNvPr id="5" name="Date Placeholder 4"/>
          <p:cNvSpPr>
            <a:spLocks noGrp="1"/>
          </p:cNvSpPr>
          <p:nvPr>
            <p:ph type="dt" sz="half" idx="10"/>
          </p:nvPr>
        </p:nvSpPr>
        <p:spPr/>
        <p:txBody>
          <a:bodyPr/>
          <a:lstStyle/>
          <a:p>
            <a:fld id="{3C6F2B64-B40E-4C86-9C4F-8DD6299B0190}" type="datetime4">
              <a:rPr lang="en-US" smtClean="0"/>
              <a:t>June 15, 2016</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pic>
        <p:nvPicPr>
          <p:cNvPr id="10" name="그림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3512" y="6257112"/>
            <a:ext cx="1231106" cy="337983"/>
          </a:xfrm>
          <a:prstGeom prst="rect">
            <a:avLst/>
          </a:prstGeom>
        </p:spPr>
      </p:pic>
    </p:spTree>
    <p:extLst>
      <p:ext uri="{BB962C8B-B14F-4D97-AF65-F5344CB8AC3E}">
        <p14:creationId xmlns:p14="http://schemas.microsoft.com/office/powerpoint/2010/main" val="187985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캡션 있는 그림">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ko-KR" altLang="en-US"/>
              <a:t>마스터 제목 스타일 편집</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a:p>
        </p:txBody>
      </p:sp>
      <p:sp>
        <p:nvSpPr>
          <p:cNvPr id="4" name="Text Placeholder 3"/>
          <p:cNvSpPr>
            <a:spLocks noGrp="1"/>
          </p:cNvSpPr>
          <p:nvPr>
            <p:ph type="body" sz="half" idx="2"/>
          </p:nvPr>
        </p:nvSpPr>
        <p:spPr bwMode="ltGray">
          <a:xfrm>
            <a:off x="7467601" y="1524000"/>
            <a:ext cx="4111784" cy="4572000"/>
          </a:xfrm>
          <a:solidFill>
            <a:schemeClr val="accent1"/>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AF425E0B-B292-40D8-A2A4-3DBC9F4D5F9F}" type="datetime4">
              <a:rPr lang="en-US" smtClean="0"/>
              <a:t>June 15, 2016</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pic>
        <p:nvPicPr>
          <p:cNvPr id="9" name="그림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3512" y="6257112"/>
            <a:ext cx="1231106" cy="337983"/>
          </a:xfrm>
          <a:prstGeom prst="rect">
            <a:avLst/>
          </a:prstGeom>
        </p:spPr>
      </p:pic>
    </p:spTree>
    <p:extLst>
      <p:ext uri="{BB962C8B-B14F-4D97-AF65-F5344CB8AC3E}">
        <p14:creationId xmlns:p14="http://schemas.microsoft.com/office/powerpoint/2010/main" val="147141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5257800" cy="852364"/>
          </a:xfrm>
        </p:spPr>
        <p:txBody>
          <a:bodyPr anchor="t"/>
          <a:lstStyle>
            <a:lvl1pPr>
              <a:defRPr sz="2800"/>
            </a:lvl1pPr>
          </a:lstStyle>
          <a:p>
            <a:r>
              <a:rPr lang="ko-KR" altLang="en-US"/>
              <a:t>마스터 제목 스타일 편집</a:t>
            </a:r>
            <a:endParaRPr/>
          </a:p>
        </p:txBody>
      </p:sp>
      <p:sp>
        <p:nvSpPr>
          <p:cNvPr id="4" name="Text Placeholder 3"/>
          <p:cNvSpPr>
            <a:spLocks noGrp="1"/>
          </p:cNvSpPr>
          <p:nvPr>
            <p:ph type="body" sz="half" idx="2"/>
          </p:nvPr>
        </p:nvSpPr>
        <p:spPr>
          <a:xfrm>
            <a:off x="609441" y="2819400"/>
            <a:ext cx="3657600" cy="1981200"/>
          </a:xfrm>
          <a:noFill/>
        </p:spPr>
        <p:txBody>
          <a:bodyPr lIns="0" tIns="0" rIns="0" bIns="0">
            <a:noAutofit/>
          </a:bodyPr>
          <a:lstStyle>
            <a:lvl1pPr marL="0" indent="0">
              <a:spcBef>
                <a:spcPts val="900"/>
              </a:spcBef>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3" name="Picture Placeholder 2"/>
          <p:cNvSpPr>
            <a:spLocks noGrp="1"/>
          </p:cNvSpPr>
          <p:nvPr>
            <p:ph type="pic" idx="1"/>
          </p:nvPr>
        </p:nvSpPr>
        <p:spPr bwMode="ltGray">
          <a:xfrm>
            <a:off x="6095999" y="519236"/>
            <a:ext cx="5486399" cy="5576764"/>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a:p>
        </p:txBody>
      </p:sp>
      <p:sp>
        <p:nvSpPr>
          <p:cNvPr id="5" name="Date Placeholder 4"/>
          <p:cNvSpPr>
            <a:spLocks noGrp="1"/>
          </p:cNvSpPr>
          <p:nvPr>
            <p:ph type="dt" sz="half" idx="10"/>
          </p:nvPr>
        </p:nvSpPr>
        <p:spPr/>
        <p:txBody>
          <a:bodyPr/>
          <a:lstStyle/>
          <a:p>
            <a:fld id="{216B2945-5CBA-40C4-8F1F-BFAD6C09D6AF}" type="datetime4">
              <a:rPr lang="en-US" smtClean="0"/>
              <a:t>June 15, 2016</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pic>
        <p:nvPicPr>
          <p:cNvPr id="8" name="그림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3512" y="6257112"/>
            <a:ext cx="1231106" cy="337983"/>
          </a:xfrm>
          <a:prstGeom prst="rect">
            <a:avLst/>
          </a:prstGeom>
        </p:spPr>
      </p:pic>
    </p:spTree>
    <p:extLst>
      <p:ext uri="{BB962C8B-B14F-4D97-AF65-F5344CB8AC3E}">
        <p14:creationId xmlns:p14="http://schemas.microsoft.com/office/powerpoint/2010/main" val="407718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1" y="519236"/>
            <a:ext cx="10969943" cy="852364"/>
          </a:xfrm>
        </p:spPr>
        <p:txBody>
          <a:bodyPr/>
          <a:lstStyle/>
          <a:p>
            <a:r>
              <a:rPr lang="ko-KR" altLang="en-US"/>
              <a:t>마스터 제목 스타일 편집</a:t>
            </a:r>
            <a:endParaRPr/>
          </a:p>
        </p:txBody>
      </p:sp>
      <p:sp>
        <p:nvSpPr>
          <p:cNvPr id="3" name="Picture Placeholder 2"/>
          <p:cNvSpPr>
            <a:spLocks noGrp="1"/>
          </p:cNvSpPr>
          <p:nvPr>
            <p:ph type="pic" idx="1"/>
          </p:nvPr>
        </p:nvSpPr>
        <p:spPr bwMode="ltGray">
          <a:xfrm>
            <a:off x="608013"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a:p>
        </p:txBody>
      </p:sp>
      <p:sp>
        <p:nvSpPr>
          <p:cNvPr id="4" name="Text Placeholder 3"/>
          <p:cNvSpPr>
            <a:spLocks noGrp="1"/>
          </p:cNvSpPr>
          <p:nvPr>
            <p:ph type="body" sz="half" idx="2"/>
          </p:nvPr>
        </p:nvSpPr>
        <p:spPr bwMode="ltGray">
          <a:xfrm>
            <a:off x="609440" y="4953000"/>
            <a:ext cx="5312664" cy="1143000"/>
          </a:xfrm>
          <a:solidFill>
            <a:schemeClr val="accent5"/>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8" name="Picture Placeholder 2"/>
          <p:cNvSpPr>
            <a:spLocks noGrp="1"/>
          </p:cNvSpPr>
          <p:nvPr>
            <p:ph type="pic" idx="13"/>
          </p:nvPr>
        </p:nvSpPr>
        <p:spPr bwMode="ltGray">
          <a:xfrm>
            <a:off x="6266720"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a:p>
        </p:txBody>
      </p:sp>
      <p:sp>
        <p:nvSpPr>
          <p:cNvPr id="9" name="Text Placeholder 3"/>
          <p:cNvSpPr>
            <a:spLocks noGrp="1"/>
          </p:cNvSpPr>
          <p:nvPr>
            <p:ph type="body" sz="half" idx="14"/>
          </p:nvPr>
        </p:nvSpPr>
        <p:spPr bwMode="ltGray">
          <a:xfrm>
            <a:off x="6266720" y="4953000"/>
            <a:ext cx="5312664" cy="1143000"/>
          </a:xfrm>
          <a:solidFill>
            <a:schemeClr val="accent5"/>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163DDC17-2E25-4553-BF58-23A7CB1076C0}" type="datetime4">
              <a:rPr lang="en-US" smtClean="0"/>
              <a:t>June 15, 2016</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pic>
        <p:nvPicPr>
          <p:cNvPr id="11" name="그림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3512" y="6257112"/>
            <a:ext cx="1231106" cy="337983"/>
          </a:xfrm>
          <a:prstGeom prst="rect">
            <a:avLst/>
          </a:prstGeom>
        </p:spPr>
      </p:pic>
    </p:spTree>
    <p:extLst>
      <p:ext uri="{BB962C8B-B14F-4D97-AF65-F5344CB8AC3E}">
        <p14:creationId xmlns:p14="http://schemas.microsoft.com/office/powerpoint/2010/main" val="420189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Title Slide with Dark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ko-KR" altLang="en-US"/>
              <a:t>마스터 제목 스타일 편집</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a:p>
        </p:txBody>
      </p:sp>
      <p:sp>
        <p:nvSpPr>
          <p:cNvPr id="12"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7" name="Group 6"/>
          <p:cNvGrpSpPr/>
          <p:nvPr/>
        </p:nvGrpSpPr>
        <p:grpSpPr bwMode="black">
          <a:xfrm>
            <a:off x="606423" y="456997"/>
            <a:ext cx="3027151" cy="1219403"/>
            <a:chOff x="3578225" y="1146175"/>
            <a:chExt cx="5038725" cy="2111375"/>
          </a:xfrm>
          <a:solidFill>
            <a:schemeClr val="tx1"/>
          </a:solidFill>
        </p:grpSpPr>
        <p:sp>
          <p:nvSpPr>
            <p:cNvPr id="8" name="Freeform 5"/>
            <p:cNvSpPr>
              <a:spLocks noEditPoints="1"/>
            </p:cNvSpPr>
            <p:nvPr/>
          </p:nvSpPr>
          <p:spPr bwMode="black">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 name="Freeform 6"/>
            <p:cNvSpPr>
              <a:spLocks noEditPoints="1"/>
            </p:cNvSpPr>
            <p:nvPr/>
          </p:nvSpPr>
          <p:spPr bwMode="black">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2230806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ko-KR" altLang="en-US"/>
              <a:t>마스터 제목 스타일 편집</a:t>
            </a:r>
            <a:endParaRPr/>
          </a:p>
        </p:txBody>
      </p:sp>
      <p:sp>
        <p:nvSpPr>
          <p:cNvPr id="3" name="Picture Placeholder 2"/>
          <p:cNvSpPr>
            <a:spLocks noGrp="1"/>
          </p:cNvSpPr>
          <p:nvPr>
            <p:ph type="pic" idx="1"/>
          </p:nvPr>
        </p:nvSpPr>
        <p:spPr bwMode="ltGray">
          <a:xfrm>
            <a:off x="608013"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a:p>
        </p:txBody>
      </p:sp>
      <p:sp>
        <p:nvSpPr>
          <p:cNvPr id="4" name="Text Placeholder 3"/>
          <p:cNvSpPr>
            <a:spLocks noGrp="1"/>
          </p:cNvSpPr>
          <p:nvPr>
            <p:ph type="body" sz="half" idx="2"/>
          </p:nvPr>
        </p:nvSpPr>
        <p:spPr bwMode="ltGray">
          <a:xfrm>
            <a:off x="609440" y="4267200"/>
            <a:ext cx="3429000" cy="1828800"/>
          </a:xfrm>
          <a:solidFill>
            <a:schemeClr val="accent1"/>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8" name="Picture Placeholder 2"/>
          <p:cNvSpPr>
            <a:spLocks noGrp="1"/>
          </p:cNvSpPr>
          <p:nvPr>
            <p:ph type="pic" idx="13"/>
          </p:nvPr>
        </p:nvSpPr>
        <p:spPr bwMode="ltGray">
          <a:xfrm>
            <a:off x="4381500"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a:p>
        </p:txBody>
      </p:sp>
      <p:sp>
        <p:nvSpPr>
          <p:cNvPr id="9" name="Text Placeholder 3"/>
          <p:cNvSpPr>
            <a:spLocks noGrp="1"/>
          </p:cNvSpPr>
          <p:nvPr>
            <p:ph type="body" sz="half" idx="14"/>
          </p:nvPr>
        </p:nvSpPr>
        <p:spPr bwMode="ltGray">
          <a:xfrm>
            <a:off x="4381500" y="4267200"/>
            <a:ext cx="3429000" cy="1828800"/>
          </a:xfrm>
          <a:solidFill>
            <a:schemeClr val="accent1"/>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10" name="Picture Placeholder 2"/>
          <p:cNvSpPr>
            <a:spLocks noGrp="1"/>
          </p:cNvSpPr>
          <p:nvPr>
            <p:ph type="pic" idx="15"/>
          </p:nvPr>
        </p:nvSpPr>
        <p:spPr bwMode="ltGray">
          <a:xfrm>
            <a:off x="8150384"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a:p>
        </p:txBody>
      </p:sp>
      <p:sp>
        <p:nvSpPr>
          <p:cNvPr id="11" name="Text Placeholder 3"/>
          <p:cNvSpPr>
            <a:spLocks noGrp="1"/>
          </p:cNvSpPr>
          <p:nvPr>
            <p:ph type="body" sz="half" idx="16"/>
          </p:nvPr>
        </p:nvSpPr>
        <p:spPr bwMode="ltGray">
          <a:xfrm>
            <a:off x="8150384" y="4267200"/>
            <a:ext cx="3429000" cy="1828800"/>
          </a:xfrm>
          <a:solidFill>
            <a:schemeClr val="accent1"/>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13178BC3-00EE-4037-A6C1-A69FA9DB93C4}" type="datetime4">
              <a:rPr lang="en-US" smtClean="0"/>
              <a:t>June 15, 2016</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pic>
        <p:nvPicPr>
          <p:cNvPr id="13" name="그림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3512" y="6257112"/>
            <a:ext cx="1231106" cy="337983"/>
          </a:xfrm>
          <a:prstGeom prst="rect">
            <a:avLst/>
          </a:prstGeom>
        </p:spPr>
      </p:pic>
    </p:spTree>
    <p:extLst>
      <p:ext uri="{BB962C8B-B14F-4D97-AF65-F5344CB8AC3E}">
        <p14:creationId xmlns:p14="http://schemas.microsoft.com/office/powerpoint/2010/main" val="120158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ko-KR" altLang="en-US"/>
              <a:t>마스터 제목 스타일 편집</a:t>
            </a:r>
            <a:endParaRPr/>
          </a:p>
        </p:txBody>
      </p:sp>
      <p:sp>
        <p:nvSpPr>
          <p:cNvPr id="10" name="Text Placeholder 9"/>
          <p:cNvSpPr>
            <a:spLocks noGrp="1"/>
          </p:cNvSpPr>
          <p:nvPr>
            <p:ph type="body" sz="quarter" idx="13"/>
          </p:nvPr>
        </p:nvSpPr>
        <p:spPr>
          <a:xfrm>
            <a:off x="608013" y="5015893"/>
            <a:ext cx="9141619" cy="1080107"/>
          </a:xfrm>
        </p:spPr>
        <p:txBody>
          <a:bodyPr wrap="square">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ko-KR" altLang="en-US"/>
              <a:t>마스터 텍스트 스타일 편집</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
        <p:nvSpPr>
          <p:cNvPr id="9" name="Date Placeholder 8"/>
          <p:cNvSpPr>
            <a:spLocks noGrp="1"/>
          </p:cNvSpPr>
          <p:nvPr>
            <p:ph type="dt" sz="half" idx="15"/>
          </p:nvPr>
        </p:nvSpPr>
        <p:spPr/>
        <p:txBody>
          <a:bodyPr/>
          <a:lstStyle/>
          <a:p>
            <a:fld id="{B1BD4F44-E0BD-4266-B553-B4D0FFEF0B69}" type="datetime4">
              <a:rPr lang="en-US" smtClean="0"/>
              <a:t>June 15, 2016</a:t>
            </a:fld>
            <a:endParaRPr/>
          </a:p>
        </p:txBody>
      </p:sp>
      <p:sp>
        <p:nvSpPr>
          <p:cNvPr id="12" name="Footer Placeholder 11"/>
          <p:cNvSpPr>
            <a:spLocks noGrp="1"/>
          </p:cNvSpPr>
          <p:nvPr>
            <p:ph type="ftr" sz="quarter" idx="16"/>
          </p:nvPr>
        </p:nvSpPr>
        <p:spPr/>
        <p:txBody>
          <a:bodyPr/>
          <a:lstStyle/>
          <a:p>
            <a:r>
              <a:rPr lang="en-US"/>
              <a:t>Private | Confidential | Internal Use Only </a:t>
            </a:r>
            <a:endParaRPr/>
          </a:p>
        </p:txBody>
      </p:sp>
      <p:sp>
        <p:nvSpPr>
          <p:cNvPr id="13" name="Slide Number Placeholder 12"/>
          <p:cNvSpPr>
            <a:spLocks noGrp="1"/>
          </p:cNvSpPr>
          <p:nvPr>
            <p:ph type="sldNum" sz="quarter" idx="17"/>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392541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제목 슬라이드">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ko-KR" altLang="en-US"/>
              <a:t>마스터 제목 스타일 편집</a:t>
            </a:r>
            <a:endParaRPr/>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96116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a:p>
        </p:txBody>
      </p:sp>
      <p:sp>
        <p:nvSpPr>
          <p:cNvPr id="3" name="Vertical Text Placeholder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a:p>
        </p:txBody>
      </p:sp>
      <p:sp>
        <p:nvSpPr>
          <p:cNvPr id="4" name="Date Placeholder 3"/>
          <p:cNvSpPr>
            <a:spLocks noGrp="1"/>
          </p:cNvSpPr>
          <p:nvPr>
            <p:ph type="dt" sz="half" idx="10"/>
          </p:nvPr>
        </p:nvSpPr>
        <p:spPr/>
        <p:txBody>
          <a:bodyPr/>
          <a:lstStyle/>
          <a:p>
            <a:fld id="{8CD10818-6DA9-463B-98A1-DD8E52C42004}" type="datetime4">
              <a:rPr lang="en-US" smtClean="0"/>
              <a:t>June 15, 2016</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3512" y="6257112"/>
            <a:ext cx="1231106" cy="337983"/>
          </a:xfrm>
          <a:prstGeom prst="rect">
            <a:avLst/>
          </a:prstGeom>
        </p:spPr>
      </p:pic>
    </p:spTree>
    <p:extLst>
      <p:ext uri="{BB962C8B-B14F-4D97-AF65-F5344CB8AC3E}">
        <p14:creationId xmlns:p14="http://schemas.microsoft.com/office/powerpoint/2010/main" val="53926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3200" y="519236"/>
            <a:ext cx="1219198" cy="5576764"/>
          </a:xfrm>
        </p:spPr>
        <p:txBody>
          <a:bodyPr vert="eaVert"/>
          <a:lstStyle>
            <a:lvl1pPr>
              <a:defRPr/>
            </a:lvl1pPr>
          </a:lstStyle>
          <a:p>
            <a:r>
              <a:rPr lang="ko-KR" altLang="en-US"/>
              <a:t>마스터 제목 스타일 편집</a:t>
            </a:r>
            <a:endParaRPr/>
          </a:p>
        </p:txBody>
      </p:sp>
      <p:sp>
        <p:nvSpPr>
          <p:cNvPr id="3" name="Vertical Text Placeholder 2"/>
          <p:cNvSpPr>
            <a:spLocks noGrp="1"/>
          </p:cNvSpPr>
          <p:nvPr>
            <p:ph type="body" orient="vert" idx="1"/>
          </p:nvPr>
        </p:nvSpPr>
        <p:spPr>
          <a:xfrm>
            <a:off x="609600" y="519235"/>
            <a:ext cx="9677400" cy="5576765"/>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a:p>
        </p:txBody>
      </p:sp>
      <p:sp>
        <p:nvSpPr>
          <p:cNvPr id="4" name="Date Placeholder 3"/>
          <p:cNvSpPr>
            <a:spLocks noGrp="1"/>
          </p:cNvSpPr>
          <p:nvPr>
            <p:ph type="dt" sz="half" idx="10"/>
          </p:nvPr>
        </p:nvSpPr>
        <p:spPr/>
        <p:txBody>
          <a:bodyPr/>
          <a:lstStyle/>
          <a:p>
            <a:fld id="{0B032F84-7165-4BC9-985E-2CACD1568922}" type="datetime4">
              <a:rPr lang="en-US" smtClean="0"/>
              <a:t>June 15, 2016</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3512" y="6257112"/>
            <a:ext cx="1231106" cy="337983"/>
          </a:xfrm>
          <a:prstGeom prst="rect">
            <a:avLst/>
          </a:prstGeom>
        </p:spPr>
      </p:pic>
    </p:spTree>
    <p:extLst>
      <p:ext uri="{BB962C8B-B14F-4D97-AF65-F5344CB8AC3E}">
        <p14:creationId xmlns:p14="http://schemas.microsoft.com/office/powerpoint/2010/main" val="365013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6B45FFC-9EEF-4E69-85F5-C8F54747804D}" type="datetime4">
              <a:rPr lang="en-US" smtClean="0"/>
              <a:t>June 15, 2016</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Tree>
    <p:extLst>
      <p:ext uri="{BB962C8B-B14F-4D97-AF65-F5344CB8AC3E}">
        <p14:creationId xmlns:p14="http://schemas.microsoft.com/office/powerpoint/2010/main" val="357951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441960" y="1001854"/>
            <a:ext cx="10822941" cy="369332"/>
          </a:xfrm>
          <a:prstGeom prst="rect">
            <a:avLst/>
          </a:prstGeom>
        </p:spPr>
        <p:txBody>
          <a:bodyPr wrap="square" anchor="t">
            <a:noAutofit/>
          </a:bodyPr>
          <a:lstStyle>
            <a:lvl1pPr marL="0" indent="0" algn="l">
              <a:lnSpc>
                <a:spcPct val="100000"/>
              </a:lnSpc>
              <a:buNone/>
              <a:defRPr sz="2400" b="0" i="0">
                <a:solidFill>
                  <a:srgbClr val="000000"/>
                </a:solidFill>
                <a:latin typeface="HP Simplified" pitchFamily="34" charset="0"/>
                <a:cs typeface="HP Simplified"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master subtitle style</a:t>
            </a:r>
          </a:p>
        </p:txBody>
      </p:sp>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a:t>Click to edit master title style</a:t>
            </a:r>
          </a:p>
        </p:txBody>
      </p:sp>
      <p:sp>
        <p:nvSpPr>
          <p:cNvPr id="6" name="Content Placeholder 5"/>
          <p:cNvSpPr>
            <a:spLocks noGrp="1"/>
          </p:cNvSpPr>
          <p:nvPr>
            <p:ph sz="quarter" idx="10"/>
          </p:nvPr>
        </p:nvSpPr>
        <p:spPr>
          <a:xfrm>
            <a:off x="438912" y="1584962"/>
            <a:ext cx="10826496" cy="4305300"/>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8736894"/>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sub title">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441960" y="1001854"/>
            <a:ext cx="10822941" cy="369332"/>
          </a:xfrm>
          <a:prstGeom prst="rect">
            <a:avLst/>
          </a:prstGeom>
        </p:spPr>
        <p:txBody>
          <a:bodyPr wrap="square" anchor="t">
            <a:noAutofit/>
          </a:bodyPr>
          <a:lstStyle>
            <a:lvl1pPr marL="0" indent="0" algn="l">
              <a:lnSpc>
                <a:spcPct val="100000"/>
              </a:lnSpc>
              <a:buNone/>
              <a:defRPr sz="2400" b="0" i="0">
                <a:solidFill>
                  <a:srgbClr val="000000"/>
                </a:solidFill>
                <a:latin typeface="HP Simplified" pitchFamily="34" charset="0"/>
                <a:cs typeface="HP Simplified"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Click to edit master subtitle style</a:t>
            </a:r>
          </a:p>
        </p:txBody>
      </p:sp>
      <p:sp>
        <p:nvSpPr>
          <p:cNvPr id="7" name="Title 6"/>
          <p:cNvSpPr>
            <a:spLocks noGrp="1"/>
          </p:cNvSpPr>
          <p:nvPr>
            <p:ph type="title" hasCustomPrompt="1"/>
          </p:nvPr>
        </p:nvSpPr>
        <p:spPr bwMode="black">
          <a:xfrm>
            <a:off x="441960" y="313419"/>
            <a:ext cx="10822941"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a:t>Click to edit master title style</a:t>
            </a:r>
          </a:p>
        </p:txBody>
      </p:sp>
    </p:spTree>
    <p:extLst>
      <p:ext uri="{BB962C8B-B14F-4D97-AF65-F5344CB8AC3E}">
        <p14:creationId xmlns:p14="http://schemas.microsoft.com/office/powerpoint/2010/main" val="312530569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ko-KR" altLang="en-US"/>
              <a:t>마스터 제목 스타일 편집</a:t>
            </a:r>
            <a:endParaRPr/>
          </a:p>
        </p:txBody>
      </p:sp>
      <p:sp>
        <p:nvSpPr>
          <p:cNvPr id="10" name="Text Placeholder 9"/>
          <p:cNvSpPr>
            <a:spLocks noGrp="1"/>
          </p:cNvSpPr>
          <p:nvPr>
            <p:ph type="body" sz="quarter" idx="13"/>
          </p:nvPr>
        </p:nvSpPr>
        <p:spPr>
          <a:xfrm>
            <a:off x="608013" y="4939693"/>
            <a:ext cx="9141619" cy="699107"/>
          </a:xfrm>
        </p:spPr>
        <p:txBody>
          <a:bodyPr wrap="square">
            <a:noAutofit/>
          </a:bodyPr>
          <a:lstStyle>
            <a:lvl1pPr marL="0" indent="0">
              <a:spcBef>
                <a:spcPts val="0"/>
              </a:spcBef>
              <a:buFontTx/>
              <a:buNone/>
              <a:defRPr sz="44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ko-KR" altLang="en-US"/>
              <a:t>마스터 텍스트 스타일 편집</a:t>
            </a:r>
          </a:p>
        </p:txBody>
      </p:sp>
      <p:sp>
        <p:nvSpPr>
          <p:cNvPr id="11" name="Text Placeholder 9"/>
          <p:cNvSpPr>
            <a:spLocks noGrp="1"/>
          </p:cNvSpPr>
          <p:nvPr>
            <p:ph type="body" sz="quarter" idx="14"/>
          </p:nvPr>
        </p:nvSpPr>
        <p:spPr>
          <a:xfrm>
            <a:off x="608013" y="5791200"/>
            <a:ext cx="9141619" cy="457200"/>
          </a:xfrm>
        </p:spPr>
        <p:txBody>
          <a:bodyPr wrap="square">
            <a:noAutofit/>
          </a:bodyPr>
          <a:lstStyle>
            <a:lvl1pPr marL="0" indent="0">
              <a:spcBef>
                <a:spcPts val="0"/>
              </a:spcBef>
              <a:buFontTx/>
              <a:buNone/>
              <a:defRPr sz="28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ko-KR" altLang="en-US"/>
              <a:t>마스터 텍스트 스타일 편집</a:t>
            </a:r>
          </a:p>
        </p:txBody>
      </p:sp>
      <p:sp>
        <p:nvSpPr>
          <p:cNvPr id="12" name="Text Placeholder 7"/>
          <p:cNvSpPr>
            <a:spLocks noGrp="1"/>
          </p:cNvSpPr>
          <p:nvPr>
            <p:ph type="body" sz="quarter" idx="15" hasCustomPrompt="1"/>
          </p:nvPr>
        </p:nvSpPr>
        <p:spPr>
          <a:xfrm>
            <a:off x="7935522" y="457200"/>
            <a:ext cx="3646877" cy="354113"/>
          </a:xfrm>
        </p:spPr>
        <p:txBody>
          <a:bodyPr>
            <a:noAutofit/>
          </a:bodyPr>
          <a:lstStyle>
            <a:lvl1pPr marL="0" indent="0" algn="r">
              <a:spcBef>
                <a:spcPts val="0"/>
              </a:spcBef>
              <a:buNone/>
              <a:defRPr sz="2000" baseline="0">
                <a:solidFill>
                  <a:schemeClr val="accent5"/>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date</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363955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8011" cy="1936016"/>
          </a:xfrm>
        </p:spPr>
        <p:txBody>
          <a:bodyPr anchor="t">
            <a:noAutofit/>
          </a:bodyPr>
          <a:lstStyle>
            <a:lvl1pPr>
              <a:lnSpc>
                <a:spcPct val="80000"/>
              </a:lnSpc>
              <a:defRPr sz="7200"/>
            </a:lvl1pPr>
          </a:lstStyle>
          <a:p>
            <a:r>
              <a:rPr lang="ko-KR" altLang="en-US"/>
              <a:t>마스터 제목 스타일 편집</a:t>
            </a:r>
            <a:endParaRPr/>
          </a:p>
        </p:txBody>
      </p:sp>
      <p:sp>
        <p:nvSpPr>
          <p:cNvPr id="3" name="Text Placeholder 2"/>
          <p:cNvSpPr>
            <a:spLocks noGrp="1"/>
          </p:cNvSpPr>
          <p:nvPr>
            <p:ph type="body" idx="1"/>
          </p:nvPr>
        </p:nvSpPr>
        <p:spPr>
          <a:xfrm>
            <a:off x="609601" y="2545616"/>
            <a:ext cx="8228011" cy="608426"/>
          </a:xfrm>
        </p:spPr>
        <p:txBody>
          <a:bodyPr>
            <a:noAutofit/>
          </a:bodyPr>
          <a:lstStyle>
            <a:lvl1pPr marL="0" indent="0">
              <a:spcBef>
                <a:spcPts val="60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9B60CC5D-C95F-401E-BA89-71B0DD3FE53E}" type="datetime4">
              <a:rPr lang="en-US" smtClean="0"/>
              <a:t>June 15, 2016</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3512" y="6257112"/>
            <a:ext cx="1231106" cy="337983"/>
          </a:xfrm>
          <a:prstGeom prst="rect">
            <a:avLst/>
          </a:prstGeom>
        </p:spPr>
      </p:pic>
    </p:spTree>
    <p:extLst>
      <p:ext uri="{BB962C8B-B14F-4D97-AF65-F5344CB8AC3E}">
        <p14:creationId xmlns:p14="http://schemas.microsoft.com/office/powerpoint/2010/main" val="224666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late Section Header">
    <p:spTree>
      <p:nvGrpSpPr>
        <p:cNvPr id="1" name=""/>
        <p:cNvGrpSpPr/>
        <p:nvPr/>
      </p:nvGrpSpPr>
      <p:grpSpPr>
        <a:xfrm>
          <a:off x="0" y="0"/>
          <a:ext cx="0" cy="0"/>
          <a:chOff x="0" y="0"/>
          <a:chExt cx="0" cy="0"/>
        </a:xfrm>
      </p:grpSpPr>
      <p:sp>
        <p:nvSpPr>
          <p:cNvPr id="7" name="Rectangle 6"/>
          <p:cNvSpPr/>
          <p:nvPr/>
        </p:nvSpPr>
        <p:spPr bwMode="blackWhite">
          <a:xfrm>
            <a:off x="608013" y="608806"/>
            <a:ext cx="10971370" cy="54864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p>
        </p:txBody>
      </p:sp>
      <p:sp>
        <p:nvSpPr>
          <p:cNvPr id="2" name="Title 1"/>
          <p:cNvSpPr>
            <a:spLocks noGrp="1"/>
          </p:cNvSpPr>
          <p:nvPr>
            <p:ph type="title"/>
          </p:nvPr>
        </p:nvSpPr>
        <p:spPr>
          <a:xfrm>
            <a:off x="989012" y="990599"/>
            <a:ext cx="8228011" cy="603857"/>
          </a:xfrm>
        </p:spPr>
        <p:txBody>
          <a:bodyPr anchor="t">
            <a:noAutofit/>
          </a:bodyPr>
          <a:lstStyle>
            <a:lvl1pPr>
              <a:lnSpc>
                <a:spcPct val="90000"/>
              </a:lnSpc>
              <a:defRPr sz="4000">
                <a:solidFill>
                  <a:schemeClr val="bg1"/>
                </a:solidFill>
              </a:defRPr>
            </a:lvl1pPr>
          </a:lstStyle>
          <a:p>
            <a:r>
              <a:rPr lang="ko-KR" altLang="en-US"/>
              <a:t>마스터 제목 스타일 편집</a:t>
            </a:r>
            <a:endParaRPr/>
          </a:p>
        </p:txBody>
      </p:sp>
      <p:sp>
        <p:nvSpPr>
          <p:cNvPr id="3" name="Text Placeholder 2"/>
          <p:cNvSpPr>
            <a:spLocks noGrp="1"/>
          </p:cNvSpPr>
          <p:nvPr>
            <p:ph type="body" idx="1"/>
          </p:nvPr>
        </p:nvSpPr>
        <p:spPr>
          <a:xfrm>
            <a:off x="989013" y="1600885"/>
            <a:ext cx="8228011" cy="533400"/>
          </a:xfrm>
        </p:spPr>
        <p:txBody>
          <a:bodyPr>
            <a:noAutofit/>
          </a:bodyPr>
          <a:lstStyle>
            <a:lvl1pPr marL="0" indent="0">
              <a:spcBef>
                <a:spcPts val="0"/>
              </a:spcBef>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BEBC2C69-305D-4CC4-A87E-AE71750F7F23}" type="datetime4">
              <a:rPr lang="en-US" smtClean="0"/>
              <a:t>June 15, 2016</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pic>
        <p:nvPicPr>
          <p:cNvPr id="8" name="그림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3512" y="6257112"/>
            <a:ext cx="1231106" cy="337983"/>
          </a:xfrm>
          <a:prstGeom prst="rect">
            <a:avLst/>
          </a:prstGeom>
        </p:spPr>
      </p:pic>
    </p:spTree>
    <p:extLst>
      <p:ext uri="{BB962C8B-B14F-4D97-AF65-F5344CB8AC3E}">
        <p14:creationId xmlns:p14="http://schemas.microsoft.com/office/powerpoint/2010/main" val="307029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ko-KR" altLang="en-US"/>
              <a:t>마스터 제목 스타일 편집</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ko-KR" altLang="en-US"/>
              <a:t>마스터 텍스트 스타일 편집</a:t>
            </a:r>
          </a:p>
        </p:txBody>
      </p:sp>
      <p:sp>
        <p:nvSpPr>
          <p:cNvPr id="3" name="Date Placeholder 2"/>
          <p:cNvSpPr>
            <a:spLocks noGrp="1"/>
          </p:cNvSpPr>
          <p:nvPr>
            <p:ph type="dt" sz="half" idx="10"/>
          </p:nvPr>
        </p:nvSpPr>
        <p:spPr/>
        <p:txBody>
          <a:bodyPr/>
          <a:lstStyle/>
          <a:p>
            <a:fld id="{28F1F059-5208-4BBB-A9C6-3FE7EA5F3418}" type="datetime4">
              <a:rPr lang="en-US" smtClean="0"/>
              <a:t>June 15, 2016</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grpSp>
        <p:nvGrpSpPr>
          <p:cNvPr id="12" name="Group 11"/>
          <p:cNvGrpSpPr/>
          <p:nvPr/>
        </p:nvGrpSpPr>
        <p:grpSpPr>
          <a:xfrm>
            <a:off x="610272" y="6248401"/>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pic>
        <p:nvPicPr>
          <p:cNvPr id="15" name="그림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3512" y="6257112"/>
            <a:ext cx="1231106" cy="337983"/>
          </a:xfrm>
          <a:prstGeom prst="rect">
            <a:avLst/>
          </a:prstGeom>
        </p:spPr>
      </p:pic>
    </p:spTree>
    <p:extLst>
      <p:ext uri="{BB962C8B-B14F-4D97-AF65-F5344CB8AC3E}">
        <p14:creationId xmlns:p14="http://schemas.microsoft.com/office/powerpoint/2010/main" val="278951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ko-KR" altLang="en-US"/>
              <a:t>마스터 제목 스타일 편집</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ko-KR" altLang="en-US"/>
              <a:t>마스터 텍스트 스타일 편집</a:t>
            </a:r>
          </a:p>
        </p:txBody>
      </p:sp>
      <p:sp>
        <p:nvSpPr>
          <p:cNvPr id="3" name="Date Placeholder 2"/>
          <p:cNvSpPr>
            <a:spLocks noGrp="1"/>
          </p:cNvSpPr>
          <p:nvPr>
            <p:ph type="dt" sz="half" idx="10"/>
          </p:nvPr>
        </p:nvSpPr>
        <p:spPr/>
        <p:txBody>
          <a:bodyPr/>
          <a:lstStyle/>
          <a:p>
            <a:fld id="{B9E56810-542C-4044-8455-494F8DE435F0}" type="datetime4">
              <a:rPr lang="en-US" smtClean="0"/>
              <a:t>June 15, 2016</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pic>
        <p:nvPicPr>
          <p:cNvPr id="13" name="그림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03512" y="6257112"/>
            <a:ext cx="1231106" cy="337983"/>
          </a:xfrm>
          <a:prstGeom prst="rect">
            <a:avLst/>
          </a:prstGeom>
        </p:spPr>
      </p:pic>
    </p:spTree>
    <p:extLst>
      <p:ext uri="{BB962C8B-B14F-4D97-AF65-F5344CB8AC3E}">
        <p14:creationId xmlns:p14="http://schemas.microsoft.com/office/powerpoint/2010/main" val="371715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ate Turquois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ko-KR" altLang="en-US"/>
              <a:t>마스터 제목 스타일 편집</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ko-KR" altLang="en-US"/>
              <a:t>마스터 텍스트 스타일 편집</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
        <p:nvSpPr>
          <p:cNvPr id="3" name="Date Placeholder 2"/>
          <p:cNvSpPr>
            <a:spLocks noGrp="1"/>
          </p:cNvSpPr>
          <p:nvPr>
            <p:ph type="dt" sz="half" idx="10"/>
          </p:nvPr>
        </p:nvSpPr>
        <p:spPr/>
        <p:txBody>
          <a:bodyPr/>
          <a:lstStyle/>
          <a:p>
            <a:fld id="{C8C958B8-E1B7-4126-A7D6-A8C7849101D2}" type="datetime4">
              <a:rPr lang="en-US" smtClean="0"/>
              <a:t>June 15, 2016</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pic>
        <p:nvPicPr>
          <p:cNvPr id="6" name="그림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69345" y="6300030"/>
            <a:ext cx="1231200" cy="338009"/>
          </a:xfrm>
          <a:prstGeom prst="rect">
            <a:avLst/>
          </a:prstGeom>
        </p:spPr>
      </p:pic>
    </p:spTree>
    <p:extLst>
      <p:ext uri="{BB962C8B-B14F-4D97-AF65-F5344CB8AC3E}">
        <p14:creationId xmlns:p14="http://schemas.microsoft.com/office/powerpoint/2010/main" val="1625641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519236"/>
            <a:ext cx="10969943" cy="852364"/>
          </a:xfrm>
          <a:prstGeom prst="rect">
            <a:avLst/>
          </a:prstGeom>
        </p:spPr>
        <p:txBody>
          <a:bodyPr vert="horz" lIns="0" tIns="0" rIns="0" bIns="0" rtlCol="0" anchor="t" anchorCtr="0">
            <a:noAutofit/>
          </a:bodyPr>
          <a:lstStyle/>
          <a:p>
            <a:r>
              <a:rPr lang="ko-KR" altLang="en-US"/>
              <a:t>마스터 제목 스타일 편집</a:t>
            </a:r>
            <a:endParaRPr/>
          </a:p>
        </p:txBody>
      </p:sp>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dirty="0"/>
          </a:p>
        </p:txBody>
      </p:sp>
      <p:sp>
        <p:nvSpPr>
          <p:cNvPr id="7" name="Rectangle 6"/>
          <p:cNvSpPr/>
          <p:nvPr/>
        </p:nvSpPr>
        <p:spPr>
          <a:xfrm>
            <a:off x="608012" y="437706"/>
            <a:ext cx="10972800" cy="18288"/>
          </a:xfrm>
          <a:prstGeom prst="rect">
            <a:avLst/>
          </a:pr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p>
        </p:txBody>
      </p:sp>
      <p:sp>
        <p:nvSpPr>
          <p:cNvPr id="4" name="Date Placeholder 3"/>
          <p:cNvSpPr>
            <a:spLocks noGrp="1"/>
          </p:cNvSpPr>
          <p:nvPr>
            <p:ph type="dt" sz="half" idx="2"/>
          </p:nvPr>
        </p:nvSpPr>
        <p:spPr>
          <a:xfrm>
            <a:off x="5598212" y="6426104"/>
            <a:ext cx="995578" cy="210312"/>
          </a:xfrm>
          <a:prstGeom prst="rect">
            <a:avLst/>
          </a:prstGeom>
        </p:spPr>
        <p:txBody>
          <a:bodyPr vert="horz" wrap="none" lIns="0" tIns="0" rIns="0" bIns="0" rtlCol="0" anchor="b" anchorCtr="0"/>
          <a:lstStyle>
            <a:lvl1pPr algn="ctr">
              <a:defRPr sz="700">
                <a:solidFill>
                  <a:schemeClr val="tx1"/>
                </a:solidFill>
              </a:defRPr>
            </a:lvl1pPr>
          </a:lstStyle>
          <a:p>
            <a:fld id="{04A95591-A0BC-4BCE-AB11-4C9D25FBE8BF}" type="datetime4">
              <a:rPr lang="en-US" smtClean="0"/>
              <a:t>June 15, 2016</a:t>
            </a:fld>
            <a:endParaRPr/>
          </a:p>
        </p:txBody>
      </p:sp>
      <p:sp>
        <p:nvSpPr>
          <p:cNvPr id="5" name="Footer Placeholder 4"/>
          <p:cNvSpPr>
            <a:spLocks noGrp="1"/>
          </p:cNvSpPr>
          <p:nvPr>
            <p:ph type="ftr" sz="quarter" idx="3"/>
          </p:nvPr>
        </p:nvSpPr>
        <p:spPr>
          <a:xfrm>
            <a:off x="6934200" y="6426104"/>
            <a:ext cx="4025198" cy="210312"/>
          </a:xfrm>
          <a:prstGeom prst="rect">
            <a:avLst/>
          </a:prstGeom>
        </p:spPr>
        <p:txBody>
          <a:bodyPr vert="horz" wrap="none" lIns="0" tIns="0" rIns="0" bIns="0" rtlCol="0" anchor="b" anchorCtr="0"/>
          <a:lstStyle>
            <a:lvl1pPr algn="r">
              <a:defRPr sz="700">
                <a:solidFill>
                  <a:schemeClr val="tx1"/>
                </a:solidFill>
              </a:defRPr>
            </a:lvl1pPr>
          </a:lstStyle>
          <a:p>
            <a:r>
              <a:rPr lang="en-US"/>
              <a:t>Private | Confidential | Internal Use Only </a:t>
            </a:r>
            <a:endParaRPr/>
          </a:p>
        </p:txBody>
      </p:sp>
      <p:sp>
        <p:nvSpPr>
          <p:cNvPr id="6" name="Slide Number Placeholder 5"/>
          <p:cNvSpPr>
            <a:spLocks noGrp="1"/>
          </p:cNvSpPr>
          <p:nvPr>
            <p:ph type="sldNum" sz="quarter" idx="4"/>
          </p:nvPr>
        </p:nvSpPr>
        <p:spPr bwMode="gray">
          <a:xfrm>
            <a:off x="11049000" y="6430868"/>
            <a:ext cx="533399" cy="232147"/>
          </a:xfrm>
          <a:prstGeom prst="rect">
            <a:avLst/>
          </a:prstGeom>
        </p:spPr>
        <p:txBody>
          <a:bodyPr vert="horz" wrap="none" lIns="0" tIns="0" rIns="0" bIns="0" rtlCol="0" anchor="b" anchorCtr="0"/>
          <a:lstStyle>
            <a:lvl1pPr algn="r">
              <a:defRPr sz="1600">
                <a:solidFill>
                  <a:schemeClr val="accent5"/>
                </a:solidFill>
              </a:defRPr>
            </a:lvl1pPr>
          </a:lstStyle>
          <a:p>
            <a:fld id="{B016F8AB-BCEA-4347-8BA6-BE776009BC89}" type="slidenum">
              <a:rPr/>
              <a:pPr/>
              <a:t>‹#›</a:t>
            </a:fld>
            <a:endParaRPr dirty="0"/>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0"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pic>
        <p:nvPicPr>
          <p:cNvPr id="11" name="그림 10"/>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a:off x="1703512" y="6257112"/>
            <a:ext cx="1231106" cy="337983"/>
          </a:xfrm>
          <a:prstGeom prst="rect">
            <a:avLst/>
          </a:prstGeom>
        </p:spPr>
      </p:pic>
    </p:spTree>
    <p:extLst>
      <p:ext uri="{BB962C8B-B14F-4D97-AF65-F5344CB8AC3E}">
        <p14:creationId xmlns:p14="http://schemas.microsoft.com/office/powerpoint/2010/main" val="1683658382"/>
      </p:ext>
    </p:extLst>
  </p:cSld>
  <p:clrMap bg1="lt1" tx1="dk1" bg2="lt2" tx2="dk2" accent1="accent1" accent2="accent2" accent3="accent3" accent4="accent4" accent5="accent5" accent6="accent6" hlink="hlink" folHlink="folHlink"/>
  <p:sldLayoutIdLst>
    <p:sldLayoutId id="2147483680" r:id="rId1"/>
    <p:sldLayoutId id="2147483698" r:id="rId2"/>
    <p:sldLayoutId id="2147483684" r:id="rId3"/>
    <p:sldLayoutId id="2147483660" r:id="rId4"/>
    <p:sldLayoutId id="2147483651" r:id="rId5"/>
    <p:sldLayoutId id="2147483661" r:id="rId6"/>
    <p:sldLayoutId id="2147483662" r:id="rId7"/>
    <p:sldLayoutId id="2147483663" r:id="rId8"/>
    <p:sldLayoutId id="2147483664" r:id="rId9"/>
    <p:sldLayoutId id="2147483665" r:id="rId10"/>
    <p:sldLayoutId id="2147483666" r:id="rId11"/>
    <p:sldLayoutId id="2147483667" r:id="rId12"/>
    <p:sldLayoutId id="2147483650" r:id="rId13"/>
    <p:sldLayoutId id="2147483668" r:id="rId14"/>
    <p:sldLayoutId id="2147483669" r:id="rId15"/>
    <p:sldLayoutId id="2147483654" r:id="rId16"/>
    <p:sldLayoutId id="2147483679" r:id="rId17"/>
    <p:sldLayoutId id="2147483655" r:id="rId18"/>
    <p:sldLayoutId id="2147483652" r:id="rId19"/>
    <p:sldLayoutId id="2147483653" r:id="rId20"/>
    <p:sldLayoutId id="2147483670" r:id="rId21"/>
    <p:sldLayoutId id="2147483671" r:id="rId22"/>
    <p:sldLayoutId id="2147483672" r:id="rId23"/>
    <p:sldLayoutId id="2147483673" r:id="rId24"/>
    <p:sldLayoutId id="2147483656" r:id="rId25"/>
    <p:sldLayoutId id="2147483674" r:id="rId26"/>
    <p:sldLayoutId id="2147483657" r:id="rId27"/>
    <p:sldLayoutId id="2147483675" r:id="rId28"/>
    <p:sldLayoutId id="2147483676" r:id="rId29"/>
    <p:sldLayoutId id="2147483677" r:id="rId30"/>
    <p:sldLayoutId id="2147483678" r:id="rId31"/>
    <p:sldLayoutId id="2147483649" r:id="rId32"/>
    <p:sldLayoutId id="2147483658" r:id="rId33"/>
    <p:sldLayoutId id="2147483659" r:id="rId34"/>
    <p:sldLayoutId id="2147483689" r:id="rId35"/>
    <p:sldLayoutId id="2147483690" r:id="rId36"/>
    <p:sldLayoutId id="2147483696"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userDrawn="1">
          <p15:clr>
            <a:srgbClr val="F26B43"/>
          </p15:clr>
        </p15:guide>
        <p15:guide id="6" orient="horz"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0.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6.xml"/><Relationship Id="rId5" Type="http://schemas.openxmlformats.org/officeDocument/2006/relationships/image" Target="../media/image32.png"/><Relationship Id="rId4" Type="http://schemas.openxmlformats.org/officeDocument/2006/relationships/image" Target="../media/image3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slideLayout" Target="../slideLayouts/slideLayout17.xml"/><Relationship Id="rId5" Type="http://schemas.openxmlformats.org/officeDocument/2006/relationships/image" Target="../media/image38.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17.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slide" Target="slide18.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64.png"/><Relationship Id="rId11" Type="http://schemas.openxmlformats.org/officeDocument/2006/relationships/image" Target="../media/image5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7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35.xml"/><Relationship Id="rId5" Type="http://schemas.openxmlformats.org/officeDocument/2006/relationships/image" Target="../media/image74.png"/><Relationship Id="rId4" Type="http://schemas.openxmlformats.org/officeDocument/2006/relationships/image" Target="../media/image7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z="5400" dirty="0"/>
              <a:t>HPE Helion OpenStack </a:t>
            </a:r>
            <a:r>
              <a:rPr lang="ko-KR" altLang="en-US" sz="5400" dirty="0"/>
              <a:t>소개</a:t>
            </a:r>
          </a:p>
        </p:txBody>
      </p:sp>
      <p:sp>
        <p:nvSpPr>
          <p:cNvPr id="3" name="부제목 2"/>
          <p:cNvSpPr>
            <a:spLocks noGrp="1"/>
          </p:cNvSpPr>
          <p:nvPr>
            <p:ph type="subTitle" idx="1"/>
          </p:nvPr>
        </p:nvSpPr>
        <p:spPr/>
        <p:txBody>
          <a:bodyPr/>
          <a:lstStyle/>
          <a:p>
            <a:r>
              <a:rPr lang="en-US" altLang="ko-KR" sz="2800" dirty="0"/>
              <a:t>Woo-Chan, Cho/ Hybrid IT Transformation / HPE</a:t>
            </a:r>
          </a:p>
        </p:txBody>
      </p:sp>
      <p:sp>
        <p:nvSpPr>
          <p:cNvPr id="4" name="텍스트 개체 틀 3"/>
          <p:cNvSpPr>
            <a:spLocks noGrp="1"/>
          </p:cNvSpPr>
          <p:nvPr>
            <p:ph type="body" sz="quarter" idx="13"/>
          </p:nvPr>
        </p:nvSpPr>
        <p:spPr/>
        <p:txBody>
          <a:bodyPr/>
          <a:lstStyle/>
          <a:p>
            <a:r>
              <a:rPr lang="en-US" altLang="ko-KR" dirty="0"/>
              <a:t>June, 2016</a:t>
            </a:r>
          </a:p>
        </p:txBody>
      </p:sp>
    </p:spTree>
    <p:extLst>
      <p:ext uri="{BB962C8B-B14F-4D97-AF65-F5344CB8AC3E}">
        <p14:creationId xmlns:p14="http://schemas.microsoft.com/office/powerpoint/2010/main" val="303156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ko-KR" altLang="en-US" dirty="0"/>
              <a:t>클라우드 아키텍처 </a:t>
            </a:r>
            <a:r>
              <a:rPr lang="en-US" altLang="ko-KR" dirty="0"/>
              <a:t>#1 - S</a:t>
            </a:r>
            <a:r>
              <a:rPr lang="ko-KR" altLang="en-US" dirty="0"/>
              <a:t>사 </a:t>
            </a:r>
            <a:r>
              <a:rPr lang="en-US" altLang="ko-KR" dirty="0"/>
              <a:t>Public Cloud</a:t>
            </a:r>
            <a:endParaRPr lang="en-US" dirty="0"/>
          </a:p>
        </p:txBody>
      </p:sp>
      <p:sp>
        <p:nvSpPr>
          <p:cNvPr id="15" name="Text Placeholder 14"/>
          <p:cNvSpPr>
            <a:spLocks noGrp="1"/>
          </p:cNvSpPr>
          <p:nvPr>
            <p:ph type="body" sz="quarter" idx="13"/>
          </p:nvPr>
        </p:nvSpPr>
        <p:spPr/>
        <p:txBody>
          <a:bodyPr/>
          <a:lstStyle/>
          <a:p>
            <a:r>
              <a:rPr lang="en-US" altLang="ko-KR" dirty="0" err="1"/>
              <a:t>Helion</a:t>
            </a:r>
            <a:r>
              <a:rPr lang="en-US" altLang="ko-KR" dirty="0"/>
              <a:t> OpenStack </a:t>
            </a:r>
            <a:r>
              <a:rPr lang="ko-KR" altLang="en-US" dirty="0"/>
              <a:t>플랫폼 위에 서비스 포털을 자체 개발</a:t>
            </a:r>
            <a:r>
              <a:rPr lang="en-US" altLang="ko-KR" dirty="0"/>
              <a:t>/</a:t>
            </a:r>
            <a:r>
              <a:rPr lang="ko-KR" altLang="en-US" dirty="0"/>
              <a:t>통합하여</a:t>
            </a:r>
            <a:r>
              <a:rPr lang="en-US" altLang="ko-KR" dirty="0"/>
              <a:t>,</a:t>
            </a:r>
            <a:r>
              <a:rPr lang="ko-KR" altLang="en-US" dirty="0"/>
              <a:t> 퍼블릭 클라우드 서비스 인프라 구축</a:t>
            </a:r>
          </a:p>
        </p:txBody>
      </p:sp>
      <p:sp>
        <p:nvSpPr>
          <p:cNvPr id="12" name="Content Placeholder 11"/>
          <p:cNvSpPr>
            <a:spLocks noGrp="1"/>
          </p:cNvSpPr>
          <p:nvPr>
            <p:ph sz="quarter" idx="4"/>
          </p:nvPr>
        </p:nvSpPr>
        <p:spPr>
          <a:xfrm>
            <a:off x="6636486" y="1906552"/>
            <a:ext cx="4942897" cy="4189448"/>
          </a:xfrm>
        </p:spPr>
        <p:txBody>
          <a:bodyPr>
            <a:normAutofit/>
          </a:bodyPr>
          <a:lstStyle/>
          <a:p>
            <a:r>
              <a:rPr lang="en-US" altLang="ko-KR" sz="1400" dirty="0"/>
              <a:t>Kilo </a:t>
            </a:r>
            <a:r>
              <a:rPr lang="ko-KR" altLang="en-US" sz="1400" dirty="0"/>
              <a:t>기반의 </a:t>
            </a:r>
            <a:r>
              <a:rPr lang="en-US" altLang="ko-KR" sz="1400" dirty="0" err="1"/>
              <a:t>Helion</a:t>
            </a:r>
            <a:r>
              <a:rPr lang="en-US" altLang="ko-KR" sz="1400" dirty="0"/>
              <a:t> OpenStack (HOS) 2.0</a:t>
            </a:r>
            <a:r>
              <a:rPr lang="ko-KR" altLang="en-US" sz="1400" dirty="0"/>
              <a:t>을 이용한 </a:t>
            </a:r>
            <a:r>
              <a:rPr lang="en-US" altLang="ko-KR" sz="1400" dirty="0"/>
              <a:t>IaaS </a:t>
            </a:r>
            <a:r>
              <a:rPr lang="ko-KR" altLang="en-US" sz="1400" dirty="0"/>
              <a:t>서비스 구축</a:t>
            </a:r>
          </a:p>
          <a:p>
            <a:r>
              <a:rPr lang="en-US" altLang="ko-KR" sz="1400" dirty="0"/>
              <a:t>CVR (Centralized Virtual Router) </a:t>
            </a:r>
            <a:r>
              <a:rPr lang="ko-KR" altLang="en-US" sz="1400" dirty="0"/>
              <a:t>구성에 따라 </a:t>
            </a:r>
            <a:r>
              <a:rPr lang="en-US" altLang="ko-KR" sz="1400" dirty="0"/>
              <a:t>Traffic </a:t>
            </a:r>
            <a:r>
              <a:rPr lang="ko-KR" altLang="en-US" sz="1400" dirty="0"/>
              <a:t>증가 시 부하 집중 해결 필요</a:t>
            </a:r>
          </a:p>
          <a:p>
            <a:pPr lvl="1"/>
            <a:r>
              <a:rPr lang="en-US" altLang="ko-KR" sz="1200" dirty="0"/>
              <a:t>Controller</a:t>
            </a:r>
            <a:r>
              <a:rPr lang="ko-KR" altLang="en-US" sz="1200" dirty="0"/>
              <a:t>에서 </a:t>
            </a:r>
            <a:r>
              <a:rPr lang="en-US" altLang="ko-KR" sz="1200" dirty="0"/>
              <a:t>Network </a:t>
            </a:r>
            <a:r>
              <a:rPr lang="ko-KR" altLang="en-US" sz="1200" dirty="0"/>
              <a:t>서비스 분리 및 </a:t>
            </a:r>
            <a:r>
              <a:rPr lang="en-US" altLang="ko-KR" sz="1200" dirty="0"/>
              <a:t>3 Node HA </a:t>
            </a:r>
            <a:r>
              <a:rPr lang="ko-KR" altLang="en-US" sz="1200" dirty="0"/>
              <a:t>구성</a:t>
            </a:r>
          </a:p>
          <a:p>
            <a:r>
              <a:rPr lang="en-US" altLang="ko-KR" sz="1400" dirty="0"/>
              <a:t>Full SSD </a:t>
            </a:r>
            <a:r>
              <a:rPr lang="ko-KR" altLang="en-US" sz="1400" dirty="0"/>
              <a:t>스토리지를 </a:t>
            </a:r>
            <a:r>
              <a:rPr lang="en-US" altLang="ko-KR" sz="1400" dirty="0"/>
              <a:t>Block Storage</a:t>
            </a:r>
            <a:r>
              <a:rPr lang="ko-KR" altLang="en-US" sz="1400" dirty="0"/>
              <a:t>로 구성하여 고성능 스토리지 서비스 제공</a:t>
            </a:r>
          </a:p>
          <a:p>
            <a:r>
              <a:rPr lang="ko-KR" altLang="en-US" sz="1400" dirty="0"/>
              <a:t>서비스 사용자 </a:t>
            </a:r>
            <a:r>
              <a:rPr lang="en-US" altLang="ko-KR" sz="1400" dirty="0"/>
              <a:t>(end user)</a:t>
            </a:r>
            <a:r>
              <a:rPr lang="ko-KR" altLang="en-US" sz="1400" dirty="0"/>
              <a:t>를 위한 서비스 포탈 별도 구축</a:t>
            </a:r>
          </a:p>
          <a:p>
            <a:pPr lvl="1"/>
            <a:r>
              <a:rPr lang="en-US" altLang="ko-KR" sz="1200" dirty="0"/>
              <a:t>OpenStack API </a:t>
            </a:r>
            <a:r>
              <a:rPr lang="ko-KR" altLang="en-US" sz="1200" dirty="0"/>
              <a:t>활용</a:t>
            </a:r>
          </a:p>
        </p:txBody>
      </p:sp>
      <p:grpSp>
        <p:nvGrpSpPr>
          <p:cNvPr id="2" name="Group 1"/>
          <p:cNvGrpSpPr/>
          <p:nvPr/>
        </p:nvGrpSpPr>
        <p:grpSpPr>
          <a:xfrm>
            <a:off x="691376" y="1929159"/>
            <a:ext cx="5755025" cy="4379841"/>
            <a:chOff x="691376" y="1929159"/>
            <a:chExt cx="5755025" cy="3891773"/>
          </a:xfrm>
        </p:grpSpPr>
        <p:sp>
          <p:nvSpPr>
            <p:cNvPr id="20" name="Rectangle 19"/>
            <p:cNvSpPr/>
            <p:nvPr/>
          </p:nvSpPr>
          <p:spPr bwMode="ltGray">
            <a:xfrm>
              <a:off x="691376" y="5151859"/>
              <a:ext cx="5755025" cy="669073"/>
            </a:xfrm>
            <a:prstGeom prst="rect">
              <a:avLst/>
            </a:prstGeom>
            <a:solidFill>
              <a:srgbClr val="00B3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90000"/>
                </a:lnSpc>
              </a:pPr>
              <a:r>
                <a:rPr lang="en-US" sz="1400" b="1" dirty="0"/>
                <a:t>Helion OpenStack (Kilo-based)</a:t>
              </a:r>
            </a:p>
          </p:txBody>
        </p:sp>
        <p:sp>
          <p:nvSpPr>
            <p:cNvPr id="22" name="Rectangle 21"/>
            <p:cNvSpPr/>
            <p:nvPr/>
          </p:nvSpPr>
          <p:spPr bwMode="ltGray">
            <a:xfrm>
              <a:off x="691376" y="2687442"/>
              <a:ext cx="1067528" cy="161692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lnSpc>
                  <a:spcPct val="90000"/>
                </a:lnSpc>
              </a:pPr>
              <a:r>
                <a:rPr lang="en-US" sz="1400" b="1" dirty="0"/>
                <a:t>Controller</a:t>
              </a:r>
              <a:br>
                <a:rPr lang="en-US" sz="1400" b="1" dirty="0"/>
              </a:br>
              <a:r>
                <a:rPr lang="en-US" sz="1400" b="1" dirty="0"/>
                <a:t>x 3</a:t>
              </a:r>
            </a:p>
          </p:txBody>
        </p:sp>
        <p:sp>
          <p:nvSpPr>
            <p:cNvPr id="23" name="Rectangle 22"/>
            <p:cNvSpPr/>
            <p:nvPr/>
          </p:nvSpPr>
          <p:spPr bwMode="ltGray">
            <a:xfrm>
              <a:off x="1863250" y="2687442"/>
              <a:ext cx="1067528" cy="161692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lnSpc>
                  <a:spcPct val="90000"/>
                </a:lnSpc>
              </a:pPr>
              <a:r>
                <a:rPr lang="en-US" sz="1400" b="1" dirty="0"/>
                <a:t>Swift</a:t>
              </a:r>
              <a:br>
                <a:rPr lang="en-US" sz="1400" b="1" dirty="0"/>
              </a:br>
              <a:r>
                <a:rPr lang="en-US" sz="1400" b="1" dirty="0"/>
                <a:t>x 3</a:t>
              </a:r>
            </a:p>
          </p:txBody>
        </p:sp>
        <p:sp>
          <p:nvSpPr>
            <p:cNvPr id="24" name="Rectangle 23"/>
            <p:cNvSpPr/>
            <p:nvPr/>
          </p:nvSpPr>
          <p:spPr bwMode="ltGray">
            <a:xfrm>
              <a:off x="3035125" y="2687442"/>
              <a:ext cx="1067528" cy="1616924"/>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lnSpc>
                  <a:spcPct val="90000"/>
                </a:lnSpc>
              </a:pPr>
              <a:r>
                <a:rPr lang="en-US" sz="1400" b="1" dirty="0"/>
                <a:t>Network</a:t>
              </a:r>
              <a:br>
                <a:rPr lang="en-US" sz="1400" b="1" dirty="0"/>
              </a:br>
              <a:r>
                <a:rPr lang="en-US" sz="1400" b="1" dirty="0"/>
                <a:t>x 3</a:t>
              </a:r>
            </a:p>
          </p:txBody>
        </p:sp>
        <p:sp>
          <p:nvSpPr>
            <p:cNvPr id="26" name="Rectangle 25"/>
            <p:cNvSpPr/>
            <p:nvPr/>
          </p:nvSpPr>
          <p:spPr bwMode="ltGray">
            <a:xfrm>
              <a:off x="5378873" y="2687441"/>
              <a:ext cx="1067528" cy="159882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lnSpc>
                  <a:spcPct val="90000"/>
                </a:lnSpc>
              </a:pPr>
              <a:r>
                <a:rPr lang="en-US" sz="1400" b="1" dirty="0"/>
                <a:t>SSD Storage</a:t>
              </a:r>
            </a:p>
          </p:txBody>
        </p:sp>
        <p:sp>
          <p:nvSpPr>
            <p:cNvPr id="27" name="Rectangle 26"/>
            <p:cNvSpPr/>
            <p:nvPr/>
          </p:nvSpPr>
          <p:spPr bwMode="ltGray">
            <a:xfrm>
              <a:off x="691377" y="1929159"/>
              <a:ext cx="5755024" cy="669073"/>
            </a:xfrm>
            <a:prstGeom prst="rect">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90000"/>
                </a:lnSpc>
              </a:pPr>
              <a:r>
                <a:rPr lang="en-US" sz="1400" b="1" dirty="0"/>
                <a:t>Service Portal</a:t>
              </a:r>
            </a:p>
          </p:txBody>
        </p:sp>
        <p:sp>
          <p:nvSpPr>
            <p:cNvPr id="28" name="Rectangle 27"/>
            <p:cNvSpPr/>
            <p:nvPr/>
          </p:nvSpPr>
          <p:spPr bwMode="ltGray">
            <a:xfrm>
              <a:off x="691376" y="4393576"/>
              <a:ext cx="5755025" cy="669073"/>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90000"/>
                </a:lnSpc>
              </a:pPr>
              <a:endParaRPr lang="en-US" sz="1600" dirty="0"/>
            </a:p>
          </p:txBody>
        </p:sp>
        <p:grpSp>
          <p:nvGrpSpPr>
            <p:cNvPr id="29" name="Group 28"/>
            <p:cNvGrpSpPr/>
            <p:nvPr/>
          </p:nvGrpSpPr>
          <p:grpSpPr>
            <a:xfrm>
              <a:off x="791737" y="4500880"/>
              <a:ext cx="5542156" cy="454464"/>
              <a:chOff x="847492" y="4500880"/>
              <a:chExt cx="5430646" cy="454464"/>
            </a:xfrm>
          </p:grpSpPr>
          <p:sp>
            <p:nvSpPr>
              <p:cNvPr id="30" name="Rectangle 29"/>
              <p:cNvSpPr/>
              <p:nvPr/>
            </p:nvSpPr>
            <p:spPr bwMode="ltGray">
              <a:xfrm>
                <a:off x="847492" y="4500880"/>
                <a:ext cx="1710266" cy="45446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90000"/>
                  </a:lnSpc>
                </a:pPr>
                <a:r>
                  <a:rPr lang="en-US" sz="1400" dirty="0">
                    <a:solidFill>
                      <a:sysClr val="windowText" lastClr="000000"/>
                    </a:solidFill>
                  </a:rPr>
                  <a:t>Elastic Search/</a:t>
                </a:r>
                <a:br>
                  <a:rPr lang="en-US" sz="1400" dirty="0">
                    <a:solidFill>
                      <a:sysClr val="windowText" lastClr="000000"/>
                    </a:solidFill>
                  </a:rPr>
                </a:br>
                <a:r>
                  <a:rPr lang="en-US" sz="1400" dirty="0" err="1">
                    <a:solidFill>
                      <a:sysClr val="windowText" lastClr="000000"/>
                    </a:solidFill>
                  </a:rPr>
                  <a:t>Logstash</a:t>
                </a:r>
                <a:r>
                  <a:rPr lang="en-US" sz="1400" dirty="0">
                    <a:solidFill>
                      <a:sysClr val="windowText" lastClr="000000"/>
                    </a:solidFill>
                  </a:rPr>
                  <a:t>/</a:t>
                </a:r>
                <a:r>
                  <a:rPr lang="en-US" sz="1400" dirty="0" err="1">
                    <a:solidFill>
                      <a:sysClr val="windowText" lastClr="000000"/>
                    </a:solidFill>
                  </a:rPr>
                  <a:t>Kibana</a:t>
                </a:r>
                <a:endParaRPr lang="en-US" sz="1400" dirty="0">
                  <a:solidFill>
                    <a:sysClr val="windowText" lastClr="000000"/>
                  </a:solidFill>
                </a:endParaRPr>
              </a:p>
            </p:txBody>
          </p:sp>
          <p:sp>
            <p:nvSpPr>
              <p:cNvPr id="31" name="Rectangle 30"/>
              <p:cNvSpPr/>
              <p:nvPr/>
            </p:nvSpPr>
            <p:spPr bwMode="ltGray">
              <a:xfrm>
                <a:off x="2707682" y="4500880"/>
                <a:ext cx="1710266" cy="45446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90000"/>
                  </a:lnSpc>
                </a:pPr>
                <a:r>
                  <a:rPr lang="en-US" sz="1400" dirty="0" err="1">
                    <a:solidFill>
                      <a:sysClr val="windowText" lastClr="000000"/>
                    </a:solidFill>
                  </a:rPr>
                  <a:t>Monasca</a:t>
                </a:r>
                <a:endParaRPr lang="en-US" sz="1400" dirty="0">
                  <a:solidFill>
                    <a:sysClr val="windowText" lastClr="000000"/>
                  </a:solidFill>
                </a:endParaRPr>
              </a:p>
            </p:txBody>
          </p:sp>
          <p:sp>
            <p:nvSpPr>
              <p:cNvPr id="32" name="Rectangle 31"/>
              <p:cNvSpPr/>
              <p:nvPr/>
            </p:nvSpPr>
            <p:spPr bwMode="ltGray">
              <a:xfrm>
                <a:off x="4567872" y="4500880"/>
                <a:ext cx="1710266" cy="45446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90000"/>
                  </a:lnSpc>
                </a:pPr>
                <a:r>
                  <a:rPr lang="en-US" sz="1400" dirty="0">
                    <a:solidFill>
                      <a:sysClr val="windowText" lastClr="000000"/>
                    </a:solidFill>
                  </a:rPr>
                  <a:t>Ops Console</a:t>
                </a:r>
              </a:p>
            </p:txBody>
          </p:sp>
        </p:grpSp>
        <p:sp>
          <p:nvSpPr>
            <p:cNvPr id="33" name="Rectangle 32"/>
            <p:cNvSpPr/>
            <p:nvPr/>
          </p:nvSpPr>
          <p:spPr bwMode="ltGray">
            <a:xfrm>
              <a:off x="4206999" y="2681869"/>
              <a:ext cx="1067528" cy="161049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lnSpc>
                  <a:spcPct val="90000"/>
                </a:lnSpc>
              </a:pPr>
              <a:r>
                <a:rPr lang="en-US" sz="1400" b="1" dirty="0"/>
                <a:t>Compute</a:t>
              </a:r>
              <a:br>
                <a:rPr lang="en-US" sz="1400" b="1" dirty="0"/>
              </a:br>
              <a:r>
                <a:rPr lang="en-US" sz="1400" b="1" dirty="0"/>
                <a:t>x 10</a:t>
              </a:r>
            </a:p>
          </p:txBody>
        </p:sp>
      </p:grpSp>
      <p:sp>
        <p:nvSpPr>
          <p:cNvPr id="17" name="Rectangle 16"/>
          <p:cNvSpPr/>
          <p:nvPr/>
        </p:nvSpPr>
        <p:spPr bwMode="gray">
          <a:xfrm>
            <a:off x="6636486" y="5440995"/>
            <a:ext cx="4942897" cy="868005"/>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lnSpc>
                <a:spcPct val="90000"/>
              </a:lnSpc>
              <a:buFont typeface="Arial" panose="020B0604020202020204" pitchFamily="34" charset="0"/>
              <a:buChar char="•"/>
            </a:pPr>
            <a:r>
              <a:rPr lang="ko-KR" altLang="en-US" sz="1400" b="1" dirty="0"/>
              <a:t>오픈소스 기반 클라우드 컴퓨팅 플랫폼 및 하이퍼바이저</a:t>
            </a:r>
            <a:r>
              <a:rPr lang="en-US" altLang="ko-KR" sz="1400" b="1" dirty="0"/>
              <a:t>, </a:t>
            </a:r>
            <a:r>
              <a:rPr lang="ko-KR" altLang="en-US" sz="1400" b="1" dirty="0"/>
              <a:t>소프트웨어 정의 스토리지 구축을 통해</a:t>
            </a:r>
            <a:r>
              <a:rPr lang="en-US" altLang="ko-KR" sz="1400" b="1" dirty="0"/>
              <a:t>, </a:t>
            </a:r>
            <a:r>
              <a:rPr lang="ko-KR" altLang="en-US" sz="1400" b="1" dirty="0"/>
              <a:t>퍼블릭 클라우드 서비스에 대한 원가 경쟁력 확보</a:t>
            </a:r>
          </a:p>
        </p:txBody>
      </p:sp>
      <p:sp>
        <p:nvSpPr>
          <p:cNvPr id="18" name="Isosceles Triangle 17"/>
          <p:cNvSpPr/>
          <p:nvPr/>
        </p:nvSpPr>
        <p:spPr bwMode="ltGray">
          <a:xfrm rot="10800000">
            <a:off x="7044430" y="5105690"/>
            <a:ext cx="4127008" cy="22809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spTree>
    <p:extLst>
      <p:ext uri="{BB962C8B-B14F-4D97-AF65-F5344CB8AC3E}">
        <p14:creationId xmlns:p14="http://schemas.microsoft.com/office/powerpoint/2010/main" val="385759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ko-KR" altLang="en-US" dirty="0"/>
              <a:t>클라우드 아키텍처 </a:t>
            </a:r>
            <a:r>
              <a:rPr lang="en-US" altLang="ko-KR" dirty="0"/>
              <a:t>#2 - S</a:t>
            </a:r>
            <a:r>
              <a:rPr lang="ko-KR" altLang="en-US" dirty="0"/>
              <a:t>사 </a:t>
            </a:r>
            <a:r>
              <a:rPr lang="en-US" altLang="ko-KR" dirty="0"/>
              <a:t>Private Cloud &amp; Mobile PaaS</a:t>
            </a:r>
            <a:endParaRPr lang="en-US" dirty="0"/>
          </a:p>
        </p:txBody>
      </p:sp>
      <p:sp>
        <p:nvSpPr>
          <p:cNvPr id="15" name="Text Placeholder 14"/>
          <p:cNvSpPr>
            <a:spLocks noGrp="1"/>
          </p:cNvSpPr>
          <p:nvPr>
            <p:ph type="body" sz="quarter" idx="13"/>
          </p:nvPr>
        </p:nvSpPr>
        <p:spPr/>
        <p:txBody>
          <a:bodyPr/>
          <a:lstStyle/>
          <a:p>
            <a:r>
              <a:rPr lang="en-US" dirty="0" err="1"/>
              <a:t>Helion</a:t>
            </a:r>
            <a:r>
              <a:rPr lang="en-US" dirty="0"/>
              <a:t> OpenStack </a:t>
            </a:r>
            <a:r>
              <a:rPr lang="ko-KR" altLang="en-US" dirty="0"/>
              <a:t>기반</a:t>
            </a:r>
            <a:r>
              <a:rPr lang="en-US" dirty="0"/>
              <a:t> </a:t>
            </a:r>
            <a:r>
              <a:rPr lang="ko-KR" altLang="en-US" dirty="0"/>
              <a:t>인프라스트럭처 서비스</a:t>
            </a:r>
            <a:r>
              <a:rPr lang="en-US" altLang="ko-KR" dirty="0"/>
              <a:t>(</a:t>
            </a:r>
            <a:r>
              <a:rPr lang="en-US" dirty="0"/>
              <a:t>IaaS) </a:t>
            </a:r>
            <a:r>
              <a:rPr lang="ko-KR" altLang="en-US" dirty="0"/>
              <a:t>및 개발 플랫폼 서비스</a:t>
            </a:r>
            <a:r>
              <a:rPr lang="en-US" altLang="ko-KR" dirty="0"/>
              <a:t>(PaaS) </a:t>
            </a:r>
            <a:r>
              <a:rPr lang="ko-KR" altLang="en-US" dirty="0"/>
              <a:t>구축</a:t>
            </a:r>
            <a:r>
              <a:rPr lang="en-US" altLang="ko-KR" dirty="0"/>
              <a:t>, </a:t>
            </a:r>
            <a:r>
              <a:rPr lang="ko-KR" altLang="en-US" dirty="0"/>
              <a:t>소프트웨어 정의 스토리지 구현</a:t>
            </a:r>
            <a:endParaRPr lang="en-US" dirty="0"/>
          </a:p>
        </p:txBody>
      </p:sp>
      <p:sp>
        <p:nvSpPr>
          <p:cNvPr id="12" name="Content Placeholder 11"/>
          <p:cNvSpPr>
            <a:spLocks noGrp="1"/>
          </p:cNvSpPr>
          <p:nvPr>
            <p:ph sz="quarter" idx="4"/>
          </p:nvPr>
        </p:nvSpPr>
        <p:spPr>
          <a:xfrm>
            <a:off x="6636486" y="1906552"/>
            <a:ext cx="4942897" cy="4189448"/>
          </a:xfrm>
        </p:spPr>
        <p:txBody>
          <a:bodyPr>
            <a:normAutofit/>
          </a:bodyPr>
          <a:lstStyle/>
          <a:p>
            <a:r>
              <a:rPr lang="en-US" altLang="ko-KR" sz="1400" dirty="0"/>
              <a:t>Kilo </a:t>
            </a:r>
            <a:r>
              <a:rPr lang="ko-KR" altLang="en-US" sz="1400" dirty="0"/>
              <a:t>기반의 </a:t>
            </a:r>
            <a:r>
              <a:rPr lang="en-US" altLang="ko-KR" sz="1400" dirty="0" err="1"/>
              <a:t>Helion</a:t>
            </a:r>
            <a:r>
              <a:rPr lang="en-US" altLang="ko-KR" sz="1400" dirty="0"/>
              <a:t> OpenStack (HOS) 2.0</a:t>
            </a:r>
            <a:r>
              <a:rPr lang="ko-KR" altLang="en-US" sz="1400" dirty="0"/>
              <a:t>을 이용한 </a:t>
            </a:r>
            <a:r>
              <a:rPr lang="en-US" altLang="ko-KR" sz="1400" dirty="0"/>
              <a:t>IaaS </a:t>
            </a:r>
            <a:r>
              <a:rPr lang="ko-KR" altLang="en-US" sz="1400" dirty="0"/>
              <a:t>서비스 구축</a:t>
            </a:r>
          </a:p>
          <a:p>
            <a:r>
              <a:rPr lang="en-US" altLang="ko-KR" sz="1400" dirty="0" err="1"/>
              <a:t>Helion</a:t>
            </a:r>
            <a:r>
              <a:rPr lang="en-US" altLang="ko-KR" sz="1400" dirty="0"/>
              <a:t> Development Platform (HDP) 2.0</a:t>
            </a:r>
            <a:r>
              <a:rPr lang="ko-KR" altLang="en-US" sz="1400" dirty="0"/>
              <a:t>을 이용한 </a:t>
            </a:r>
            <a:r>
              <a:rPr lang="en-US" altLang="ko-KR" sz="1400" dirty="0"/>
              <a:t>PaaS </a:t>
            </a:r>
            <a:r>
              <a:rPr lang="ko-KR" altLang="en-US" sz="1400" dirty="0"/>
              <a:t>서비스 구축</a:t>
            </a:r>
          </a:p>
          <a:p>
            <a:r>
              <a:rPr lang="ko-KR" altLang="en-US" sz="1400" dirty="0"/>
              <a:t>모니터링 서비스 부하 분산을 위해 모니터링 노드 분리 및 </a:t>
            </a:r>
            <a:r>
              <a:rPr lang="en-US" altLang="ko-KR" sz="1400" dirty="0"/>
              <a:t>3 Node HA </a:t>
            </a:r>
            <a:r>
              <a:rPr lang="ko-KR" altLang="en-US" sz="1400" dirty="0"/>
              <a:t>구성</a:t>
            </a:r>
          </a:p>
          <a:p>
            <a:r>
              <a:rPr lang="ko-KR" altLang="en-US" sz="1400" dirty="0"/>
              <a:t>비용 효율적 스토리지 서비스를 위해  소프트웨어 정의 스토리지</a:t>
            </a:r>
            <a:r>
              <a:rPr lang="en-US" altLang="ko-KR" sz="1400" dirty="0"/>
              <a:t> </a:t>
            </a:r>
            <a:r>
              <a:rPr lang="ko-KR" altLang="en-US" sz="1400" dirty="0"/>
              <a:t>구현</a:t>
            </a:r>
          </a:p>
          <a:p>
            <a:pPr lvl="1"/>
            <a:r>
              <a:rPr lang="ko-KR" altLang="en-US" sz="1200" dirty="0"/>
              <a:t>오픈소스 기반 </a:t>
            </a:r>
            <a:r>
              <a:rPr lang="en-US" altLang="ko-KR" sz="1200" dirty="0" err="1"/>
              <a:t>Ceph</a:t>
            </a:r>
            <a:r>
              <a:rPr lang="en-US" altLang="ko-KR" sz="1200" dirty="0"/>
              <a:t> </a:t>
            </a:r>
            <a:r>
              <a:rPr lang="ko-KR" altLang="en-US" sz="1200" dirty="0"/>
              <a:t>스토리지 구성</a:t>
            </a:r>
            <a:endParaRPr lang="en-US" altLang="ko-KR" sz="1200" dirty="0"/>
          </a:p>
          <a:p>
            <a:pPr lvl="1"/>
            <a:r>
              <a:rPr lang="en-US" altLang="ko-KR" sz="1200" dirty="0"/>
              <a:t>HDD</a:t>
            </a:r>
            <a:r>
              <a:rPr lang="ko-KR" altLang="en-US" sz="1200" dirty="0"/>
              <a:t>와 </a:t>
            </a:r>
            <a:r>
              <a:rPr lang="en-US" altLang="ko-KR" sz="1200" dirty="0"/>
              <a:t>SSD </a:t>
            </a:r>
            <a:r>
              <a:rPr lang="en-US" altLang="ko-KR" sz="1200" dirty="0" err="1"/>
              <a:t>Ceph</a:t>
            </a:r>
            <a:r>
              <a:rPr lang="ko-KR" altLang="en-US" sz="1200" dirty="0"/>
              <a:t>의 다중 클러스터 구성으로 용도에 따른 사용 </a:t>
            </a:r>
          </a:p>
          <a:p>
            <a:r>
              <a:rPr lang="en-US" altLang="ko-KR" sz="1400" dirty="0"/>
              <a:t>IaaS </a:t>
            </a:r>
            <a:r>
              <a:rPr lang="ko-KR" altLang="en-US" sz="1400" dirty="0"/>
              <a:t>및 </a:t>
            </a:r>
            <a:r>
              <a:rPr lang="en-US" altLang="ko-KR" sz="1400" dirty="0"/>
              <a:t>PaaS </a:t>
            </a:r>
            <a:r>
              <a:rPr lang="ko-KR" altLang="en-US" sz="1400" dirty="0"/>
              <a:t>서비스 사용자 </a:t>
            </a:r>
            <a:r>
              <a:rPr lang="en-US" altLang="ko-KR" sz="1400" dirty="0"/>
              <a:t>(end user)</a:t>
            </a:r>
            <a:r>
              <a:rPr lang="ko-KR" altLang="en-US" sz="1400" dirty="0"/>
              <a:t>를 위한 서비스 포탈을 각각 별도 구축</a:t>
            </a:r>
          </a:p>
        </p:txBody>
      </p:sp>
      <p:grpSp>
        <p:nvGrpSpPr>
          <p:cNvPr id="2" name="Group 1"/>
          <p:cNvGrpSpPr/>
          <p:nvPr/>
        </p:nvGrpSpPr>
        <p:grpSpPr>
          <a:xfrm>
            <a:off x="691376" y="1929159"/>
            <a:ext cx="5755025" cy="4379841"/>
            <a:chOff x="691376" y="1929159"/>
            <a:chExt cx="5755025" cy="3891773"/>
          </a:xfrm>
        </p:grpSpPr>
        <p:sp>
          <p:nvSpPr>
            <p:cNvPr id="20" name="Rectangle 19"/>
            <p:cNvSpPr/>
            <p:nvPr/>
          </p:nvSpPr>
          <p:spPr bwMode="ltGray">
            <a:xfrm>
              <a:off x="691376" y="5151859"/>
              <a:ext cx="5755025" cy="669073"/>
            </a:xfrm>
            <a:prstGeom prst="rect">
              <a:avLst/>
            </a:prstGeom>
            <a:solidFill>
              <a:srgbClr val="00B3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90000"/>
                </a:lnSpc>
              </a:pPr>
              <a:r>
                <a:rPr lang="en-US" sz="1400" b="1" dirty="0"/>
                <a:t>Helion OpenStack (Kilo-based) + </a:t>
              </a:r>
              <a:br>
                <a:rPr lang="en-US" sz="1400" b="1" dirty="0"/>
              </a:br>
              <a:r>
                <a:rPr lang="en-US" sz="1400" b="1" dirty="0" err="1"/>
                <a:t>Helion</a:t>
              </a:r>
              <a:r>
                <a:rPr lang="en-US" sz="1400" b="1" dirty="0"/>
                <a:t> Development Platform</a:t>
              </a:r>
            </a:p>
          </p:txBody>
        </p:sp>
        <p:sp>
          <p:nvSpPr>
            <p:cNvPr id="22" name="Rectangle 21"/>
            <p:cNvSpPr/>
            <p:nvPr/>
          </p:nvSpPr>
          <p:spPr bwMode="ltGray">
            <a:xfrm>
              <a:off x="691376" y="2687442"/>
              <a:ext cx="1067528" cy="161692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90000"/>
                </a:lnSpc>
              </a:pPr>
              <a:r>
                <a:rPr lang="en-US" sz="1400" b="1" dirty="0"/>
                <a:t>Controller</a:t>
              </a:r>
              <a:br>
                <a:rPr lang="en-US" sz="1400" b="1" dirty="0"/>
              </a:br>
              <a:r>
                <a:rPr lang="en-US" sz="1400" b="1" dirty="0"/>
                <a:t>x 3</a:t>
              </a:r>
            </a:p>
          </p:txBody>
        </p:sp>
        <p:sp>
          <p:nvSpPr>
            <p:cNvPr id="23" name="Rectangle 22"/>
            <p:cNvSpPr/>
            <p:nvPr/>
          </p:nvSpPr>
          <p:spPr bwMode="ltGray">
            <a:xfrm>
              <a:off x="1863250" y="2687442"/>
              <a:ext cx="1067528" cy="161692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90000"/>
                </a:lnSpc>
              </a:pPr>
              <a:r>
                <a:rPr lang="en-US" sz="1400" b="1" dirty="0"/>
                <a:t>Swift</a:t>
              </a:r>
              <a:br>
                <a:rPr lang="en-US" sz="1400" b="1" dirty="0"/>
              </a:br>
              <a:r>
                <a:rPr lang="en-US" sz="1400" b="1" dirty="0"/>
                <a:t>x 2</a:t>
              </a:r>
            </a:p>
          </p:txBody>
        </p:sp>
        <p:sp>
          <p:nvSpPr>
            <p:cNvPr id="24" name="Rectangle 23"/>
            <p:cNvSpPr/>
            <p:nvPr/>
          </p:nvSpPr>
          <p:spPr bwMode="ltGray">
            <a:xfrm>
              <a:off x="3035125" y="2687442"/>
              <a:ext cx="1067528" cy="1616924"/>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90000"/>
                </a:lnSpc>
              </a:pPr>
              <a:r>
                <a:rPr lang="en-US" sz="1400" b="1" dirty="0"/>
                <a:t>Monitoring</a:t>
              </a:r>
              <a:br>
                <a:rPr lang="en-US" sz="1400" b="1" dirty="0"/>
              </a:br>
              <a:r>
                <a:rPr lang="en-US" sz="1400" b="1" dirty="0"/>
                <a:t>x 3</a:t>
              </a:r>
            </a:p>
          </p:txBody>
        </p:sp>
        <p:sp>
          <p:nvSpPr>
            <p:cNvPr id="25" name="Rectangle 24"/>
            <p:cNvSpPr/>
            <p:nvPr/>
          </p:nvSpPr>
          <p:spPr bwMode="ltGray">
            <a:xfrm>
              <a:off x="4206999" y="3534936"/>
              <a:ext cx="1067528" cy="76942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90000"/>
                </a:lnSpc>
              </a:pPr>
              <a:r>
                <a:rPr lang="en-US" sz="1400" b="1" dirty="0"/>
                <a:t>Compute</a:t>
              </a:r>
              <a:br>
                <a:rPr lang="en-US" sz="1400" b="1" dirty="0"/>
              </a:br>
              <a:r>
                <a:rPr lang="en-US" sz="1400" b="1" dirty="0"/>
                <a:t>x 18</a:t>
              </a:r>
            </a:p>
          </p:txBody>
        </p:sp>
        <p:sp>
          <p:nvSpPr>
            <p:cNvPr id="26" name="Rectangle 25"/>
            <p:cNvSpPr/>
            <p:nvPr/>
          </p:nvSpPr>
          <p:spPr bwMode="ltGray">
            <a:xfrm>
              <a:off x="5378873" y="2687442"/>
              <a:ext cx="1067528" cy="763856"/>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90000"/>
                </a:lnSpc>
              </a:pPr>
              <a:r>
                <a:rPr lang="en-US" sz="1400" b="1" dirty="0"/>
                <a:t>HDD</a:t>
              </a:r>
              <a:br>
                <a:rPr lang="en-US" sz="1400" b="1" dirty="0"/>
              </a:br>
              <a:r>
                <a:rPr lang="en-US" sz="1400" b="1" dirty="0" err="1"/>
                <a:t>Ceph</a:t>
              </a:r>
              <a:endParaRPr lang="en-US" sz="1400" b="1" dirty="0"/>
            </a:p>
          </p:txBody>
        </p:sp>
        <p:sp>
          <p:nvSpPr>
            <p:cNvPr id="27" name="Rectangle 26"/>
            <p:cNvSpPr/>
            <p:nvPr/>
          </p:nvSpPr>
          <p:spPr bwMode="ltGray">
            <a:xfrm>
              <a:off x="691377" y="1929159"/>
              <a:ext cx="2821257" cy="669073"/>
            </a:xfrm>
            <a:prstGeom prst="rect">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90000"/>
                </a:lnSpc>
              </a:pPr>
              <a:r>
                <a:rPr lang="en-US" sz="1400" b="1" dirty="0"/>
                <a:t>IaaS Service Portal</a:t>
              </a:r>
            </a:p>
          </p:txBody>
        </p:sp>
        <p:sp>
          <p:nvSpPr>
            <p:cNvPr id="28" name="Rectangle 27"/>
            <p:cNvSpPr/>
            <p:nvPr/>
          </p:nvSpPr>
          <p:spPr bwMode="ltGray">
            <a:xfrm>
              <a:off x="691376" y="4393576"/>
              <a:ext cx="5755025" cy="669073"/>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90000"/>
                </a:lnSpc>
              </a:pPr>
              <a:endParaRPr lang="en-US" sz="1400" dirty="0"/>
            </a:p>
          </p:txBody>
        </p:sp>
        <p:grpSp>
          <p:nvGrpSpPr>
            <p:cNvPr id="29" name="Group 28"/>
            <p:cNvGrpSpPr/>
            <p:nvPr/>
          </p:nvGrpSpPr>
          <p:grpSpPr>
            <a:xfrm>
              <a:off x="791737" y="4500880"/>
              <a:ext cx="5542156" cy="454464"/>
              <a:chOff x="847492" y="4500880"/>
              <a:chExt cx="5430646" cy="454464"/>
            </a:xfrm>
          </p:grpSpPr>
          <p:sp>
            <p:nvSpPr>
              <p:cNvPr id="30" name="Rectangle 29"/>
              <p:cNvSpPr/>
              <p:nvPr/>
            </p:nvSpPr>
            <p:spPr bwMode="ltGray">
              <a:xfrm>
                <a:off x="847492" y="4500880"/>
                <a:ext cx="1710266" cy="45446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90000"/>
                  </a:lnSpc>
                </a:pPr>
                <a:r>
                  <a:rPr lang="en-US" sz="1400" dirty="0">
                    <a:solidFill>
                      <a:sysClr val="windowText" lastClr="000000"/>
                    </a:solidFill>
                  </a:rPr>
                  <a:t>Elastic Search/</a:t>
                </a:r>
                <a:br>
                  <a:rPr lang="en-US" sz="1400" dirty="0">
                    <a:solidFill>
                      <a:sysClr val="windowText" lastClr="000000"/>
                    </a:solidFill>
                  </a:rPr>
                </a:br>
                <a:r>
                  <a:rPr lang="en-US" sz="1400" dirty="0" err="1">
                    <a:solidFill>
                      <a:sysClr val="windowText" lastClr="000000"/>
                    </a:solidFill>
                  </a:rPr>
                  <a:t>Logstash</a:t>
                </a:r>
                <a:r>
                  <a:rPr lang="en-US" sz="1400" dirty="0">
                    <a:solidFill>
                      <a:sysClr val="windowText" lastClr="000000"/>
                    </a:solidFill>
                  </a:rPr>
                  <a:t>/</a:t>
                </a:r>
                <a:r>
                  <a:rPr lang="en-US" sz="1400" dirty="0" err="1">
                    <a:solidFill>
                      <a:sysClr val="windowText" lastClr="000000"/>
                    </a:solidFill>
                  </a:rPr>
                  <a:t>Kibana</a:t>
                </a:r>
                <a:endParaRPr lang="en-US" sz="1400" dirty="0">
                  <a:solidFill>
                    <a:sysClr val="windowText" lastClr="000000"/>
                  </a:solidFill>
                </a:endParaRPr>
              </a:p>
            </p:txBody>
          </p:sp>
          <p:sp>
            <p:nvSpPr>
              <p:cNvPr id="31" name="Rectangle 30"/>
              <p:cNvSpPr/>
              <p:nvPr/>
            </p:nvSpPr>
            <p:spPr bwMode="ltGray">
              <a:xfrm>
                <a:off x="2707682" y="4500880"/>
                <a:ext cx="1710266" cy="45446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90000"/>
                  </a:lnSpc>
                </a:pPr>
                <a:r>
                  <a:rPr lang="en-US" sz="1400" dirty="0" err="1">
                    <a:solidFill>
                      <a:sysClr val="windowText" lastClr="000000"/>
                    </a:solidFill>
                  </a:rPr>
                  <a:t>Monasca</a:t>
                </a:r>
                <a:endParaRPr lang="en-US" sz="1400" dirty="0">
                  <a:solidFill>
                    <a:sysClr val="windowText" lastClr="000000"/>
                  </a:solidFill>
                </a:endParaRPr>
              </a:p>
            </p:txBody>
          </p:sp>
          <p:sp>
            <p:nvSpPr>
              <p:cNvPr id="32" name="Rectangle 31"/>
              <p:cNvSpPr/>
              <p:nvPr/>
            </p:nvSpPr>
            <p:spPr bwMode="ltGray">
              <a:xfrm>
                <a:off x="4567872" y="4500880"/>
                <a:ext cx="1710266" cy="45446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90000"/>
                  </a:lnSpc>
                </a:pPr>
                <a:r>
                  <a:rPr lang="en-US" sz="1400" dirty="0">
                    <a:solidFill>
                      <a:sysClr val="windowText" lastClr="000000"/>
                    </a:solidFill>
                  </a:rPr>
                  <a:t>Ops Console</a:t>
                </a:r>
              </a:p>
            </p:txBody>
          </p:sp>
        </p:grpSp>
        <p:sp>
          <p:nvSpPr>
            <p:cNvPr id="33" name="Rectangle 32"/>
            <p:cNvSpPr/>
            <p:nvPr/>
          </p:nvSpPr>
          <p:spPr bwMode="ltGray">
            <a:xfrm>
              <a:off x="4206999" y="2681869"/>
              <a:ext cx="1067528" cy="76942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90000"/>
                </a:lnSpc>
              </a:pPr>
              <a:r>
                <a:rPr lang="en-US" sz="1400" b="1" dirty="0"/>
                <a:t>PaaS</a:t>
              </a:r>
              <a:br>
                <a:rPr lang="en-US" sz="1400" b="1" dirty="0"/>
              </a:br>
              <a:r>
                <a:rPr lang="en-US" sz="1400" b="1" dirty="0"/>
                <a:t>x 15</a:t>
              </a:r>
            </a:p>
          </p:txBody>
        </p:sp>
        <p:sp>
          <p:nvSpPr>
            <p:cNvPr id="34" name="Rectangle 33"/>
            <p:cNvSpPr/>
            <p:nvPr/>
          </p:nvSpPr>
          <p:spPr bwMode="ltGray">
            <a:xfrm>
              <a:off x="5378873" y="3534936"/>
              <a:ext cx="1067528" cy="763856"/>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90000"/>
                </a:lnSpc>
              </a:pPr>
              <a:r>
                <a:rPr lang="en-US" sz="1400" b="1" dirty="0"/>
                <a:t>SSD</a:t>
              </a:r>
              <a:br>
                <a:rPr lang="en-US" sz="1400" b="1" dirty="0"/>
              </a:br>
              <a:r>
                <a:rPr lang="en-US" sz="1400" b="1" dirty="0" err="1"/>
                <a:t>Ceph</a:t>
              </a:r>
              <a:endParaRPr lang="en-US" sz="1400" b="1" dirty="0"/>
            </a:p>
          </p:txBody>
        </p:sp>
        <p:sp>
          <p:nvSpPr>
            <p:cNvPr id="35" name="Rectangle 34"/>
            <p:cNvSpPr/>
            <p:nvPr/>
          </p:nvSpPr>
          <p:spPr bwMode="ltGray">
            <a:xfrm>
              <a:off x="3625144" y="1929159"/>
              <a:ext cx="2821257" cy="669073"/>
            </a:xfrm>
            <a:prstGeom prst="rect">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90000"/>
                </a:lnSpc>
              </a:pPr>
              <a:r>
                <a:rPr lang="en-US" sz="1400" b="1" dirty="0"/>
                <a:t>PaaS Service Portal</a:t>
              </a:r>
            </a:p>
          </p:txBody>
        </p:sp>
      </p:grpSp>
      <p:sp>
        <p:nvSpPr>
          <p:cNvPr id="37" name="Rectangle 36"/>
          <p:cNvSpPr/>
          <p:nvPr/>
        </p:nvSpPr>
        <p:spPr bwMode="gray">
          <a:xfrm>
            <a:off x="6636486" y="5440994"/>
            <a:ext cx="4942897" cy="868005"/>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lnSpc>
                <a:spcPct val="90000"/>
              </a:lnSpc>
              <a:buFont typeface="Arial" panose="020B0604020202020204" pitchFamily="34" charset="0"/>
              <a:buChar char="•"/>
            </a:pPr>
            <a:r>
              <a:rPr lang="ko-KR" altLang="en-US" sz="1400" b="1" dirty="0"/>
              <a:t>클라우드 기반 </a:t>
            </a:r>
            <a:r>
              <a:rPr lang="en-US" altLang="ko-KR" sz="1400" b="1" dirty="0"/>
              <a:t>IT </a:t>
            </a:r>
            <a:r>
              <a:rPr lang="ko-KR" altLang="en-US" sz="1400" b="1" dirty="0"/>
              <a:t>운영 인프라 구축을 통해</a:t>
            </a:r>
            <a:r>
              <a:rPr lang="en-US" altLang="ko-KR" sz="1400" b="1" dirty="0"/>
              <a:t>, </a:t>
            </a:r>
            <a:r>
              <a:rPr lang="ko-KR" altLang="en-US" sz="1400" b="1" dirty="0"/>
              <a:t>내부 </a:t>
            </a:r>
            <a:r>
              <a:rPr lang="en-US" altLang="ko-KR" sz="1400" b="1" dirty="0"/>
              <a:t>IT </a:t>
            </a:r>
            <a:r>
              <a:rPr lang="ko-KR" altLang="en-US" sz="1400" b="1" dirty="0"/>
              <a:t>운영 및 비용 효율성 향상</a:t>
            </a:r>
            <a:endParaRPr lang="en-US" altLang="ko-KR" sz="1400" b="1" dirty="0"/>
          </a:p>
          <a:p>
            <a:pPr marL="171450" indent="-171450">
              <a:lnSpc>
                <a:spcPct val="90000"/>
              </a:lnSpc>
              <a:buFont typeface="Arial" panose="020B0604020202020204" pitchFamily="34" charset="0"/>
              <a:buChar char="•"/>
            </a:pPr>
            <a:r>
              <a:rPr lang="en-US" altLang="ko-KR" sz="1400" b="1" dirty="0"/>
              <a:t>IaaS &amp; PaaS </a:t>
            </a:r>
            <a:r>
              <a:rPr lang="ko-KR" altLang="en-US" sz="1400" b="1" dirty="0"/>
              <a:t>통합을 통해 신속한 어플리케이션 개발 및 서비스 운영환경 구축</a:t>
            </a:r>
          </a:p>
        </p:txBody>
      </p:sp>
      <p:sp>
        <p:nvSpPr>
          <p:cNvPr id="38" name="Isosceles Triangle 37"/>
          <p:cNvSpPr/>
          <p:nvPr/>
        </p:nvSpPr>
        <p:spPr bwMode="ltGray">
          <a:xfrm rot="10800000">
            <a:off x="7044430" y="5105690"/>
            <a:ext cx="4127008" cy="22809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spTree>
    <p:extLst>
      <p:ext uri="{BB962C8B-B14F-4D97-AF65-F5344CB8AC3E}">
        <p14:creationId xmlns:p14="http://schemas.microsoft.com/office/powerpoint/2010/main" val="294917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ko-KR" altLang="en-US" dirty="0"/>
              <a:t>클라우드 아키텍처 </a:t>
            </a:r>
            <a:r>
              <a:rPr lang="en-US" altLang="ko-KR" dirty="0"/>
              <a:t>#3 - H</a:t>
            </a:r>
            <a:r>
              <a:rPr lang="ko-KR" altLang="en-US" dirty="0"/>
              <a:t>사 </a:t>
            </a:r>
            <a:r>
              <a:rPr lang="en-US" altLang="ko-KR" dirty="0"/>
              <a:t>Private Cloud</a:t>
            </a:r>
            <a:endParaRPr lang="en-US" dirty="0"/>
          </a:p>
        </p:txBody>
      </p:sp>
      <p:sp>
        <p:nvSpPr>
          <p:cNvPr id="15" name="Text Placeholder 14"/>
          <p:cNvSpPr>
            <a:spLocks noGrp="1"/>
          </p:cNvSpPr>
          <p:nvPr>
            <p:ph type="body" sz="quarter" idx="13"/>
          </p:nvPr>
        </p:nvSpPr>
        <p:spPr/>
        <p:txBody>
          <a:bodyPr/>
          <a:lstStyle/>
          <a:p>
            <a:r>
              <a:rPr lang="en-US" altLang="ko-KR" dirty="0" err="1"/>
              <a:t>Helion</a:t>
            </a:r>
            <a:r>
              <a:rPr lang="en-US" altLang="ko-KR" dirty="0"/>
              <a:t> </a:t>
            </a:r>
            <a:r>
              <a:rPr lang="en-US" altLang="ko-KR" dirty="0" err="1"/>
              <a:t>CloudSystem</a:t>
            </a:r>
            <a:r>
              <a:rPr lang="en-US" altLang="ko-KR" dirty="0"/>
              <a:t> </a:t>
            </a:r>
            <a:r>
              <a:rPr lang="ko-KR" altLang="en-US" dirty="0"/>
              <a:t>기반으로 그룹 계열사를 위한 산업별 클라우드 서비스 구축</a:t>
            </a:r>
            <a:endParaRPr lang="en-US" dirty="0"/>
          </a:p>
        </p:txBody>
      </p:sp>
      <p:sp>
        <p:nvSpPr>
          <p:cNvPr id="12" name="Content Placeholder 11"/>
          <p:cNvSpPr>
            <a:spLocks noGrp="1"/>
          </p:cNvSpPr>
          <p:nvPr>
            <p:ph sz="quarter" idx="4"/>
          </p:nvPr>
        </p:nvSpPr>
        <p:spPr>
          <a:xfrm>
            <a:off x="6636486" y="1906552"/>
            <a:ext cx="4942897" cy="4189448"/>
          </a:xfrm>
        </p:spPr>
        <p:txBody>
          <a:bodyPr>
            <a:normAutofit/>
          </a:bodyPr>
          <a:lstStyle/>
          <a:p>
            <a:r>
              <a:rPr lang="en-US" altLang="ko-KR" sz="1400" dirty="0"/>
              <a:t>HOS </a:t>
            </a:r>
            <a:r>
              <a:rPr lang="ko-KR" altLang="en-US" sz="1400" dirty="0"/>
              <a:t>기반의 통합 솔루션인 </a:t>
            </a:r>
            <a:r>
              <a:rPr lang="en-US" altLang="ko-KR" sz="1400" dirty="0" err="1"/>
              <a:t>Helion</a:t>
            </a:r>
            <a:r>
              <a:rPr lang="en-US" altLang="ko-KR" sz="1400" dirty="0"/>
              <a:t> </a:t>
            </a:r>
            <a:r>
              <a:rPr lang="en-US" altLang="ko-KR" sz="1400" dirty="0" err="1"/>
              <a:t>CloudSystem</a:t>
            </a:r>
            <a:r>
              <a:rPr lang="ko-KR" altLang="en-US" sz="1400" dirty="0"/>
              <a:t>을 이용한 </a:t>
            </a:r>
            <a:r>
              <a:rPr lang="en-US" altLang="ko-KR" sz="1400" dirty="0"/>
              <a:t>IaaS </a:t>
            </a:r>
            <a:r>
              <a:rPr lang="ko-KR" altLang="en-US" sz="1400" dirty="0"/>
              <a:t>서비스 구축</a:t>
            </a:r>
          </a:p>
          <a:p>
            <a:pPr lvl="1"/>
            <a:r>
              <a:rPr lang="en-US" altLang="ko-KR" sz="1200" dirty="0"/>
              <a:t>IaaS</a:t>
            </a:r>
            <a:r>
              <a:rPr lang="ko-KR" altLang="en-US" sz="1200" dirty="0"/>
              <a:t>를 위한 </a:t>
            </a:r>
            <a:r>
              <a:rPr lang="en-US" altLang="ko-KR" sz="1200" dirty="0" err="1"/>
              <a:t>Helion</a:t>
            </a:r>
            <a:r>
              <a:rPr lang="en-US" altLang="ko-KR" sz="1200" dirty="0"/>
              <a:t> OpenStack</a:t>
            </a:r>
          </a:p>
          <a:p>
            <a:pPr lvl="1"/>
            <a:r>
              <a:rPr lang="en-US" altLang="ko-KR" sz="1200" dirty="0"/>
              <a:t>PaaS</a:t>
            </a:r>
            <a:r>
              <a:rPr lang="ko-KR" altLang="en-US" sz="1200" dirty="0"/>
              <a:t>를 위한 </a:t>
            </a:r>
            <a:r>
              <a:rPr lang="en-US" altLang="ko-KR" sz="1200" dirty="0" err="1"/>
              <a:t>Helion</a:t>
            </a:r>
            <a:r>
              <a:rPr lang="en-US" altLang="ko-KR" sz="1200" dirty="0"/>
              <a:t> Development Platform</a:t>
            </a:r>
          </a:p>
          <a:p>
            <a:pPr lvl="1"/>
            <a:r>
              <a:rPr lang="en-US" altLang="ko-KR" sz="1200"/>
              <a:t>Bare Metal </a:t>
            </a:r>
            <a:r>
              <a:rPr lang="ko-KR" altLang="en-US" sz="1200" dirty="0"/>
              <a:t>프로비저닝 및 관리 자동화를 위한 </a:t>
            </a:r>
            <a:r>
              <a:rPr lang="en-US" altLang="ko-KR" sz="1200" dirty="0"/>
              <a:t>CSA/</a:t>
            </a:r>
            <a:r>
              <a:rPr lang="en-US" altLang="ko-KR" sz="1200" dirty="0" err="1"/>
              <a:t>OneView</a:t>
            </a:r>
            <a:r>
              <a:rPr lang="en-US" altLang="ko-KR" sz="1200" dirty="0"/>
              <a:t> </a:t>
            </a:r>
            <a:r>
              <a:rPr lang="ko-KR" altLang="en-US" sz="1200" dirty="0"/>
              <a:t>통합</a:t>
            </a:r>
            <a:endParaRPr lang="en-US" altLang="ko-KR" sz="1200" dirty="0"/>
          </a:p>
          <a:p>
            <a:r>
              <a:rPr lang="en-US" altLang="ko-KR" sz="1400" dirty="0" err="1"/>
              <a:t>Helion</a:t>
            </a:r>
            <a:r>
              <a:rPr lang="en-US" altLang="ko-KR" sz="1400" dirty="0"/>
              <a:t> </a:t>
            </a:r>
            <a:r>
              <a:rPr lang="en-US" altLang="ko-KR" sz="1400" dirty="0" err="1"/>
              <a:t>CloudSystem</a:t>
            </a:r>
            <a:r>
              <a:rPr lang="en-US" altLang="ko-KR" sz="1400" dirty="0"/>
              <a:t> </a:t>
            </a:r>
            <a:r>
              <a:rPr lang="ko-KR" altLang="en-US" sz="1400" dirty="0"/>
              <a:t>참조 아키텍처 준용</a:t>
            </a:r>
          </a:p>
          <a:p>
            <a:r>
              <a:rPr lang="ko-KR" altLang="en-US" sz="1400" dirty="0"/>
              <a:t>멀티 하이퍼바이저 및 물리</a:t>
            </a:r>
            <a:r>
              <a:rPr lang="en-US" altLang="ko-KR" sz="1400" dirty="0"/>
              <a:t>/</a:t>
            </a:r>
            <a:r>
              <a:rPr lang="ko-KR" altLang="en-US" sz="1400" dirty="0"/>
              <a:t>가상 서버가 혼재된 하이브리드 환경의 통합 클라우드 관리 플랫폼 제공</a:t>
            </a:r>
          </a:p>
          <a:p>
            <a:r>
              <a:rPr lang="ko-KR" altLang="en-US" sz="1400" dirty="0"/>
              <a:t>제조</a:t>
            </a:r>
            <a:r>
              <a:rPr lang="en-US" altLang="ko-KR" sz="1400" dirty="0"/>
              <a:t>/</a:t>
            </a:r>
            <a:r>
              <a:rPr lang="ko-KR" altLang="en-US" sz="1400" dirty="0"/>
              <a:t>서비스 산업과 금융 계열사별 클라우드 플랫폼 구축</a:t>
            </a:r>
          </a:p>
          <a:p>
            <a:r>
              <a:rPr lang="en-US" altLang="ko-KR" sz="1400" dirty="0"/>
              <a:t>1</a:t>
            </a:r>
            <a:r>
              <a:rPr lang="ko-KR" altLang="en-US" sz="1400" dirty="0"/>
              <a:t>단계 </a:t>
            </a:r>
            <a:r>
              <a:rPr lang="en-US" altLang="ko-KR" sz="1400" dirty="0"/>
              <a:t>x86 </a:t>
            </a:r>
            <a:r>
              <a:rPr lang="ko-KR" altLang="en-US" sz="1400" dirty="0"/>
              <a:t>중심 </a:t>
            </a:r>
            <a:r>
              <a:rPr lang="en-US" altLang="ko-KR" sz="1400" dirty="0"/>
              <a:t>IaaS</a:t>
            </a:r>
            <a:r>
              <a:rPr lang="ko-KR" altLang="en-US" sz="1400" dirty="0"/>
              <a:t>를 기반으로 </a:t>
            </a:r>
            <a:r>
              <a:rPr lang="en-US" altLang="ko-KR" sz="1400" dirty="0"/>
              <a:t>PaaS, SaaS </a:t>
            </a:r>
            <a:r>
              <a:rPr lang="ko-KR" altLang="en-US" sz="1400" dirty="0"/>
              <a:t>및 </a:t>
            </a:r>
            <a:r>
              <a:rPr lang="en-US" altLang="ko-KR" sz="1400" dirty="0"/>
              <a:t>Unix </a:t>
            </a:r>
            <a:r>
              <a:rPr lang="ko-KR" altLang="en-US" sz="1400" dirty="0"/>
              <a:t>지원 등으로 단계적 확산하고 </a:t>
            </a:r>
            <a:r>
              <a:rPr lang="en-US" altLang="ko-KR" sz="1400" dirty="0"/>
              <a:t>AWS </a:t>
            </a:r>
            <a:r>
              <a:rPr lang="ko-KR" altLang="en-US" sz="1400" dirty="0"/>
              <a:t>연계를 포함한 하이브리드 클라우드 구축 계획</a:t>
            </a:r>
          </a:p>
        </p:txBody>
      </p:sp>
      <p:grpSp>
        <p:nvGrpSpPr>
          <p:cNvPr id="2" name="Group 1"/>
          <p:cNvGrpSpPr/>
          <p:nvPr/>
        </p:nvGrpSpPr>
        <p:grpSpPr>
          <a:xfrm>
            <a:off x="691375" y="1929159"/>
            <a:ext cx="5755026" cy="4379840"/>
            <a:chOff x="691375" y="1929159"/>
            <a:chExt cx="5755026" cy="3891773"/>
          </a:xfrm>
        </p:grpSpPr>
        <p:sp>
          <p:nvSpPr>
            <p:cNvPr id="16" name="Rectangle 15"/>
            <p:cNvSpPr/>
            <p:nvPr/>
          </p:nvSpPr>
          <p:spPr bwMode="ltGray">
            <a:xfrm>
              <a:off x="691376" y="5151859"/>
              <a:ext cx="5755025" cy="669073"/>
            </a:xfrm>
            <a:prstGeom prst="rect">
              <a:avLst/>
            </a:prstGeom>
            <a:solidFill>
              <a:srgbClr val="00B3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b="1" dirty="0"/>
                <a:t>Helion CloudSystem 9.0</a:t>
              </a:r>
            </a:p>
          </p:txBody>
        </p:sp>
        <p:sp>
          <p:nvSpPr>
            <p:cNvPr id="17" name="Rectangle 16"/>
            <p:cNvSpPr/>
            <p:nvPr/>
          </p:nvSpPr>
          <p:spPr bwMode="ltGray">
            <a:xfrm>
              <a:off x="691376" y="1929159"/>
              <a:ext cx="5755025" cy="669073"/>
            </a:xfrm>
            <a:prstGeom prst="rect">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b="1" dirty="0"/>
                <a:t>Service Portal</a:t>
              </a:r>
            </a:p>
          </p:txBody>
        </p:sp>
        <p:sp>
          <p:nvSpPr>
            <p:cNvPr id="18" name="Rectangle 17"/>
            <p:cNvSpPr/>
            <p:nvPr/>
          </p:nvSpPr>
          <p:spPr bwMode="ltGray">
            <a:xfrm>
              <a:off x="691375" y="2687442"/>
              <a:ext cx="1560174" cy="2375212"/>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90000"/>
                </a:lnSpc>
              </a:pPr>
              <a:r>
                <a:rPr lang="en-US" sz="1400" b="1" dirty="0"/>
                <a:t>Controller x 3</a:t>
              </a:r>
            </a:p>
          </p:txBody>
        </p:sp>
        <p:sp>
          <p:nvSpPr>
            <p:cNvPr id="19" name="Rectangle 18"/>
            <p:cNvSpPr/>
            <p:nvPr/>
          </p:nvSpPr>
          <p:spPr bwMode="ltGray">
            <a:xfrm>
              <a:off x="791737" y="4558329"/>
              <a:ext cx="1360448" cy="39281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90000"/>
                </a:lnSpc>
              </a:pPr>
              <a:r>
                <a:rPr lang="en-US" sz="1400" dirty="0">
                  <a:solidFill>
                    <a:sysClr val="windowText" lastClr="000000"/>
                  </a:solidFill>
                </a:rPr>
                <a:t>Management</a:t>
              </a:r>
            </a:p>
          </p:txBody>
        </p:sp>
        <p:sp>
          <p:nvSpPr>
            <p:cNvPr id="20" name="Rectangle 19"/>
            <p:cNvSpPr/>
            <p:nvPr/>
          </p:nvSpPr>
          <p:spPr bwMode="ltGray">
            <a:xfrm>
              <a:off x="791737" y="4051157"/>
              <a:ext cx="1360448" cy="39281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dirty="0">
                  <a:solidFill>
                    <a:sysClr val="windowText" lastClr="000000"/>
                  </a:solidFill>
                </a:rPr>
                <a:t>Cloud Controller</a:t>
              </a:r>
            </a:p>
          </p:txBody>
        </p:sp>
        <p:sp>
          <p:nvSpPr>
            <p:cNvPr id="22" name="Rectangle 21"/>
            <p:cNvSpPr/>
            <p:nvPr/>
          </p:nvSpPr>
          <p:spPr bwMode="ltGray">
            <a:xfrm>
              <a:off x="791737" y="3543985"/>
              <a:ext cx="1360448" cy="39281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dirty="0">
                  <a:solidFill>
                    <a:sysClr val="windowText" lastClr="000000"/>
                  </a:solidFill>
                </a:rPr>
                <a:t>Monitoring</a:t>
              </a:r>
            </a:p>
          </p:txBody>
        </p:sp>
        <p:sp>
          <p:nvSpPr>
            <p:cNvPr id="23" name="Rectangle 22"/>
            <p:cNvSpPr/>
            <p:nvPr/>
          </p:nvSpPr>
          <p:spPr bwMode="ltGray">
            <a:xfrm>
              <a:off x="791737" y="3036813"/>
              <a:ext cx="1360448" cy="39281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dirty="0">
                  <a:solidFill>
                    <a:sysClr val="windowText" lastClr="000000"/>
                  </a:solidFill>
                </a:rPr>
                <a:t>Enterprise</a:t>
              </a:r>
            </a:p>
          </p:txBody>
        </p:sp>
        <p:sp>
          <p:nvSpPr>
            <p:cNvPr id="24" name="Rectangle 23"/>
            <p:cNvSpPr/>
            <p:nvPr/>
          </p:nvSpPr>
          <p:spPr bwMode="ltGray">
            <a:xfrm>
              <a:off x="2353900" y="2687442"/>
              <a:ext cx="1995075" cy="2375212"/>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90000"/>
                </a:lnSpc>
              </a:pPr>
              <a:r>
                <a:rPr lang="en-US" sz="1400" b="1" dirty="0"/>
                <a:t>Industry Cloud</a:t>
              </a:r>
            </a:p>
          </p:txBody>
        </p:sp>
        <p:sp>
          <p:nvSpPr>
            <p:cNvPr id="25" name="Rectangle 24"/>
            <p:cNvSpPr/>
            <p:nvPr/>
          </p:nvSpPr>
          <p:spPr bwMode="ltGray">
            <a:xfrm>
              <a:off x="4451326" y="2687442"/>
              <a:ext cx="1995075" cy="2375212"/>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90000"/>
                </a:lnSpc>
              </a:pPr>
              <a:r>
                <a:rPr lang="en-US" sz="1400" b="1" dirty="0"/>
                <a:t>Industry Cloud</a:t>
              </a:r>
            </a:p>
          </p:txBody>
        </p:sp>
        <p:sp>
          <p:nvSpPr>
            <p:cNvPr id="26" name="Rectangle 25"/>
            <p:cNvSpPr/>
            <p:nvPr/>
          </p:nvSpPr>
          <p:spPr bwMode="ltGray">
            <a:xfrm>
              <a:off x="2453268" y="3036812"/>
              <a:ext cx="1795347" cy="203243"/>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dirty="0">
                  <a:solidFill>
                    <a:sysClr val="windowText" lastClr="000000"/>
                  </a:solidFill>
                </a:rPr>
                <a:t>KVM Zone</a:t>
              </a:r>
            </a:p>
          </p:txBody>
        </p:sp>
        <p:sp>
          <p:nvSpPr>
            <p:cNvPr id="27" name="Rectangle 26"/>
            <p:cNvSpPr/>
            <p:nvPr/>
          </p:nvSpPr>
          <p:spPr bwMode="ltGray">
            <a:xfrm>
              <a:off x="2453268" y="3321993"/>
              <a:ext cx="1795347" cy="203243"/>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dirty="0">
                  <a:solidFill>
                    <a:sysClr val="windowText" lastClr="000000"/>
                  </a:solidFill>
                </a:rPr>
                <a:t>VMWare Zone</a:t>
              </a:r>
            </a:p>
          </p:txBody>
        </p:sp>
        <p:sp>
          <p:nvSpPr>
            <p:cNvPr id="28" name="Rectangle 27"/>
            <p:cNvSpPr/>
            <p:nvPr/>
          </p:nvSpPr>
          <p:spPr bwMode="ltGray">
            <a:xfrm>
              <a:off x="2453268" y="3607174"/>
              <a:ext cx="1795347" cy="203243"/>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a:solidFill>
                    <a:schemeClr val="bg1">
                      <a:lumMod val="50000"/>
                    </a:schemeClr>
                  </a:solidFill>
                </a:rPr>
                <a:t>PaaS </a:t>
              </a:r>
              <a:r>
                <a:rPr lang="en-US" sz="1400" dirty="0">
                  <a:solidFill>
                    <a:schemeClr val="bg1">
                      <a:lumMod val="50000"/>
                    </a:schemeClr>
                  </a:solidFill>
                </a:rPr>
                <a:t>Zone</a:t>
              </a:r>
            </a:p>
          </p:txBody>
        </p:sp>
        <p:sp>
          <p:nvSpPr>
            <p:cNvPr id="29" name="Rectangle 28"/>
            <p:cNvSpPr/>
            <p:nvPr/>
          </p:nvSpPr>
          <p:spPr bwMode="ltGray">
            <a:xfrm>
              <a:off x="2453268" y="3892355"/>
              <a:ext cx="1795347" cy="203243"/>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dirty="0">
                  <a:solidFill>
                    <a:sysClr val="windowText" lastClr="000000"/>
                  </a:solidFill>
                </a:rPr>
                <a:t>Test &amp; Staging</a:t>
              </a:r>
            </a:p>
          </p:txBody>
        </p:sp>
        <p:sp>
          <p:nvSpPr>
            <p:cNvPr id="30" name="Rectangle 29"/>
            <p:cNvSpPr/>
            <p:nvPr/>
          </p:nvSpPr>
          <p:spPr bwMode="ltGray">
            <a:xfrm>
              <a:off x="2453268" y="4177536"/>
              <a:ext cx="1795347" cy="203243"/>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dirty="0">
                  <a:solidFill>
                    <a:sysClr val="windowText" lastClr="000000"/>
                  </a:solidFill>
                </a:rPr>
                <a:t>Bare Metal Zone</a:t>
              </a:r>
            </a:p>
          </p:txBody>
        </p:sp>
        <p:sp>
          <p:nvSpPr>
            <p:cNvPr id="31" name="Rectangle 30"/>
            <p:cNvSpPr/>
            <p:nvPr/>
          </p:nvSpPr>
          <p:spPr bwMode="ltGray">
            <a:xfrm>
              <a:off x="2453268" y="4462717"/>
              <a:ext cx="1795347" cy="203243"/>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dirty="0">
                  <a:solidFill>
                    <a:schemeClr val="bg1">
                      <a:lumMod val="50000"/>
                    </a:schemeClr>
                  </a:solidFill>
                </a:rPr>
                <a:t>VDI Zone</a:t>
              </a:r>
            </a:p>
          </p:txBody>
        </p:sp>
        <p:sp>
          <p:nvSpPr>
            <p:cNvPr id="32" name="Rectangle 31"/>
            <p:cNvSpPr/>
            <p:nvPr/>
          </p:nvSpPr>
          <p:spPr bwMode="ltGray">
            <a:xfrm>
              <a:off x="2453268" y="4747898"/>
              <a:ext cx="1795347" cy="203243"/>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dirty="0">
                  <a:solidFill>
                    <a:schemeClr val="bg1">
                      <a:lumMod val="50000"/>
                    </a:schemeClr>
                  </a:solidFill>
                </a:rPr>
                <a:t>Unix Zone</a:t>
              </a:r>
            </a:p>
          </p:txBody>
        </p:sp>
        <p:sp>
          <p:nvSpPr>
            <p:cNvPr id="33" name="Rectangle 32"/>
            <p:cNvSpPr/>
            <p:nvPr/>
          </p:nvSpPr>
          <p:spPr bwMode="ltGray">
            <a:xfrm>
              <a:off x="4549697" y="3036812"/>
              <a:ext cx="1795347" cy="203243"/>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dirty="0">
                  <a:solidFill>
                    <a:sysClr val="windowText" lastClr="000000"/>
                  </a:solidFill>
                </a:rPr>
                <a:t>KVM Zone</a:t>
              </a:r>
            </a:p>
          </p:txBody>
        </p:sp>
        <p:sp>
          <p:nvSpPr>
            <p:cNvPr id="34" name="Rectangle 33"/>
            <p:cNvSpPr/>
            <p:nvPr/>
          </p:nvSpPr>
          <p:spPr bwMode="ltGray">
            <a:xfrm>
              <a:off x="4549697" y="3321993"/>
              <a:ext cx="1795347" cy="203243"/>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dirty="0">
                  <a:solidFill>
                    <a:sysClr val="windowText" lastClr="000000"/>
                  </a:solidFill>
                </a:rPr>
                <a:t>VMWare Zone</a:t>
              </a:r>
            </a:p>
          </p:txBody>
        </p:sp>
        <p:sp>
          <p:nvSpPr>
            <p:cNvPr id="35" name="Rectangle 34"/>
            <p:cNvSpPr/>
            <p:nvPr/>
          </p:nvSpPr>
          <p:spPr bwMode="ltGray">
            <a:xfrm>
              <a:off x="4549697" y="3607174"/>
              <a:ext cx="1795347" cy="203243"/>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a:solidFill>
                    <a:schemeClr val="bg1">
                      <a:lumMod val="50000"/>
                    </a:schemeClr>
                  </a:solidFill>
                </a:rPr>
                <a:t>PaaS </a:t>
              </a:r>
              <a:r>
                <a:rPr lang="en-US" sz="1400" dirty="0">
                  <a:solidFill>
                    <a:schemeClr val="bg1">
                      <a:lumMod val="50000"/>
                    </a:schemeClr>
                  </a:solidFill>
                </a:rPr>
                <a:t>Zone</a:t>
              </a:r>
            </a:p>
          </p:txBody>
        </p:sp>
        <p:sp>
          <p:nvSpPr>
            <p:cNvPr id="46" name="Rectangle 45"/>
            <p:cNvSpPr/>
            <p:nvPr/>
          </p:nvSpPr>
          <p:spPr bwMode="ltGray">
            <a:xfrm>
              <a:off x="4549697" y="3892355"/>
              <a:ext cx="1795347" cy="203243"/>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dirty="0">
                  <a:solidFill>
                    <a:sysClr val="windowText" lastClr="000000"/>
                  </a:solidFill>
                </a:rPr>
                <a:t>Test &amp; Staging</a:t>
              </a:r>
            </a:p>
          </p:txBody>
        </p:sp>
        <p:sp>
          <p:nvSpPr>
            <p:cNvPr id="47" name="Rectangle 46"/>
            <p:cNvSpPr/>
            <p:nvPr/>
          </p:nvSpPr>
          <p:spPr bwMode="ltGray">
            <a:xfrm>
              <a:off x="4549697" y="4177536"/>
              <a:ext cx="1795347" cy="203243"/>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dirty="0">
                  <a:solidFill>
                    <a:sysClr val="windowText" lastClr="000000"/>
                  </a:solidFill>
                </a:rPr>
                <a:t>Bare Metal Zone</a:t>
              </a:r>
            </a:p>
          </p:txBody>
        </p:sp>
        <p:sp>
          <p:nvSpPr>
            <p:cNvPr id="48" name="Rectangle 47"/>
            <p:cNvSpPr/>
            <p:nvPr/>
          </p:nvSpPr>
          <p:spPr bwMode="ltGray">
            <a:xfrm>
              <a:off x="4549697" y="4462717"/>
              <a:ext cx="1795347" cy="203243"/>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dirty="0">
                  <a:solidFill>
                    <a:schemeClr val="bg1">
                      <a:lumMod val="50000"/>
                    </a:schemeClr>
                  </a:solidFill>
                </a:rPr>
                <a:t>VDI Zone</a:t>
              </a:r>
            </a:p>
          </p:txBody>
        </p:sp>
        <p:sp>
          <p:nvSpPr>
            <p:cNvPr id="49" name="Rectangle 48"/>
            <p:cNvSpPr/>
            <p:nvPr/>
          </p:nvSpPr>
          <p:spPr bwMode="ltGray">
            <a:xfrm>
              <a:off x="4549697" y="4747898"/>
              <a:ext cx="1795347" cy="203243"/>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dirty="0">
                  <a:solidFill>
                    <a:schemeClr val="bg1">
                      <a:lumMod val="50000"/>
                    </a:schemeClr>
                  </a:solidFill>
                </a:rPr>
                <a:t>Unix Zone</a:t>
              </a:r>
            </a:p>
          </p:txBody>
        </p:sp>
      </p:grpSp>
      <p:sp>
        <p:nvSpPr>
          <p:cNvPr id="36" name="Rectangle 35"/>
          <p:cNvSpPr/>
          <p:nvPr/>
        </p:nvSpPr>
        <p:spPr bwMode="gray">
          <a:xfrm>
            <a:off x="6636486" y="5440994"/>
            <a:ext cx="4942897" cy="868005"/>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lnSpc>
                <a:spcPct val="90000"/>
              </a:lnSpc>
              <a:buFont typeface="Arial" panose="020B0604020202020204" pitchFamily="34" charset="0"/>
              <a:buChar char="•"/>
            </a:pPr>
            <a:r>
              <a:rPr lang="ko-KR" altLang="en-US" sz="1400" b="1" dirty="0"/>
              <a:t>그룹 차원의 </a:t>
            </a:r>
            <a:r>
              <a:rPr lang="en-US" altLang="ko-KR" sz="1400" b="1" dirty="0"/>
              <a:t>IT </a:t>
            </a:r>
            <a:r>
              <a:rPr lang="ko-KR" altLang="en-US" sz="1400" b="1" dirty="0"/>
              <a:t>운영 비용 절감 극대화</a:t>
            </a:r>
            <a:endParaRPr lang="en-US" altLang="ko-KR" sz="1400" b="1" dirty="0"/>
          </a:p>
          <a:p>
            <a:pPr marL="171450" indent="-171450">
              <a:lnSpc>
                <a:spcPct val="90000"/>
              </a:lnSpc>
              <a:buFont typeface="Arial" panose="020B0604020202020204" pitchFamily="34" charset="0"/>
              <a:buChar char="•"/>
            </a:pPr>
            <a:r>
              <a:rPr lang="ko-KR" altLang="en-US" sz="1400" b="1" dirty="0"/>
              <a:t>비즈니스 요구에 부합하는 신속하고 유연한 클라우드 기반 </a:t>
            </a:r>
            <a:r>
              <a:rPr lang="en-US" altLang="ko-KR" sz="1400" b="1" dirty="0"/>
              <a:t>IT </a:t>
            </a:r>
            <a:r>
              <a:rPr lang="ko-KR" altLang="en-US" sz="1400" b="1" dirty="0"/>
              <a:t>서비스 제공</a:t>
            </a:r>
          </a:p>
        </p:txBody>
      </p:sp>
      <p:sp>
        <p:nvSpPr>
          <p:cNvPr id="37" name="Isosceles Triangle 36"/>
          <p:cNvSpPr/>
          <p:nvPr/>
        </p:nvSpPr>
        <p:spPr bwMode="ltGray">
          <a:xfrm rot="10800000">
            <a:off x="7044430" y="5105690"/>
            <a:ext cx="4127008" cy="22809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spTree>
    <p:extLst>
      <p:ext uri="{BB962C8B-B14F-4D97-AF65-F5344CB8AC3E}">
        <p14:creationId xmlns:p14="http://schemas.microsoft.com/office/powerpoint/2010/main" val="127054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ko-KR" dirty="0"/>
              <a:t>Helion OpenStack</a:t>
            </a:r>
            <a:r>
              <a:rPr lang="en-US" altLang="ko-KR" baseline="30000" dirty="0"/>
              <a:t>®</a:t>
            </a:r>
            <a:r>
              <a:rPr lang="en-US" altLang="ko-KR" dirty="0"/>
              <a:t> </a:t>
            </a:r>
            <a:r>
              <a:rPr lang="ko-KR" altLang="en-US" dirty="0"/>
              <a:t>주요 기능</a:t>
            </a:r>
            <a:endParaRPr lang="en-US" dirty="0"/>
          </a:p>
        </p:txBody>
      </p:sp>
      <p:sp>
        <p:nvSpPr>
          <p:cNvPr id="5" name="Text Placeholder 4"/>
          <p:cNvSpPr>
            <a:spLocks noGrp="1"/>
          </p:cNvSpPr>
          <p:nvPr>
            <p:ph type="body" sz="quarter" idx="14"/>
          </p:nvPr>
        </p:nvSpPr>
        <p:spPr/>
        <p:txBody>
          <a:bodyPr/>
          <a:lstStyle/>
          <a:p>
            <a:endParaRPr lang="en-US"/>
          </a:p>
        </p:txBody>
      </p:sp>
      <p:sp>
        <p:nvSpPr>
          <p:cNvPr id="3" name="Slide Number Placeholder 2"/>
          <p:cNvSpPr>
            <a:spLocks noGrp="1"/>
          </p:cNvSpPr>
          <p:nvPr>
            <p:ph type="sldNum" sz="quarter" idx="12"/>
          </p:nvPr>
        </p:nvSpPr>
        <p:spPr/>
        <p:txBody>
          <a:bodyPr/>
          <a:lstStyle/>
          <a:p>
            <a:fld id="{B016F8AB-BCEA-4347-8BA6-BE776009BC89}" type="slidenum">
              <a:rPr lang="en-US" smtClean="0"/>
              <a:t>13</a:t>
            </a:fld>
            <a:endParaRPr lang="en-US"/>
          </a:p>
        </p:txBody>
      </p:sp>
    </p:spTree>
    <p:extLst>
      <p:ext uri="{BB962C8B-B14F-4D97-AF65-F5344CB8AC3E}">
        <p14:creationId xmlns:p14="http://schemas.microsoft.com/office/powerpoint/2010/main" val="1949279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ko-KR" dirty="0"/>
              <a:t>What's new in v3.0?</a:t>
            </a:r>
            <a:endParaRPr lang="en-US" dirty="0"/>
          </a:p>
        </p:txBody>
      </p:sp>
      <p:sp>
        <p:nvSpPr>
          <p:cNvPr id="4" name="텍스트 개체 틀 3"/>
          <p:cNvSpPr>
            <a:spLocks noGrp="1"/>
          </p:cNvSpPr>
          <p:nvPr>
            <p:ph type="body" sz="quarter" idx="14"/>
          </p:nvPr>
        </p:nvSpPr>
        <p:spPr/>
        <p:txBody>
          <a:bodyPr/>
          <a:lstStyle/>
          <a:p>
            <a:endParaRPr lang="ko-KR" altLang="en-US"/>
          </a:p>
        </p:txBody>
      </p:sp>
      <p:sp>
        <p:nvSpPr>
          <p:cNvPr id="3" name="Slide Number Placeholder 2"/>
          <p:cNvSpPr>
            <a:spLocks noGrp="1"/>
          </p:cNvSpPr>
          <p:nvPr>
            <p:ph type="sldNum" sz="quarter" idx="12"/>
          </p:nvPr>
        </p:nvSpPr>
        <p:spPr/>
        <p:txBody>
          <a:bodyPr/>
          <a:lstStyle/>
          <a:p>
            <a:fld id="{B016F8AB-BCEA-4347-8BA6-BE776009BC89}" type="slidenum">
              <a:rPr lang="en-US" smtClean="0"/>
              <a:t>14</a:t>
            </a:fld>
            <a:endParaRPr lang="en-US" dirty="0"/>
          </a:p>
        </p:txBody>
      </p:sp>
    </p:spTree>
    <p:extLst>
      <p:ext uri="{BB962C8B-B14F-4D97-AF65-F5344CB8AC3E}">
        <p14:creationId xmlns:p14="http://schemas.microsoft.com/office/powerpoint/2010/main" val="115379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new in Helion OpenStack 3.0?</a:t>
            </a:r>
            <a:endParaRPr lang="en-US" sz="2400" b="0" dirty="0">
              <a:solidFill>
                <a:srgbClr val="000000"/>
              </a:solidFill>
              <a:latin typeface="Arial"/>
            </a:endParaRPr>
          </a:p>
        </p:txBody>
      </p:sp>
      <p:sp>
        <p:nvSpPr>
          <p:cNvPr id="4" name="Text Placeholder 3"/>
          <p:cNvSpPr>
            <a:spLocks noGrp="1"/>
          </p:cNvSpPr>
          <p:nvPr>
            <p:ph type="body" sz="quarter" idx="13"/>
          </p:nvPr>
        </p:nvSpPr>
        <p:spPr/>
        <p:txBody>
          <a:bodyPr vert="horz" lIns="0" tIns="0" rIns="0" bIns="0" rtlCol="0" anchor="t">
            <a:normAutofit/>
          </a:bodyPr>
          <a:lstStyle/>
          <a:p>
            <a:r>
              <a:rPr lang="en-US" dirty="0">
                <a:latin typeface="Arial" charset="0"/>
              </a:rPr>
              <a:t>Based on Liberty release of OpenStack</a:t>
            </a:r>
          </a:p>
        </p:txBody>
      </p:sp>
      <p:sp>
        <p:nvSpPr>
          <p:cNvPr id="3" name="Text Placeholder 2"/>
          <p:cNvSpPr>
            <a:spLocks noGrp="1"/>
          </p:cNvSpPr>
          <p:nvPr>
            <p:ph type="body" idx="1"/>
          </p:nvPr>
        </p:nvSpPr>
        <p:spPr/>
        <p:txBody>
          <a:bodyPr/>
          <a:lstStyle/>
          <a:p>
            <a:r>
              <a:rPr lang="en-US" dirty="0"/>
              <a:t>Expanded app support</a:t>
            </a:r>
          </a:p>
        </p:txBody>
      </p:sp>
      <p:sp>
        <p:nvSpPr>
          <p:cNvPr id="6" name="Text Placeholder 5"/>
          <p:cNvSpPr>
            <a:spLocks noGrp="1"/>
          </p:cNvSpPr>
          <p:nvPr>
            <p:ph type="body" sz="quarter" idx="14"/>
          </p:nvPr>
        </p:nvSpPr>
        <p:spPr/>
        <p:txBody>
          <a:bodyPr vert="horz" lIns="0" tIns="0" rIns="0" bIns="0" rtlCol="0" anchor="t">
            <a:normAutofit/>
          </a:bodyPr>
          <a:lstStyle/>
          <a:p>
            <a:r>
              <a:rPr lang="ko-KR" altLang="en-US" dirty="0"/>
              <a:t>멀티 </a:t>
            </a:r>
            <a:r>
              <a:rPr lang="ko-KR" altLang="en-US" dirty="0" err="1"/>
              <a:t>하이퍼바이저</a:t>
            </a:r>
            <a:r>
              <a:rPr lang="ko-KR" altLang="en-US" dirty="0"/>
              <a:t> 지원 </a:t>
            </a:r>
            <a:r>
              <a:rPr lang="en-US" altLang="ko-KR" dirty="0"/>
              <a:t>(</a:t>
            </a:r>
            <a:r>
              <a:rPr lang="en-US" dirty="0"/>
              <a:t>Red Hat KVM, HPE Helion KVM, ESX)</a:t>
            </a:r>
          </a:p>
          <a:p>
            <a:r>
              <a:rPr lang="ko-KR" altLang="en-US" dirty="0" err="1"/>
              <a:t>베어메탈</a:t>
            </a:r>
            <a:r>
              <a:rPr lang="ko-KR" altLang="en-US" dirty="0"/>
              <a:t> 서버 </a:t>
            </a:r>
            <a:r>
              <a:rPr lang="ko-KR" altLang="en-US" dirty="0" err="1"/>
              <a:t>프로비저닝</a:t>
            </a:r>
            <a:endParaRPr lang="en-US" dirty="0"/>
          </a:p>
          <a:p>
            <a:r>
              <a:rPr lang="en-US" dirty="0">
                <a:latin typeface="Arial" charset="0"/>
              </a:rPr>
              <a:t>VM </a:t>
            </a:r>
            <a:r>
              <a:rPr lang="ko-KR" altLang="en-US" dirty="0">
                <a:latin typeface="Arial" charset="0"/>
              </a:rPr>
              <a:t>라이브 마이그레이션 성능 및 기능 개선</a:t>
            </a:r>
            <a:endParaRPr lang="en-US" altLang="ko-KR" dirty="0">
              <a:latin typeface="Arial" charset="0"/>
            </a:endParaRPr>
          </a:p>
          <a:p>
            <a:r>
              <a:rPr lang="ko-KR" altLang="en-US" dirty="0">
                <a:latin typeface="Arial" charset="0"/>
              </a:rPr>
              <a:t>어플리케이션 다운타임 없이</a:t>
            </a:r>
            <a:r>
              <a:rPr lang="en-US" altLang="ko-KR" dirty="0">
                <a:latin typeface="Arial" charset="0"/>
              </a:rPr>
              <a:t>, </a:t>
            </a:r>
            <a:r>
              <a:rPr lang="ko-KR" altLang="en-US" dirty="0">
                <a:latin typeface="Arial" charset="0"/>
              </a:rPr>
              <a:t>물리 노드 확장 및 </a:t>
            </a:r>
            <a:r>
              <a:rPr lang="ko-KR" altLang="en-US" dirty="0" err="1">
                <a:latin typeface="Arial" charset="0"/>
              </a:rPr>
              <a:t>오픈스택</a:t>
            </a:r>
            <a:r>
              <a:rPr lang="ko-KR" altLang="en-US" dirty="0">
                <a:latin typeface="Arial" charset="0"/>
              </a:rPr>
              <a:t> 패치</a:t>
            </a:r>
            <a:r>
              <a:rPr lang="en-US" altLang="ko-KR" dirty="0">
                <a:latin typeface="Arial" charset="0"/>
              </a:rPr>
              <a:t> &amp; </a:t>
            </a:r>
            <a:r>
              <a:rPr lang="ko-KR" altLang="en-US" dirty="0">
                <a:latin typeface="Arial" charset="0"/>
              </a:rPr>
              <a:t>업그레이드 </a:t>
            </a:r>
            <a:endParaRPr lang="en-US" dirty="0">
              <a:latin typeface="Arial" charset="0"/>
            </a:endParaRPr>
          </a:p>
        </p:txBody>
      </p:sp>
      <p:sp>
        <p:nvSpPr>
          <p:cNvPr id="7" name="Text Placeholder 6"/>
          <p:cNvSpPr>
            <a:spLocks noGrp="1"/>
          </p:cNvSpPr>
          <p:nvPr>
            <p:ph type="body" idx="17"/>
          </p:nvPr>
        </p:nvSpPr>
        <p:spPr/>
        <p:txBody>
          <a:bodyPr/>
          <a:lstStyle/>
          <a:p>
            <a:r>
              <a:rPr lang="en-US" dirty="0"/>
              <a:t>Manageability</a:t>
            </a:r>
          </a:p>
        </p:txBody>
      </p:sp>
      <p:sp>
        <p:nvSpPr>
          <p:cNvPr id="8" name="Text Placeholder 7"/>
          <p:cNvSpPr>
            <a:spLocks noGrp="1"/>
          </p:cNvSpPr>
          <p:nvPr>
            <p:ph type="body" sz="quarter" idx="15"/>
          </p:nvPr>
        </p:nvSpPr>
        <p:spPr>
          <a:xfrm>
            <a:off x="4381500" y="1905000"/>
            <a:ext cx="3429000" cy="2503324"/>
          </a:xfrm>
        </p:spPr>
        <p:txBody>
          <a:bodyPr vert="horz" lIns="0" tIns="0" rIns="0" bIns="0" rtlCol="0" anchor="t">
            <a:normAutofit lnSpcReduction="10000"/>
          </a:bodyPr>
          <a:lstStyle/>
          <a:p>
            <a:r>
              <a:rPr lang="ko-KR" altLang="en-US" dirty="0">
                <a:latin typeface="Arial" charset="0"/>
              </a:rPr>
              <a:t>인스턴스</a:t>
            </a:r>
            <a:r>
              <a:rPr lang="en-US" altLang="ko-KR" dirty="0">
                <a:latin typeface="Arial" charset="0"/>
              </a:rPr>
              <a:t>(VM) </a:t>
            </a:r>
            <a:r>
              <a:rPr lang="ko-KR" altLang="en-US" dirty="0">
                <a:latin typeface="Arial" charset="0"/>
              </a:rPr>
              <a:t>상태 및 성능 모니터링</a:t>
            </a:r>
            <a:endParaRPr lang="en-US" dirty="0">
              <a:latin typeface="Arial" charset="0"/>
            </a:endParaRPr>
          </a:p>
          <a:p>
            <a:r>
              <a:rPr lang="en-US" altLang="ko-KR" dirty="0">
                <a:latin typeface="Arial" charset="0"/>
              </a:rPr>
              <a:t>UI</a:t>
            </a:r>
            <a:r>
              <a:rPr lang="ko-KR" altLang="en-US" dirty="0">
                <a:latin typeface="Arial" charset="0"/>
              </a:rPr>
              <a:t>를 통해 물리 </a:t>
            </a:r>
            <a:r>
              <a:rPr lang="ko-KR" altLang="en-US" dirty="0" err="1">
                <a:latin typeface="Arial" charset="0"/>
              </a:rPr>
              <a:t>컴퓨트</a:t>
            </a:r>
            <a:r>
              <a:rPr lang="ko-KR" altLang="en-US" dirty="0">
                <a:latin typeface="Arial" charset="0"/>
              </a:rPr>
              <a:t> 노드 통합 관리</a:t>
            </a:r>
            <a:endParaRPr lang="en-US" dirty="0">
              <a:latin typeface="Arial" charset="0"/>
            </a:endParaRPr>
          </a:p>
          <a:p>
            <a:r>
              <a:rPr lang="ko-KR" altLang="en-US" dirty="0">
                <a:latin typeface="Arial" charset="0"/>
              </a:rPr>
              <a:t>컨트롤러당 최대 </a:t>
            </a:r>
            <a:r>
              <a:rPr lang="en-US" altLang="ko-KR" dirty="0">
                <a:latin typeface="Arial" charset="0"/>
              </a:rPr>
              <a:t>200</a:t>
            </a:r>
            <a:r>
              <a:rPr lang="ko-KR" altLang="en-US" dirty="0">
                <a:latin typeface="Arial" charset="0"/>
              </a:rPr>
              <a:t>개 </a:t>
            </a:r>
            <a:r>
              <a:rPr lang="ko-KR" altLang="en-US" dirty="0" err="1">
                <a:latin typeface="Arial" charset="0"/>
              </a:rPr>
              <a:t>컴퓨트</a:t>
            </a:r>
            <a:r>
              <a:rPr lang="ko-KR" altLang="en-US" dirty="0">
                <a:latin typeface="Arial" charset="0"/>
              </a:rPr>
              <a:t> 노드 확장 가능</a:t>
            </a:r>
            <a:r>
              <a:rPr lang="en-US" altLang="ko-KR" dirty="0">
                <a:latin typeface="Arial" charset="0"/>
              </a:rPr>
              <a:t> </a:t>
            </a:r>
            <a:r>
              <a:rPr lang="en-US" dirty="0">
                <a:latin typeface="Arial" charset="0"/>
              </a:rPr>
              <a:t>(8</a:t>
            </a:r>
            <a:r>
              <a:rPr lang="ko-KR" altLang="en-US" dirty="0">
                <a:latin typeface="Arial" charset="0"/>
              </a:rPr>
              <a:t>천개</a:t>
            </a:r>
            <a:r>
              <a:rPr lang="en-US" dirty="0">
                <a:latin typeface="Arial" charset="0"/>
              </a:rPr>
              <a:t> </a:t>
            </a:r>
            <a:r>
              <a:rPr lang="ko-KR" altLang="en-US" dirty="0">
                <a:latin typeface="Arial" charset="0"/>
              </a:rPr>
              <a:t>이상 </a:t>
            </a:r>
            <a:r>
              <a:rPr lang="en-US" altLang="ko-KR" dirty="0">
                <a:latin typeface="Arial" charset="0"/>
              </a:rPr>
              <a:t>VM</a:t>
            </a:r>
            <a:r>
              <a:rPr lang="en-US" dirty="0">
                <a:latin typeface="Arial" charset="0"/>
              </a:rPr>
              <a:t>)</a:t>
            </a:r>
          </a:p>
          <a:p>
            <a:r>
              <a:rPr lang="ko-KR" altLang="en-US" dirty="0" err="1">
                <a:latin typeface="Arial" charset="0"/>
              </a:rPr>
              <a:t>미터링</a:t>
            </a:r>
            <a:r>
              <a:rPr lang="ko-KR" altLang="en-US" dirty="0">
                <a:latin typeface="Arial" charset="0"/>
              </a:rPr>
              <a:t> </a:t>
            </a:r>
            <a:r>
              <a:rPr lang="en-US" dirty="0"/>
              <a:t>(</a:t>
            </a:r>
            <a:r>
              <a:rPr lang="en-US" dirty="0" err="1"/>
              <a:t>showback</a:t>
            </a:r>
            <a:r>
              <a:rPr lang="en-US" dirty="0"/>
              <a:t>/chargeback) </a:t>
            </a:r>
            <a:r>
              <a:rPr lang="ko-KR" altLang="en-US" dirty="0"/>
              <a:t>및 </a:t>
            </a:r>
            <a:r>
              <a:rPr lang="en-US" altLang="ko-KR" dirty="0"/>
              <a:t>3rd party </a:t>
            </a:r>
            <a:r>
              <a:rPr lang="ko-KR" altLang="en-US" dirty="0"/>
              <a:t>빌링 시스템 연동</a:t>
            </a:r>
            <a:endParaRPr lang="en-US" altLang="ko-KR" dirty="0"/>
          </a:p>
          <a:p>
            <a:r>
              <a:rPr lang="ko-KR" altLang="en-US" dirty="0"/>
              <a:t>컨트롤러 </a:t>
            </a:r>
            <a:r>
              <a:rPr lang="en-US" altLang="ko-KR" dirty="0"/>
              <a:t>Incremental </a:t>
            </a:r>
            <a:r>
              <a:rPr lang="ko-KR" altLang="en-US" dirty="0"/>
              <a:t>백업 및 복구</a:t>
            </a:r>
            <a:endParaRPr lang="en-US" dirty="0"/>
          </a:p>
        </p:txBody>
      </p:sp>
      <p:sp>
        <p:nvSpPr>
          <p:cNvPr id="9" name="Text Placeholder 8"/>
          <p:cNvSpPr>
            <a:spLocks noGrp="1"/>
          </p:cNvSpPr>
          <p:nvPr>
            <p:ph type="body" idx="18"/>
          </p:nvPr>
        </p:nvSpPr>
        <p:spPr/>
        <p:txBody>
          <a:bodyPr/>
          <a:lstStyle/>
          <a:p>
            <a:r>
              <a:rPr lang="en-US" dirty="0"/>
              <a:t>Security</a:t>
            </a:r>
          </a:p>
        </p:txBody>
      </p:sp>
      <p:sp>
        <p:nvSpPr>
          <p:cNvPr id="5" name="Text Placeholder 4"/>
          <p:cNvSpPr>
            <a:spLocks noGrp="1"/>
          </p:cNvSpPr>
          <p:nvPr>
            <p:ph type="body" sz="quarter" idx="16"/>
          </p:nvPr>
        </p:nvSpPr>
        <p:spPr/>
        <p:txBody>
          <a:bodyPr vert="horz" lIns="0" tIns="0" rIns="0" bIns="0" rtlCol="0" anchor="t">
            <a:normAutofit/>
          </a:bodyPr>
          <a:lstStyle/>
          <a:p>
            <a:r>
              <a:rPr lang="en-US" dirty="0"/>
              <a:t>PCI readiness</a:t>
            </a:r>
          </a:p>
          <a:p>
            <a:r>
              <a:rPr lang="ko-KR" altLang="en-US" dirty="0"/>
              <a:t>데이터 암호화 </a:t>
            </a:r>
            <a:r>
              <a:rPr lang="en-US" altLang="ko-KR" dirty="0"/>
              <a:t>(</a:t>
            </a:r>
            <a:r>
              <a:rPr lang="ko-KR" altLang="en-US" dirty="0"/>
              <a:t>구성정보</a:t>
            </a:r>
            <a:r>
              <a:rPr lang="en-US" altLang="ko-KR" dirty="0"/>
              <a:t>)</a:t>
            </a:r>
            <a:r>
              <a:rPr lang="ko-KR" altLang="en-US" dirty="0"/>
              <a:t> </a:t>
            </a:r>
            <a:endParaRPr lang="en-US" dirty="0"/>
          </a:p>
          <a:p>
            <a:r>
              <a:rPr lang="ko-KR" altLang="en-US" dirty="0">
                <a:latin typeface="Arial" charset="0"/>
              </a:rPr>
              <a:t>클라우드 내 키 보안 강화</a:t>
            </a:r>
            <a:endParaRPr lang="en-US" dirty="0">
              <a:latin typeface="Arial" charset="0"/>
            </a:endParaRPr>
          </a:p>
          <a:p>
            <a:r>
              <a:rPr lang="en-US" dirty="0">
                <a:latin typeface="Arial" charset="0"/>
              </a:rPr>
              <a:t>KMIP </a:t>
            </a:r>
            <a:r>
              <a:rPr lang="ko-KR" altLang="en-US" dirty="0">
                <a:latin typeface="Arial" charset="0"/>
              </a:rPr>
              <a:t>지원 디바이스 연동</a:t>
            </a:r>
            <a:endParaRPr lang="en-US" dirty="0">
              <a:latin typeface="Arial" charset="0"/>
            </a:endParaRPr>
          </a:p>
          <a:p>
            <a:r>
              <a:rPr lang="en-US" dirty="0">
                <a:latin typeface="Arial" charset="0"/>
              </a:rPr>
              <a:t>API </a:t>
            </a:r>
            <a:r>
              <a:rPr lang="ko-KR" altLang="en-US" dirty="0">
                <a:latin typeface="Arial" charset="0"/>
              </a:rPr>
              <a:t>트래픽 데이터 암호화 </a:t>
            </a:r>
            <a:endParaRPr lang="en-US" dirty="0">
              <a:latin typeface="Arial" charset="0"/>
            </a:endParaRPr>
          </a:p>
          <a:p>
            <a:r>
              <a:rPr lang="en-US" dirty="0">
                <a:latin typeface="Arial" charset="0"/>
              </a:rPr>
              <a:t>Hardening &amp; Auditing </a:t>
            </a:r>
          </a:p>
          <a:p>
            <a:r>
              <a:rPr lang="en-US" dirty="0">
                <a:latin typeface="Arial" charset="0"/>
              </a:rPr>
              <a:t>Role </a:t>
            </a:r>
            <a:r>
              <a:rPr lang="ko-KR" altLang="en-US" dirty="0">
                <a:latin typeface="Arial" charset="0"/>
              </a:rPr>
              <a:t>기반 접근 권한 및 암호 관리 기능 개선</a:t>
            </a:r>
            <a:endParaRPr lang="en-US" dirty="0">
              <a:latin typeface="Arial"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4217" y="6276183"/>
            <a:ext cx="1799565" cy="494045"/>
          </a:xfrm>
          <a:prstGeom prst="rect">
            <a:avLst/>
          </a:prstGeom>
        </p:spPr>
      </p:pic>
      <p:sp>
        <p:nvSpPr>
          <p:cNvPr id="12" name="Text Placeholder 6"/>
          <p:cNvSpPr txBox="1">
            <a:spLocks/>
          </p:cNvSpPr>
          <p:nvPr/>
        </p:nvSpPr>
        <p:spPr>
          <a:xfrm>
            <a:off x="4381500" y="4664678"/>
            <a:ext cx="3428841" cy="320040"/>
          </a:xfrm>
          <a:prstGeom prst="rect">
            <a:avLst/>
          </a:prstGeom>
        </p:spPr>
        <p:txBody>
          <a:bodyPr vert="horz" lIns="0" tIns="0" rIns="0" bIns="0" rtlCol="0" anchor="t">
            <a:noAutofit/>
          </a:bodyPr>
          <a:lstStyle>
            <a:lvl1pPr marL="0" indent="0" algn="l" defTabSz="914400" rtl="0" eaLnBrk="1" latinLnBrk="0" hangingPunct="1">
              <a:lnSpc>
                <a:spcPct val="90000"/>
              </a:lnSpc>
              <a:spcBef>
                <a:spcPts val="0"/>
              </a:spcBef>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8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anose="020B0604020202020204" pitchFamily="34" charset="0"/>
              <a:buNone/>
              <a:defRPr sz="1600" b="1" kern="1200">
                <a:solidFill>
                  <a:schemeClr val="tx1"/>
                </a:solidFill>
                <a:latin typeface="+mn-lt"/>
                <a:ea typeface="+mn-ea"/>
                <a:cs typeface="+mn-cs"/>
              </a:defRPr>
            </a:lvl9pPr>
          </a:lstStyle>
          <a:p>
            <a:r>
              <a:rPr lang="en-US" dirty="0"/>
              <a:t>Enterprise grade</a:t>
            </a:r>
          </a:p>
        </p:txBody>
      </p:sp>
      <p:sp>
        <p:nvSpPr>
          <p:cNvPr id="13" name="Text Placeholder 7"/>
          <p:cNvSpPr txBox="1">
            <a:spLocks/>
          </p:cNvSpPr>
          <p:nvPr/>
        </p:nvSpPr>
        <p:spPr>
          <a:xfrm>
            <a:off x="4381500" y="5045679"/>
            <a:ext cx="3429000" cy="1410152"/>
          </a:xfrm>
          <a:prstGeom prst="rect">
            <a:avLst/>
          </a:prstGeom>
        </p:spPr>
        <p:txBody>
          <a:bodyPr vert="horz" lIns="0" tIns="0" rIns="0" bIns="0" rtlCol="0" anchor="t">
            <a:normAutofit/>
          </a:bodyPr>
          <a:lstStyle>
            <a:lvl1pPr marL="182880" indent="-18288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4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9pPr>
          </a:lstStyle>
          <a:p>
            <a:r>
              <a:rPr lang="en-US" dirty="0">
                <a:latin typeface="Arial" charset="0"/>
              </a:rPr>
              <a:t>CVR </a:t>
            </a:r>
            <a:r>
              <a:rPr lang="ko-KR" altLang="en-US" dirty="0">
                <a:latin typeface="Arial" charset="0"/>
              </a:rPr>
              <a:t>모드에서 네트워킹 이중화</a:t>
            </a:r>
            <a:endParaRPr lang="en-US" altLang="ko-KR" dirty="0">
              <a:latin typeface="Arial" charset="0"/>
            </a:endParaRPr>
          </a:p>
          <a:p>
            <a:r>
              <a:rPr lang="ko-KR" altLang="en-US" dirty="0">
                <a:latin typeface="Arial" charset="0"/>
              </a:rPr>
              <a:t>멀티 </a:t>
            </a:r>
            <a:r>
              <a:rPr lang="en-US" altLang="ko-KR" dirty="0">
                <a:latin typeface="Arial" charset="0"/>
              </a:rPr>
              <a:t>Swift zone </a:t>
            </a:r>
            <a:r>
              <a:rPr lang="ko-KR" altLang="en-US" dirty="0">
                <a:latin typeface="Arial" charset="0"/>
              </a:rPr>
              <a:t>분리 구성</a:t>
            </a:r>
            <a:endParaRPr lang="en-US" altLang="ko-KR" dirty="0">
              <a:latin typeface="Arial" charset="0"/>
            </a:endParaRPr>
          </a:p>
          <a:p>
            <a:r>
              <a:rPr lang="en-US" dirty="0">
                <a:latin typeface="Arial" charset="0"/>
              </a:rPr>
              <a:t>IPAM </a:t>
            </a:r>
            <a:r>
              <a:rPr lang="ko-KR" altLang="en-US" dirty="0">
                <a:latin typeface="Arial" charset="0"/>
              </a:rPr>
              <a:t>연동 </a:t>
            </a:r>
            <a:r>
              <a:rPr lang="en-US" altLang="ko-KR" dirty="0">
                <a:latin typeface="Arial" charset="0"/>
              </a:rPr>
              <a:t>Plugin </a:t>
            </a:r>
            <a:r>
              <a:rPr lang="ko-KR" altLang="en-US" dirty="0">
                <a:latin typeface="Arial" charset="0"/>
              </a:rPr>
              <a:t>지원</a:t>
            </a:r>
            <a:endParaRPr lang="en-US" dirty="0">
              <a:latin typeface="Arial" charset="0"/>
            </a:endParaRPr>
          </a:p>
        </p:txBody>
      </p:sp>
    </p:spTree>
    <p:extLst>
      <p:ext uri="{BB962C8B-B14F-4D97-AF65-F5344CB8AC3E}">
        <p14:creationId xmlns:p14="http://schemas.microsoft.com/office/powerpoint/2010/main" val="211395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HPE Helion OpenStack 3.0 Architecture</a:t>
            </a:r>
            <a:endParaRPr lang="ko-KR" altLang="en-US" dirty="0"/>
          </a:p>
        </p:txBody>
      </p:sp>
      <p:sp>
        <p:nvSpPr>
          <p:cNvPr id="3" name="슬라이드 번호 개체 틀 2"/>
          <p:cNvSpPr>
            <a:spLocks noGrp="1"/>
          </p:cNvSpPr>
          <p:nvPr>
            <p:ph type="sldNum" sz="quarter" idx="12"/>
          </p:nvPr>
        </p:nvSpPr>
        <p:spPr/>
        <p:txBody>
          <a:bodyPr/>
          <a:lstStyle/>
          <a:p>
            <a:fld id="{B016F8AB-BCEA-4347-8BA6-BE776009BC89}" type="slidenum">
              <a:rPr lang="en-US" altLang="ko-KR" smtClean="0"/>
              <a:t>16</a:t>
            </a:fld>
            <a:endParaRPr lang="en-US" altLang="ko-KR"/>
          </a:p>
        </p:txBody>
      </p:sp>
      <p:sp>
        <p:nvSpPr>
          <p:cNvPr id="4" name="Rectangle 248"/>
          <p:cNvSpPr/>
          <p:nvPr/>
        </p:nvSpPr>
        <p:spPr>
          <a:xfrm>
            <a:off x="8947649" y="915476"/>
            <a:ext cx="203147" cy="142795"/>
          </a:xfrm>
          <a:prstGeom prst="rect">
            <a:avLst/>
          </a:prstGeom>
          <a:solidFill>
            <a:schemeClr val="bg1">
              <a:lumMod val="65000"/>
            </a:schemeClr>
          </a:solidFill>
          <a:ln w="9525" cap="flat" cmpd="sng" algn="ctr">
            <a:solidFill>
              <a:schemeClr val="tx1"/>
            </a:solidFill>
            <a:prstDash val="solid"/>
          </a:ln>
          <a:effectLst/>
        </p:spPr>
        <p:txBody>
          <a:bodyPr lIns="60944" rIns="60944" rtlCol="0" anchor="ctr"/>
          <a:lstStyle/>
          <a:p>
            <a:pPr algn="ctr" defTabSz="1218774"/>
            <a:endParaRPr lang="en-US" sz="1000" kern="0" dirty="0">
              <a:solidFill>
                <a:prstClr val="white"/>
              </a:solidFill>
            </a:endParaRPr>
          </a:p>
        </p:txBody>
      </p:sp>
      <p:sp>
        <p:nvSpPr>
          <p:cNvPr id="5" name="TextBox 4"/>
          <p:cNvSpPr txBox="1"/>
          <p:nvPr/>
        </p:nvSpPr>
        <p:spPr>
          <a:xfrm>
            <a:off x="9198478" y="917260"/>
            <a:ext cx="1825821" cy="153888"/>
          </a:xfrm>
          <a:prstGeom prst="rect">
            <a:avLst/>
          </a:prstGeom>
          <a:noFill/>
        </p:spPr>
        <p:txBody>
          <a:bodyPr wrap="none" lIns="0" tIns="0" rIns="0" bIns="0" rtlCol="0">
            <a:spAutoFit/>
          </a:bodyPr>
          <a:lstStyle>
            <a:defPPr>
              <a:defRPr lang="en-US"/>
            </a:defPPr>
            <a:lvl1pPr defTabSz="1218774">
              <a:defRPr sz="1200" b="1">
                <a:solidFill>
                  <a:prstClr val="black"/>
                </a:solidFill>
                <a:latin typeface="Calibri"/>
              </a:defRPr>
            </a:lvl1pPr>
          </a:lstStyle>
          <a:p>
            <a:r>
              <a:rPr lang="en-US" sz="1000" dirty="0">
                <a:latin typeface="+mn-lt"/>
              </a:rPr>
              <a:t>HPE Value-add (Open Source)</a:t>
            </a:r>
          </a:p>
        </p:txBody>
      </p:sp>
      <p:sp>
        <p:nvSpPr>
          <p:cNvPr id="6" name="Rectangle 85"/>
          <p:cNvSpPr/>
          <p:nvPr/>
        </p:nvSpPr>
        <p:spPr>
          <a:xfrm>
            <a:off x="4511138" y="1147965"/>
            <a:ext cx="2435973" cy="166539"/>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defTabSz="1218774">
              <a:defRPr/>
            </a:pPr>
            <a:r>
              <a:rPr lang="en-US" sz="1400" b="1" kern="0" dirty="0">
                <a:solidFill>
                  <a:prstClr val="black"/>
                </a:solidFill>
              </a:rPr>
              <a:t>Running Environment</a:t>
            </a:r>
          </a:p>
        </p:txBody>
      </p:sp>
      <p:sp>
        <p:nvSpPr>
          <p:cNvPr id="7" name="Rectangle 86"/>
          <p:cNvSpPr/>
          <p:nvPr/>
        </p:nvSpPr>
        <p:spPr>
          <a:xfrm>
            <a:off x="377620" y="1143001"/>
            <a:ext cx="2433380" cy="175774"/>
          </a:xfrm>
          <a:prstGeom prst="rect">
            <a:avLst/>
          </a:prstGeom>
          <a:noFill/>
          <a:ln>
            <a:noFill/>
          </a:ln>
        </p:spPr>
        <p:style>
          <a:lnRef idx="1">
            <a:schemeClr val="dk1"/>
          </a:lnRef>
          <a:fillRef idx="2">
            <a:schemeClr val="dk1"/>
          </a:fillRef>
          <a:effectRef idx="1">
            <a:schemeClr val="dk1"/>
          </a:effectRef>
          <a:fontRef idx="minor">
            <a:schemeClr val="dk1"/>
          </a:fontRef>
        </p:style>
        <p:txBody>
          <a:bodyPr lIns="60944" rIns="60944" rtlCol="0" anchor="ctr"/>
          <a:lstStyle/>
          <a:p>
            <a:pPr defTabSz="1218774">
              <a:defRPr/>
            </a:pPr>
            <a:r>
              <a:rPr lang="en-US" sz="1400" b="1" kern="0" dirty="0">
                <a:solidFill>
                  <a:prstClr val="black"/>
                </a:solidFill>
              </a:rPr>
              <a:t>Operations Environment</a:t>
            </a:r>
          </a:p>
        </p:txBody>
      </p:sp>
      <p:sp>
        <p:nvSpPr>
          <p:cNvPr id="8" name="Rectangle 115"/>
          <p:cNvSpPr/>
          <p:nvPr/>
        </p:nvSpPr>
        <p:spPr>
          <a:xfrm>
            <a:off x="8947649" y="1113798"/>
            <a:ext cx="203147" cy="142795"/>
          </a:xfrm>
          <a:prstGeom prst="rect">
            <a:avLst/>
          </a:prstGeom>
          <a:solidFill>
            <a:srgbClr val="00B388"/>
          </a:solidFill>
          <a:ln w="9525" cap="flat" cmpd="sng" algn="ctr">
            <a:solidFill>
              <a:schemeClr val="tx1"/>
            </a:solidFill>
            <a:prstDash val="solid"/>
          </a:ln>
          <a:effectLst/>
        </p:spPr>
        <p:txBody>
          <a:bodyPr lIns="60944" rIns="60944" rtlCol="0" anchor="ctr"/>
          <a:lstStyle/>
          <a:p>
            <a:pPr algn="ctr" defTabSz="1218774">
              <a:defRPr/>
            </a:pPr>
            <a:endParaRPr lang="en-US" sz="1000" kern="0" dirty="0">
              <a:solidFill>
                <a:prstClr val="white"/>
              </a:solidFill>
            </a:endParaRPr>
          </a:p>
        </p:txBody>
      </p:sp>
      <p:sp>
        <p:nvSpPr>
          <p:cNvPr id="9" name="TextBox 8"/>
          <p:cNvSpPr txBox="1"/>
          <p:nvPr/>
        </p:nvSpPr>
        <p:spPr>
          <a:xfrm>
            <a:off x="9202120" y="1115112"/>
            <a:ext cx="1747273" cy="153888"/>
          </a:xfrm>
          <a:prstGeom prst="rect">
            <a:avLst/>
          </a:prstGeom>
          <a:noFill/>
        </p:spPr>
        <p:txBody>
          <a:bodyPr wrap="none" lIns="0" tIns="0" rIns="0" bIns="0" rtlCol="0">
            <a:spAutoFit/>
          </a:bodyPr>
          <a:lstStyle>
            <a:defPPr>
              <a:defRPr lang="en-US"/>
            </a:defPPr>
            <a:lvl1pPr defTabSz="1218774">
              <a:defRPr sz="1200" b="1">
                <a:solidFill>
                  <a:prstClr val="black"/>
                </a:solidFill>
                <a:latin typeface="Calibri"/>
              </a:defRPr>
            </a:lvl1pPr>
          </a:lstStyle>
          <a:p>
            <a:r>
              <a:rPr lang="en-US" sz="1000" dirty="0">
                <a:latin typeface="+mn-lt"/>
              </a:rPr>
              <a:t>HPE Value-add (HPE Assets)</a:t>
            </a:r>
          </a:p>
        </p:txBody>
      </p:sp>
      <p:sp>
        <p:nvSpPr>
          <p:cNvPr id="10" name="Rectangle 83"/>
          <p:cNvSpPr/>
          <p:nvPr/>
        </p:nvSpPr>
        <p:spPr>
          <a:xfrm>
            <a:off x="336000" y="1371600"/>
            <a:ext cx="4104001" cy="1420515"/>
          </a:xfrm>
          <a:prstGeom prst="rect">
            <a:avLst/>
          </a:prstGeom>
          <a:solidFill>
            <a:schemeClr val="bg1">
              <a:lumMod val="85000"/>
            </a:schemeClr>
          </a:solidFill>
          <a:ln w="25400" cap="flat" cmpd="sng" algn="ctr">
            <a:noFill/>
            <a:prstDash val="solid"/>
          </a:ln>
          <a:effectLst/>
        </p:spPr>
        <p:txBody>
          <a:bodyPr vert="vert270" lIns="60944" rIns="60944" rtlCol="0" anchor="t"/>
          <a:lstStyle/>
          <a:p>
            <a:pPr algn="ctr" defTabSz="1218774">
              <a:defRPr/>
            </a:pPr>
            <a:r>
              <a:rPr lang="en-US" sz="1000" b="1" kern="0" dirty="0">
                <a:solidFill>
                  <a:prstClr val="black"/>
                </a:solidFill>
              </a:rPr>
              <a:t>UI</a:t>
            </a:r>
          </a:p>
        </p:txBody>
      </p:sp>
      <p:sp>
        <p:nvSpPr>
          <p:cNvPr id="11" name="Rectangle 84"/>
          <p:cNvSpPr/>
          <p:nvPr/>
        </p:nvSpPr>
        <p:spPr>
          <a:xfrm>
            <a:off x="4549465" y="1371600"/>
            <a:ext cx="7261531" cy="710256"/>
          </a:xfrm>
          <a:prstGeom prst="rect">
            <a:avLst/>
          </a:prstGeom>
          <a:solidFill>
            <a:schemeClr val="bg1">
              <a:lumMod val="85000"/>
            </a:schemeClr>
          </a:solidFill>
          <a:ln w="25400" cap="flat" cmpd="sng" algn="ctr">
            <a:noFill/>
            <a:prstDash val="solid"/>
          </a:ln>
          <a:effectLst/>
        </p:spPr>
        <p:txBody>
          <a:bodyPr vert="vert270" lIns="60944" rIns="60944" rtlCol="0" anchor="t"/>
          <a:lstStyle/>
          <a:p>
            <a:pPr algn="ctr" defTabSz="1218774">
              <a:defRPr/>
            </a:pPr>
            <a:r>
              <a:rPr lang="en-US" sz="1000" b="1" kern="0" dirty="0">
                <a:solidFill>
                  <a:prstClr val="black"/>
                </a:solidFill>
              </a:rPr>
              <a:t>UI</a:t>
            </a:r>
          </a:p>
        </p:txBody>
      </p:sp>
      <p:sp>
        <p:nvSpPr>
          <p:cNvPr id="12" name="Rectangle 87"/>
          <p:cNvSpPr/>
          <p:nvPr/>
        </p:nvSpPr>
        <p:spPr>
          <a:xfrm>
            <a:off x="4549465" y="2858544"/>
            <a:ext cx="7261531" cy="2217601"/>
          </a:xfrm>
          <a:prstGeom prst="rect">
            <a:avLst/>
          </a:prstGeom>
          <a:solidFill>
            <a:schemeClr val="bg1">
              <a:lumMod val="85000"/>
            </a:schemeClr>
          </a:solidFill>
          <a:ln w="25400" cap="flat" cmpd="sng" algn="ctr">
            <a:noFill/>
            <a:prstDash val="solid"/>
          </a:ln>
          <a:effectLst/>
        </p:spPr>
        <p:txBody>
          <a:bodyPr vert="vert270" lIns="60944" rIns="60944" rtlCol="0" anchor="t"/>
          <a:lstStyle/>
          <a:p>
            <a:pPr algn="ctr" defTabSz="1218774">
              <a:defRPr/>
            </a:pPr>
            <a:r>
              <a:rPr lang="en-US" sz="1000" b="1" kern="0" dirty="0">
                <a:solidFill>
                  <a:prstClr val="black"/>
                </a:solidFill>
              </a:rPr>
              <a:t>Infrastructure </a:t>
            </a:r>
          </a:p>
          <a:p>
            <a:pPr algn="ctr" defTabSz="1218774">
              <a:defRPr/>
            </a:pPr>
            <a:r>
              <a:rPr lang="en-US" sz="1000" b="1" kern="0" dirty="0">
                <a:solidFill>
                  <a:prstClr val="black"/>
                </a:solidFill>
              </a:rPr>
              <a:t>Services</a:t>
            </a:r>
          </a:p>
        </p:txBody>
      </p:sp>
      <p:sp>
        <p:nvSpPr>
          <p:cNvPr id="13" name="Rectangle 88"/>
          <p:cNvSpPr/>
          <p:nvPr/>
        </p:nvSpPr>
        <p:spPr>
          <a:xfrm>
            <a:off x="5010331" y="2918286"/>
            <a:ext cx="6721739" cy="265176"/>
          </a:xfrm>
          <a:prstGeom prst="rect">
            <a:avLst/>
          </a:prstGeom>
          <a:solidFill>
            <a:schemeClr val="bg1"/>
          </a:solidFill>
          <a:ln w="9525" cap="flat" cmpd="sng" algn="ctr">
            <a:noFill/>
            <a:prstDash val="solid"/>
          </a:ln>
          <a:effectLst/>
        </p:spPr>
        <p:txBody>
          <a:bodyPr rtlCol="0" anchor="ctr"/>
          <a:lstStyle/>
          <a:p>
            <a:pPr defTabSz="1218774">
              <a:tabLst>
                <a:tab pos="10359573" algn="r"/>
              </a:tabLst>
            </a:pPr>
            <a:r>
              <a:rPr lang="en-US" sz="1000" kern="0" dirty="0">
                <a:solidFill>
                  <a:prstClr val="black"/>
                </a:solidFill>
              </a:rPr>
              <a:t>Identity Service	(Keystone)</a:t>
            </a:r>
          </a:p>
        </p:txBody>
      </p:sp>
      <p:sp>
        <p:nvSpPr>
          <p:cNvPr id="14" name="Rectangle 89"/>
          <p:cNvSpPr/>
          <p:nvPr/>
        </p:nvSpPr>
        <p:spPr>
          <a:xfrm>
            <a:off x="336000" y="6001748"/>
            <a:ext cx="11474996" cy="216000"/>
          </a:xfrm>
          <a:prstGeom prst="rect">
            <a:avLst/>
          </a:prstGeom>
          <a:solidFill>
            <a:schemeClr val="bg1">
              <a:lumMod val="85000"/>
            </a:schemeClr>
          </a:solidFill>
          <a:ln w="9525" cap="flat" cmpd="sng" algn="ctr">
            <a:noFill/>
            <a:prstDash val="solid"/>
          </a:ln>
          <a:effectLst/>
        </p:spPr>
        <p:txBody>
          <a:bodyPr lIns="60944" rIns="60944" rtlCol="0" anchor="ctr"/>
          <a:lstStyle/>
          <a:p>
            <a:pPr defTabSz="1218774">
              <a:tabLst>
                <a:tab pos="10235944" algn="r"/>
              </a:tabLst>
            </a:pPr>
            <a:r>
              <a:rPr lang="en-US" sz="1000" b="1" kern="0" dirty="0">
                <a:solidFill>
                  <a:prstClr val="black"/>
                </a:solidFill>
              </a:rPr>
              <a:t>Physical Infrastructure – Servers, Networking, Storage</a:t>
            </a:r>
          </a:p>
        </p:txBody>
      </p:sp>
      <p:sp>
        <p:nvSpPr>
          <p:cNvPr id="15" name="Rectangle 90"/>
          <p:cNvSpPr/>
          <p:nvPr/>
        </p:nvSpPr>
        <p:spPr>
          <a:xfrm>
            <a:off x="336003" y="5138426"/>
            <a:ext cx="11474996" cy="581943"/>
          </a:xfrm>
          <a:prstGeom prst="rect">
            <a:avLst/>
          </a:prstGeom>
          <a:solidFill>
            <a:schemeClr val="bg1">
              <a:lumMod val="85000"/>
            </a:schemeClr>
          </a:solidFill>
          <a:ln w="25400" cap="flat" cmpd="sng" algn="ctr">
            <a:noFill/>
            <a:prstDash val="solid"/>
          </a:ln>
          <a:effectLst/>
        </p:spPr>
        <p:txBody>
          <a:bodyPr rtlCol="0" anchor="ctr"/>
          <a:lstStyle/>
          <a:p>
            <a:pPr defTabSz="1218774">
              <a:defRPr/>
            </a:pPr>
            <a:endParaRPr lang="en-US" sz="1000" kern="0" dirty="0">
              <a:solidFill>
                <a:prstClr val="white"/>
              </a:solidFill>
            </a:endParaRPr>
          </a:p>
        </p:txBody>
      </p:sp>
      <p:sp>
        <p:nvSpPr>
          <p:cNvPr id="16" name="Rectangle 91"/>
          <p:cNvSpPr/>
          <p:nvPr/>
        </p:nvSpPr>
        <p:spPr>
          <a:xfrm>
            <a:off x="336001" y="2858544"/>
            <a:ext cx="4104003" cy="2217601"/>
          </a:xfrm>
          <a:prstGeom prst="rect">
            <a:avLst/>
          </a:prstGeom>
          <a:solidFill>
            <a:schemeClr val="bg1">
              <a:lumMod val="85000"/>
            </a:schemeClr>
          </a:solidFill>
          <a:ln w="25400" cap="flat" cmpd="sng" algn="ctr">
            <a:noFill/>
            <a:prstDash val="solid"/>
          </a:ln>
          <a:effectLst/>
        </p:spPr>
        <p:txBody>
          <a:bodyPr vert="vert270" lIns="60944" rIns="60944" rtlCol="0" anchor="t"/>
          <a:lstStyle/>
          <a:p>
            <a:pPr algn="ctr" defTabSz="1218774">
              <a:defRPr/>
            </a:pPr>
            <a:r>
              <a:rPr lang="en-US" sz="1000" b="1" kern="0" dirty="0">
                <a:solidFill>
                  <a:prstClr val="black"/>
                </a:solidFill>
              </a:rPr>
              <a:t>Operational Services</a:t>
            </a:r>
          </a:p>
        </p:txBody>
      </p:sp>
      <p:sp>
        <p:nvSpPr>
          <p:cNvPr id="17" name="Rectangle 92"/>
          <p:cNvSpPr/>
          <p:nvPr/>
        </p:nvSpPr>
        <p:spPr>
          <a:xfrm>
            <a:off x="743921" y="2918284"/>
            <a:ext cx="1917306" cy="1350171"/>
          </a:xfrm>
          <a:prstGeom prst="rect">
            <a:avLst/>
          </a:prstGeom>
          <a:solidFill>
            <a:schemeClr val="bg1">
              <a:lumMod val="65000"/>
            </a:schemeClr>
          </a:solidFill>
          <a:ln w="9525" cap="flat" cmpd="sng" algn="ctr">
            <a:noFill/>
            <a:prstDash val="solid"/>
          </a:ln>
          <a:effectLst/>
        </p:spPr>
        <p:txBody>
          <a:bodyPr lIns="60944" rIns="60944" rtlCol="0" anchor="t"/>
          <a:lstStyle/>
          <a:p>
            <a:pPr defTabSz="1218774">
              <a:tabLst>
                <a:tab pos="1376328" algn="r"/>
                <a:tab pos="1541424" algn="l"/>
              </a:tabLst>
            </a:pPr>
            <a:r>
              <a:rPr lang="en-US" sz="1000" kern="0" dirty="0">
                <a:solidFill>
                  <a:prstClr val="black"/>
                </a:solidFill>
              </a:rPr>
              <a:t>Deployment	(Ansible)</a:t>
            </a:r>
          </a:p>
          <a:p>
            <a:pPr defTabSz="1218774">
              <a:tabLst>
                <a:tab pos="1376328" algn="r"/>
                <a:tab pos="1541424" algn="l"/>
              </a:tabLst>
            </a:pPr>
            <a:r>
              <a:rPr lang="en-US" sz="1000" kern="0" dirty="0">
                <a:solidFill>
                  <a:prstClr val="black"/>
                </a:solidFill>
              </a:rPr>
              <a:t>Service</a:t>
            </a:r>
          </a:p>
        </p:txBody>
      </p:sp>
      <p:sp>
        <p:nvSpPr>
          <p:cNvPr id="18" name="Rectangle 93"/>
          <p:cNvSpPr/>
          <p:nvPr/>
        </p:nvSpPr>
        <p:spPr>
          <a:xfrm>
            <a:off x="836954" y="3586606"/>
            <a:ext cx="1747296" cy="598421"/>
          </a:xfrm>
          <a:prstGeom prst="rect">
            <a:avLst/>
          </a:prstGeom>
          <a:solidFill>
            <a:schemeClr val="bg1">
              <a:lumMod val="65000"/>
            </a:schemeClr>
          </a:solidFill>
          <a:ln w="9525" cap="flat" cmpd="sng" algn="ctr">
            <a:solidFill>
              <a:schemeClr val="bg1"/>
            </a:solidFill>
            <a:prstDash val="solid"/>
          </a:ln>
          <a:effectLst/>
        </p:spPr>
        <p:txBody>
          <a:bodyPr lIns="60944" rIns="60944" rtlCol="0" anchor="ctr"/>
          <a:lstStyle/>
          <a:p>
            <a:pPr marL="171450" indent="-171450" defTabSz="1218774">
              <a:buFont typeface="Wingdings" panose="05000000000000000000" pitchFamily="2" charset="2"/>
              <a:buChar char="§"/>
            </a:pPr>
            <a:r>
              <a:rPr lang="en-US" sz="1000" kern="0" dirty="0">
                <a:solidFill>
                  <a:prstClr val="black"/>
                </a:solidFill>
              </a:rPr>
              <a:t>Deployment Artifacts</a:t>
            </a:r>
          </a:p>
          <a:p>
            <a:pPr marL="171450" indent="-171450" defTabSz="1218774">
              <a:buFont typeface="Wingdings" panose="05000000000000000000" pitchFamily="2" charset="2"/>
              <a:buChar char="§"/>
            </a:pPr>
            <a:r>
              <a:rPr lang="en-US" sz="1000" kern="0" dirty="0">
                <a:solidFill>
                  <a:prstClr val="black"/>
                </a:solidFill>
              </a:rPr>
              <a:t>Boot Images</a:t>
            </a:r>
          </a:p>
          <a:p>
            <a:pPr marL="171450" indent="-171450" defTabSz="1218774">
              <a:buFont typeface="Wingdings" panose="05000000000000000000" pitchFamily="2" charset="2"/>
              <a:buChar char="§"/>
            </a:pPr>
            <a:r>
              <a:rPr lang="en-US" sz="1000" kern="0" dirty="0">
                <a:solidFill>
                  <a:prstClr val="black"/>
                </a:solidFill>
              </a:rPr>
              <a:t>Service Playbooks</a:t>
            </a:r>
          </a:p>
          <a:p>
            <a:pPr marL="171450" indent="-171450" defTabSz="1218774">
              <a:buFont typeface="Wingdings" panose="05000000000000000000" pitchFamily="2" charset="2"/>
              <a:buChar char="§"/>
            </a:pPr>
            <a:r>
              <a:rPr lang="en-US" sz="1000" kern="0" dirty="0">
                <a:solidFill>
                  <a:prstClr val="black"/>
                </a:solidFill>
              </a:rPr>
              <a:t>Deployment Templates</a:t>
            </a:r>
          </a:p>
        </p:txBody>
      </p:sp>
      <p:sp>
        <p:nvSpPr>
          <p:cNvPr id="19" name="TextBox 18"/>
          <p:cNvSpPr txBox="1"/>
          <p:nvPr/>
        </p:nvSpPr>
        <p:spPr>
          <a:xfrm rot="16200000">
            <a:off x="254738" y="5288974"/>
            <a:ext cx="524182" cy="307777"/>
          </a:xfrm>
          <a:prstGeom prst="rect">
            <a:avLst/>
          </a:prstGeom>
          <a:noFill/>
          <a:effectLst/>
        </p:spPr>
        <p:txBody>
          <a:bodyPr wrap="none" lIns="0" tIns="0" rIns="0" bIns="0" rtlCol="0">
            <a:spAutoFit/>
          </a:bodyPr>
          <a:lstStyle/>
          <a:p>
            <a:pPr algn="ctr" defTabSz="1218774">
              <a:defRPr/>
            </a:pPr>
            <a:r>
              <a:rPr lang="en-US" sz="1000" b="1" kern="0" dirty="0">
                <a:solidFill>
                  <a:prstClr val="black"/>
                </a:solidFill>
              </a:rPr>
              <a:t>Sub</a:t>
            </a:r>
          </a:p>
          <a:p>
            <a:pPr defTabSz="1218774">
              <a:defRPr/>
            </a:pPr>
            <a:r>
              <a:rPr lang="en-US" sz="1000" b="1" kern="0" dirty="0">
                <a:solidFill>
                  <a:prstClr val="black"/>
                </a:solidFill>
              </a:rPr>
              <a:t>Systems</a:t>
            </a:r>
          </a:p>
        </p:txBody>
      </p:sp>
      <p:sp>
        <p:nvSpPr>
          <p:cNvPr id="20" name="Rectangle 95"/>
          <p:cNvSpPr/>
          <p:nvPr/>
        </p:nvSpPr>
        <p:spPr>
          <a:xfrm>
            <a:off x="5010329" y="3549126"/>
            <a:ext cx="1209602" cy="1212008"/>
          </a:xfrm>
          <a:prstGeom prst="rect">
            <a:avLst/>
          </a:prstGeom>
          <a:solidFill>
            <a:schemeClr val="bg1"/>
          </a:solidFill>
          <a:ln w="9525" cap="flat" cmpd="sng" algn="ctr">
            <a:noFill/>
            <a:prstDash val="solid"/>
          </a:ln>
          <a:effectLst/>
        </p:spPr>
        <p:txBody>
          <a:bodyPr rtlCol="0" anchor="t"/>
          <a:lstStyle/>
          <a:p>
            <a:pPr defTabSz="1218774">
              <a:tabLst>
                <a:tab pos="10359573" algn="r"/>
              </a:tabLst>
            </a:pPr>
            <a:r>
              <a:rPr lang="en-US" sz="1000" kern="0" dirty="0">
                <a:solidFill>
                  <a:prstClr val="black"/>
                </a:solidFill>
              </a:rPr>
              <a:t>Object 	(Swift)</a:t>
            </a:r>
          </a:p>
          <a:p>
            <a:pPr defTabSz="1218774">
              <a:tabLst>
                <a:tab pos="10359573" algn="r"/>
              </a:tabLst>
            </a:pPr>
            <a:r>
              <a:rPr lang="en-US" sz="1000" kern="0" dirty="0">
                <a:solidFill>
                  <a:prstClr val="black"/>
                </a:solidFill>
              </a:rPr>
              <a:t>Storage Service</a:t>
            </a:r>
          </a:p>
        </p:txBody>
      </p:sp>
      <p:sp>
        <p:nvSpPr>
          <p:cNvPr id="21" name="Rectangle 96"/>
          <p:cNvSpPr/>
          <p:nvPr/>
        </p:nvSpPr>
        <p:spPr>
          <a:xfrm>
            <a:off x="6280646" y="3549128"/>
            <a:ext cx="1213505" cy="1212009"/>
          </a:xfrm>
          <a:prstGeom prst="rect">
            <a:avLst/>
          </a:prstGeom>
          <a:solidFill>
            <a:schemeClr val="bg1"/>
          </a:solidFill>
          <a:ln w="9525" cap="flat" cmpd="sng" algn="ctr">
            <a:noFill/>
            <a:prstDash val="solid"/>
          </a:ln>
          <a:effectLst/>
        </p:spPr>
        <p:txBody>
          <a:bodyPr rtlCol="0" anchor="t"/>
          <a:lstStyle/>
          <a:p>
            <a:pPr defTabSz="1218774">
              <a:tabLst>
                <a:tab pos="10359573" algn="r"/>
              </a:tabLst>
            </a:pPr>
            <a:r>
              <a:rPr lang="en-US" sz="1000" kern="0" dirty="0">
                <a:solidFill>
                  <a:prstClr val="black"/>
                </a:solidFill>
              </a:rPr>
              <a:t>Image 	(Glance)</a:t>
            </a:r>
          </a:p>
          <a:p>
            <a:pPr defTabSz="1218774">
              <a:tabLst>
                <a:tab pos="10359573" algn="r"/>
              </a:tabLst>
            </a:pPr>
            <a:r>
              <a:rPr lang="en-US" sz="1000" kern="0" dirty="0">
                <a:solidFill>
                  <a:prstClr val="black"/>
                </a:solidFill>
              </a:rPr>
              <a:t>Library  </a:t>
            </a:r>
          </a:p>
          <a:p>
            <a:pPr defTabSz="1218774">
              <a:tabLst>
                <a:tab pos="10359573" algn="r"/>
              </a:tabLst>
            </a:pPr>
            <a:r>
              <a:rPr lang="en-US" sz="1000" kern="0" dirty="0">
                <a:solidFill>
                  <a:prstClr val="black"/>
                </a:solidFill>
              </a:rPr>
              <a:t>Service</a:t>
            </a:r>
          </a:p>
        </p:txBody>
      </p:sp>
      <p:sp>
        <p:nvSpPr>
          <p:cNvPr id="22" name="Rectangle 97"/>
          <p:cNvSpPr/>
          <p:nvPr/>
        </p:nvSpPr>
        <p:spPr>
          <a:xfrm>
            <a:off x="7560565" y="3549654"/>
            <a:ext cx="1257178" cy="1217723"/>
          </a:xfrm>
          <a:prstGeom prst="rect">
            <a:avLst/>
          </a:prstGeom>
          <a:solidFill>
            <a:schemeClr val="bg1"/>
          </a:solidFill>
          <a:ln w="9525" cap="flat" cmpd="sng" algn="ctr">
            <a:noFill/>
            <a:prstDash val="solid"/>
          </a:ln>
          <a:effectLst/>
        </p:spPr>
        <p:txBody>
          <a:bodyPr rtlCol="0" anchor="t"/>
          <a:lstStyle/>
          <a:p>
            <a:pPr defTabSz="1218774">
              <a:tabLst>
                <a:tab pos="10359573" algn="r"/>
              </a:tabLst>
            </a:pPr>
            <a:r>
              <a:rPr lang="en-US" sz="1000" kern="0" dirty="0">
                <a:solidFill>
                  <a:prstClr val="black"/>
                </a:solidFill>
              </a:rPr>
              <a:t>Compute	(Nova)</a:t>
            </a:r>
          </a:p>
          <a:p>
            <a:pPr defTabSz="1218774">
              <a:tabLst>
                <a:tab pos="10359573" algn="r"/>
              </a:tabLst>
            </a:pPr>
            <a:r>
              <a:rPr lang="en-US" sz="1000" kern="0" dirty="0">
                <a:solidFill>
                  <a:prstClr val="black"/>
                </a:solidFill>
              </a:rPr>
              <a:t>Service</a:t>
            </a:r>
          </a:p>
        </p:txBody>
      </p:sp>
      <p:sp>
        <p:nvSpPr>
          <p:cNvPr id="23" name="Rectangle 98"/>
          <p:cNvSpPr/>
          <p:nvPr/>
        </p:nvSpPr>
        <p:spPr>
          <a:xfrm>
            <a:off x="8878456" y="3563536"/>
            <a:ext cx="2859683" cy="470635"/>
          </a:xfrm>
          <a:prstGeom prst="rect">
            <a:avLst/>
          </a:prstGeom>
          <a:solidFill>
            <a:schemeClr val="bg1"/>
          </a:solidFill>
          <a:ln w="9525" cap="flat" cmpd="sng" algn="ctr">
            <a:noFill/>
            <a:prstDash val="solid"/>
          </a:ln>
          <a:effectLst/>
        </p:spPr>
        <p:txBody>
          <a:bodyPr rtlCol="0" anchor="t"/>
          <a:lstStyle/>
          <a:p>
            <a:pPr defTabSz="1218774">
              <a:tabLst>
                <a:tab pos="10359573" algn="r"/>
              </a:tabLst>
            </a:pPr>
            <a:r>
              <a:rPr lang="en-US" sz="1000" kern="0" dirty="0">
                <a:solidFill>
                  <a:prstClr val="black"/>
                </a:solidFill>
              </a:rPr>
              <a:t>Network 	(Neutron)</a:t>
            </a:r>
          </a:p>
          <a:p>
            <a:pPr defTabSz="1218774">
              <a:tabLst>
                <a:tab pos="10359573" algn="r"/>
              </a:tabLst>
            </a:pPr>
            <a:r>
              <a:rPr lang="en-US" sz="1000" kern="0" dirty="0">
                <a:solidFill>
                  <a:prstClr val="black"/>
                </a:solidFill>
              </a:rPr>
              <a:t>Service</a:t>
            </a:r>
          </a:p>
        </p:txBody>
      </p:sp>
      <p:sp>
        <p:nvSpPr>
          <p:cNvPr id="24" name="Rectangle 99"/>
          <p:cNvSpPr/>
          <p:nvPr/>
        </p:nvSpPr>
        <p:spPr>
          <a:xfrm>
            <a:off x="8878456" y="4089948"/>
            <a:ext cx="2859683" cy="671187"/>
          </a:xfrm>
          <a:prstGeom prst="rect">
            <a:avLst/>
          </a:prstGeom>
          <a:solidFill>
            <a:schemeClr val="bg1"/>
          </a:solidFill>
          <a:ln w="9525" cap="flat" cmpd="sng" algn="ctr">
            <a:noFill/>
            <a:prstDash val="solid"/>
          </a:ln>
          <a:effectLst/>
        </p:spPr>
        <p:txBody>
          <a:bodyPr rtlCol="0" anchor="t"/>
          <a:lstStyle/>
          <a:p>
            <a:pPr defTabSz="1218774">
              <a:tabLst>
                <a:tab pos="10359573" algn="r"/>
              </a:tabLst>
            </a:pPr>
            <a:r>
              <a:rPr lang="en-US" sz="1000" kern="0" dirty="0">
                <a:solidFill>
                  <a:prstClr val="black"/>
                </a:solidFill>
              </a:rPr>
              <a:t>Block Storage 	(Cinder)</a:t>
            </a:r>
          </a:p>
          <a:p>
            <a:pPr defTabSz="1218774">
              <a:tabLst>
                <a:tab pos="10359573" algn="r"/>
              </a:tabLst>
            </a:pPr>
            <a:r>
              <a:rPr lang="en-US" sz="1000" kern="0" dirty="0">
                <a:solidFill>
                  <a:prstClr val="black"/>
                </a:solidFill>
              </a:rPr>
              <a:t>Service</a:t>
            </a:r>
          </a:p>
        </p:txBody>
      </p:sp>
      <p:sp>
        <p:nvSpPr>
          <p:cNvPr id="25" name="Rectangle 100"/>
          <p:cNvSpPr/>
          <p:nvPr/>
        </p:nvSpPr>
        <p:spPr>
          <a:xfrm>
            <a:off x="336000" y="5760007"/>
            <a:ext cx="11474996" cy="217369"/>
          </a:xfrm>
          <a:prstGeom prst="rect">
            <a:avLst/>
          </a:prstGeom>
          <a:solidFill>
            <a:schemeClr val="bg1">
              <a:lumMod val="65000"/>
            </a:schemeClr>
          </a:solidFill>
          <a:ln w="9525" cap="flat" cmpd="sng" algn="ctr">
            <a:noFill/>
            <a:prstDash val="solid"/>
          </a:ln>
          <a:effectLst/>
        </p:spPr>
        <p:txBody>
          <a:bodyPr lIns="60944" rIns="60944" rtlCol="0" anchor="ctr"/>
          <a:lstStyle/>
          <a:p>
            <a:pPr defTabSz="1218774">
              <a:tabLst>
                <a:tab pos="10235944" algn="r"/>
              </a:tabLst>
            </a:pPr>
            <a:r>
              <a:rPr lang="en-US" sz="1000" b="1" kern="0" dirty="0">
                <a:solidFill>
                  <a:prstClr val="black"/>
                </a:solidFill>
              </a:rPr>
              <a:t>Linux for HPE </a:t>
            </a:r>
            <a:r>
              <a:rPr lang="en-US" sz="1000" b="1" kern="0" dirty="0" err="1">
                <a:solidFill>
                  <a:prstClr val="black"/>
                </a:solidFill>
              </a:rPr>
              <a:t>Helion</a:t>
            </a:r>
            <a:r>
              <a:rPr lang="en-US" sz="1000" b="1" kern="0" dirty="0">
                <a:solidFill>
                  <a:prstClr val="black"/>
                </a:solidFill>
              </a:rPr>
              <a:t> (</a:t>
            </a:r>
            <a:r>
              <a:rPr lang="en-US" sz="1000" b="1" kern="0" dirty="0" err="1">
                <a:solidFill>
                  <a:prstClr val="black"/>
                </a:solidFill>
              </a:rPr>
              <a:t>Debian</a:t>
            </a:r>
            <a:r>
              <a:rPr lang="en-US" sz="1000" b="1" kern="0" dirty="0">
                <a:solidFill>
                  <a:prstClr val="black"/>
                </a:solidFill>
              </a:rPr>
              <a:t>)</a:t>
            </a:r>
          </a:p>
        </p:txBody>
      </p:sp>
      <p:sp>
        <p:nvSpPr>
          <p:cNvPr id="26" name="Rectangle 101"/>
          <p:cNvSpPr/>
          <p:nvPr/>
        </p:nvSpPr>
        <p:spPr>
          <a:xfrm>
            <a:off x="743923" y="1431665"/>
            <a:ext cx="1917303" cy="1307625"/>
          </a:xfrm>
          <a:prstGeom prst="rect">
            <a:avLst/>
          </a:prstGeom>
          <a:solidFill>
            <a:srgbClr val="00B388"/>
          </a:solidFill>
          <a:ln w="9525" cap="flat" cmpd="sng" algn="ctr">
            <a:solidFill>
              <a:srgbClr val="00B388"/>
            </a:solidFill>
            <a:prstDash val="solid"/>
          </a:ln>
          <a:effectLst/>
        </p:spPr>
        <p:txBody>
          <a:bodyPr rIns="0" rtlCol="0" anchor="t"/>
          <a:lstStyle/>
          <a:p>
            <a:pPr defTabSz="1218774">
              <a:tabLst>
                <a:tab pos="1654133" algn="r"/>
              </a:tabLst>
            </a:pPr>
            <a:r>
              <a:rPr lang="en-US" sz="1000" kern="0" dirty="0">
                <a:solidFill>
                  <a:prstClr val="black"/>
                </a:solidFill>
              </a:rPr>
              <a:t>Operations	(OpsConsole)  </a:t>
            </a:r>
          </a:p>
          <a:p>
            <a:pPr defTabSz="1218774"/>
            <a:r>
              <a:rPr lang="en-US" sz="1000" kern="0" dirty="0">
                <a:solidFill>
                  <a:prstClr val="black"/>
                </a:solidFill>
              </a:rPr>
              <a:t>Dashboard</a:t>
            </a:r>
          </a:p>
        </p:txBody>
      </p:sp>
      <p:sp>
        <p:nvSpPr>
          <p:cNvPr id="27" name="Rectangle 102"/>
          <p:cNvSpPr/>
          <p:nvPr/>
        </p:nvSpPr>
        <p:spPr>
          <a:xfrm>
            <a:off x="7878778" y="4346999"/>
            <a:ext cx="720000" cy="155448"/>
          </a:xfrm>
          <a:prstGeom prst="rect">
            <a:avLst/>
          </a:prstGeom>
          <a:solidFill>
            <a:schemeClr val="accent5">
              <a:lumMod val="75000"/>
            </a:schemeClr>
          </a:solidFill>
          <a:ln w="6350" cap="flat" cmpd="sng" algn="ctr">
            <a:noFill/>
            <a:prstDash val="solid"/>
          </a:ln>
          <a:effectLst/>
        </p:spPr>
        <p:txBody>
          <a:bodyPr lIns="0" rIns="0" rtlCol="0" anchor="ctr"/>
          <a:lstStyle/>
          <a:p>
            <a:pPr algn="ctr" defTabSz="1218774"/>
            <a:r>
              <a:rPr lang="en-US" sz="1000" kern="0" dirty="0">
                <a:solidFill>
                  <a:prstClr val="white"/>
                </a:solidFill>
              </a:rPr>
              <a:t>RHEL KVM</a:t>
            </a:r>
          </a:p>
        </p:txBody>
      </p:sp>
      <p:sp>
        <p:nvSpPr>
          <p:cNvPr id="28" name="Rectangle 103"/>
          <p:cNvSpPr/>
          <p:nvPr/>
        </p:nvSpPr>
        <p:spPr>
          <a:xfrm>
            <a:off x="9722133" y="4453699"/>
            <a:ext cx="549780" cy="100699"/>
          </a:xfrm>
          <a:prstGeom prst="rect">
            <a:avLst/>
          </a:prstGeom>
          <a:noFill/>
          <a:ln w="6350" cap="flat" cmpd="sng" algn="ctr">
            <a:noFill/>
            <a:prstDash val="solid"/>
          </a:ln>
          <a:effectLst/>
        </p:spPr>
        <p:txBody>
          <a:bodyPr lIns="0" rIns="0" rtlCol="0" anchor="ctr"/>
          <a:lstStyle/>
          <a:p>
            <a:pPr algn="ctr" defTabSz="1218774"/>
            <a:r>
              <a:rPr lang="en-US" sz="1000" kern="0" dirty="0">
                <a:solidFill>
                  <a:prstClr val="black"/>
                </a:solidFill>
              </a:rPr>
              <a:t>FC</a:t>
            </a:r>
          </a:p>
        </p:txBody>
      </p:sp>
      <p:sp>
        <p:nvSpPr>
          <p:cNvPr id="29" name="Rectangle 104"/>
          <p:cNvSpPr/>
          <p:nvPr/>
        </p:nvSpPr>
        <p:spPr>
          <a:xfrm>
            <a:off x="6280646" y="2975219"/>
            <a:ext cx="720000" cy="154800"/>
          </a:xfrm>
          <a:prstGeom prst="rect">
            <a:avLst/>
          </a:prstGeom>
          <a:solidFill>
            <a:schemeClr val="accent5">
              <a:lumMod val="75000"/>
            </a:schemeClr>
          </a:solidFill>
          <a:ln w="6350" cap="flat" cmpd="sng" algn="ctr">
            <a:noFill/>
            <a:prstDash val="solid"/>
          </a:ln>
          <a:effectLst/>
        </p:spPr>
        <p:txBody>
          <a:bodyPr lIns="0" rIns="0" rtlCol="0" anchor="ctr"/>
          <a:lstStyle/>
          <a:p>
            <a:pPr algn="ctr" defTabSz="1218774"/>
            <a:r>
              <a:rPr lang="en-US" sz="1000" kern="0" dirty="0">
                <a:solidFill>
                  <a:prstClr val="white"/>
                </a:solidFill>
              </a:rPr>
              <a:t>Local</a:t>
            </a:r>
          </a:p>
        </p:txBody>
      </p:sp>
      <p:sp>
        <p:nvSpPr>
          <p:cNvPr id="30" name="Rectangle 105"/>
          <p:cNvSpPr/>
          <p:nvPr/>
        </p:nvSpPr>
        <p:spPr>
          <a:xfrm>
            <a:off x="7071206" y="2975219"/>
            <a:ext cx="720000" cy="154800"/>
          </a:xfrm>
          <a:prstGeom prst="rect">
            <a:avLst/>
          </a:prstGeom>
          <a:solidFill>
            <a:schemeClr val="accent5">
              <a:lumMod val="75000"/>
            </a:schemeClr>
          </a:solidFill>
          <a:ln w="6350" cap="flat" cmpd="sng" algn="ctr">
            <a:noFill/>
            <a:prstDash val="solid"/>
          </a:ln>
          <a:effectLst/>
        </p:spPr>
        <p:txBody>
          <a:bodyPr lIns="0" rIns="0" rtlCol="0" anchor="ctr"/>
          <a:lstStyle/>
          <a:p>
            <a:pPr algn="ctr" defTabSz="1218774">
              <a:defRPr/>
            </a:pPr>
            <a:r>
              <a:rPr lang="en-US" sz="1000" kern="0" dirty="0">
                <a:solidFill>
                  <a:prstClr val="white"/>
                </a:solidFill>
              </a:rPr>
              <a:t>LDAP/AD</a:t>
            </a:r>
          </a:p>
        </p:txBody>
      </p:sp>
      <p:sp>
        <p:nvSpPr>
          <p:cNvPr id="31" name="Rectangle 106"/>
          <p:cNvSpPr/>
          <p:nvPr/>
        </p:nvSpPr>
        <p:spPr>
          <a:xfrm>
            <a:off x="6571597" y="4346999"/>
            <a:ext cx="720000" cy="155448"/>
          </a:xfrm>
          <a:prstGeom prst="rect">
            <a:avLst/>
          </a:prstGeom>
          <a:solidFill>
            <a:schemeClr val="accent5">
              <a:lumMod val="75000"/>
            </a:schemeClr>
          </a:solidFill>
          <a:ln w="6350" cap="flat" cmpd="sng" algn="ctr">
            <a:noFill/>
            <a:prstDash val="solid"/>
          </a:ln>
          <a:effectLst/>
        </p:spPr>
        <p:txBody>
          <a:bodyPr lIns="0" rIns="0" rtlCol="0" anchor="ctr"/>
          <a:lstStyle/>
          <a:p>
            <a:pPr algn="ctr" defTabSz="1218774"/>
            <a:r>
              <a:rPr lang="en-US" sz="1000" kern="0" dirty="0">
                <a:solidFill>
                  <a:prstClr val="white"/>
                </a:solidFill>
              </a:rPr>
              <a:t>Swift</a:t>
            </a:r>
          </a:p>
        </p:txBody>
      </p:sp>
      <p:sp>
        <p:nvSpPr>
          <p:cNvPr id="32" name="Rectangle 108"/>
          <p:cNvSpPr/>
          <p:nvPr/>
        </p:nvSpPr>
        <p:spPr>
          <a:xfrm>
            <a:off x="5010328" y="1436491"/>
            <a:ext cx="6721738" cy="543451"/>
          </a:xfrm>
          <a:prstGeom prst="rect">
            <a:avLst/>
          </a:prstGeom>
          <a:solidFill>
            <a:schemeClr val="bg1"/>
          </a:solidFill>
          <a:ln w="9525" cap="flat" cmpd="sng" algn="ctr">
            <a:noFill/>
            <a:prstDash val="solid"/>
          </a:ln>
          <a:effectLst/>
        </p:spPr>
        <p:txBody>
          <a:bodyPr rtlCol="0" anchor="t"/>
          <a:lstStyle/>
          <a:p>
            <a:pPr defTabSz="1218774">
              <a:tabLst>
                <a:tab pos="10359573" algn="r"/>
              </a:tabLst>
            </a:pPr>
            <a:r>
              <a:rPr lang="en-US" sz="1000" kern="0" dirty="0">
                <a:solidFill>
                  <a:prstClr val="black"/>
                </a:solidFill>
              </a:rPr>
              <a:t>OpenStack Dashboard 	(Horizon)</a:t>
            </a:r>
          </a:p>
        </p:txBody>
      </p:sp>
      <p:sp>
        <p:nvSpPr>
          <p:cNvPr id="33" name="Rectangle 109"/>
          <p:cNvSpPr/>
          <p:nvPr/>
        </p:nvSpPr>
        <p:spPr>
          <a:xfrm>
            <a:off x="7878778" y="4551328"/>
            <a:ext cx="720000" cy="155448"/>
          </a:xfrm>
          <a:prstGeom prst="rect">
            <a:avLst/>
          </a:prstGeom>
          <a:solidFill>
            <a:schemeClr val="accent5">
              <a:lumMod val="75000"/>
            </a:schemeClr>
          </a:solidFill>
          <a:ln w="6350" cap="flat" cmpd="sng" algn="ctr">
            <a:noFill/>
            <a:prstDash val="solid"/>
          </a:ln>
          <a:effectLst/>
        </p:spPr>
        <p:txBody>
          <a:bodyPr lIns="0" rIns="0" rtlCol="0" anchor="ctr"/>
          <a:lstStyle/>
          <a:p>
            <a:pPr algn="ctr" defTabSz="1218774"/>
            <a:r>
              <a:rPr lang="en-US" sz="1000" kern="0" dirty="0">
                <a:solidFill>
                  <a:prstClr val="white"/>
                </a:solidFill>
              </a:rPr>
              <a:t>ESX</a:t>
            </a:r>
          </a:p>
        </p:txBody>
      </p:sp>
      <p:sp>
        <p:nvSpPr>
          <p:cNvPr id="34" name="Rectangle 110"/>
          <p:cNvSpPr/>
          <p:nvPr/>
        </p:nvSpPr>
        <p:spPr>
          <a:xfrm>
            <a:off x="9722133" y="4294936"/>
            <a:ext cx="549780" cy="100945"/>
          </a:xfrm>
          <a:prstGeom prst="rect">
            <a:avLst/>
          </a:prstGeom>
          <a:noFill/>
          <a:ln w="6350" cap="flat" cmpd="sng" algn="ctr">
            <a:noFill/>
            <a:prstDash val="solid"/>
          </a:ln>
          <a:effectLst/>
        </p:spPr>
        <p:txBody>
          <a:bodyPr lIns="0" rIns="0" rtlCol="0" anchor="ctr"/>
          <a:lstStyle/>
          <a:p>
            <a:pPr algn="ctr" defTabSz="1218774"/>
            <a:r>
              <a:rPr lang="en-US" sz="1000" kern="0" dirty="0">
                <a:solidFill>
                  <a:prstClr val="black"/>
                </a:solidFill>
              </a:rPr>
              <a:t>iSCSI</a:t>
            </a:r>
          </a:p>
        </p:txBody>
      </p:sp>
      <p:sp>
        <p:nvSpPr>
          <p:cNvPr id="35" name="Rectangle 111"/>
          <p:cNvSpPr/>
          <p:nvPr/>
        </p:nvSpPr>
        <p:spPr>
          <a:xfrm>
            <a:off x="10413966" y="4141702"/>
            <a:ext cx="632360" cy="152484"/>
          </a:xfrm>
          <a:prstGeom prst="rect">
            <a:avLst/>
          </a:prstGeom>
          <a:solidFill>
            <a:schemeClr val="accent5">
              <a:lumMod val="75000"/>
            </a:schemeClr>
          </a:solidFill>
          <a:ln w="6350" cap="flat" cmpd="sng" algn="ctr">
            <a:noFill/>
            <a:prstDash val="solid"/>
          </a:ln>
          <a:effectLst/>
        </p:spPr>
        <p:txBody>
          <a:bodyPr lIns="0" rIns="0" rtlCol="0" anchor="ctr"/>
          <a:lstStyle/>
          <a:p>
            <a:pPr algn="ctr" defTabSz="1218774">
              <a:defRPr/>
            </a:pPr>
            <a:r>
              <a:rPr lang="en-US" sz="1000" kern="0" dirty="0">
                <a:solidFill>
                  <a:prstClr val="white"/>
                </a:solidFill>
              </a:rPr>
              <a:t>LHN</a:t>
            </a:r>
          </a:p>
        </p:txBody>
      </p:sp>
      <p:sp>
        <p:nvSpPr>
          <p:cNvPr id="36" name="Rectangle 112"/>
          <p:cNvSpPr/>
          <p:nvPr/>
        </p:nvSpPr>
        <p:spPr>
          <a:xfrm>
            <a:off x="10413966" y="4349964"/>
            <a:ext cx="632360" cy="152484"/>
          </a:xfrm>
          <a:prstGeom prst="rect">
            <a:avLst/>
          </a:prstGeom>
          <a:solidFill>
            <a:schemeClr val="accent5">
              <a:lumMod val="75000"/>
            </a:schemeClr>
          </a:solidFill>
          <a:ln w="6350" cap="flat" cmpd="sng" algn="ctr">
            <a:noFill/>
            <a:prstDash val="solid"/>
          </a:ln>
          <a:effectLst/>
        </p:spPr>
        <p:txBody>
          <a:bodyPr lIns="0" rIns="0" rtlCol="0" anchor="ctr"/>
          <a:lstStyle/>
          <a:p>
            <a:pPr algn="ctr" defTabSz="1218774">
              <a:defRPr/>
            </a:pPr>
            <a:r>
              <a:rPr lang="en-US" sz="1000" kern="0" dirty="0">
                <a:solidFill>
                  <a:prstClr val="white"/>
                </a:solidFill>
              </a:rPr>
              <a:t>3PAR</a:t>
            </a:r>
          </a:p>
        </p:txBody>
      </p:sp>
      <p:sp>
        <p:nvSpPr>
          <p:cNvPr id="37" name="Rectangle 113"/>
          <p:cNvSpPr/>
          <p:nvPr/>
        </p:nvSpPr>
        <p:spPr>
          <a:xfrm>
            <a:off x="10413966" y="4554293"/>
            <a:ext cx="632360" cy="152484"/>
          </a:xfrm>
          <a:prstGeom prst="rect">
            <a:avLst/>
          </a:prstGeom>
          <a:solidFill>
            <a:schemeClr val="accent5">
              <a:lumMod val="75000"/>
            </a:schemeClr>
          </a:solidFill>
          <a:ln w="6350" cap="flat" cmpd="sng" algn="ctr">
            <a:noFill/>
            <a:prstDash val="solid"/>
          </a:ln>
          <a:effectLst/>
        </p:spPr>
        <p:txBody>
          <a:bodyPr lIns="0" rIns="0" rtlCol="0" anchor="ctr"/>
          <a:lstStyle/>
          <a:p>
            <a:pPr algn="ctr" defTabSz="1218774">
              <a:defRPr/>
            </a:pPr>
            <a:r>
              <a:rPr lang="en-US" sz="1000" kern="0" dirty="0">
                <a:solidFill>
                  <a:prstClr val="white"/>
                </a:solidFill>
              </a:rPr>
              <a:t>VMDK</a:t>
            </a:r>
          </a:p>
        </p:txBody>
      </p:sp>
      <p:sp>
        <p:nvSpPr>
          <p:cNvPr id="38" name="Rectangle 118"/>
          <p:cNvSpPr/>
          <p:nvPr/>
        </p:nvSpPr>
        <p:spPr>
          <a:xfrm>
            <a:off x="2726353" y="1444847"/>
            <a:ext cx="1642165" cy="454153"/>
          </a:xfrm>
          <a:prstGeom prst="rect">
            <a:avLst/>
          </a:prstGeom>
          <a:solidFill>
            <a:srgbClr val="00B388"/>
          </a:solidFill>
          <a:ln w="9525" cap="flat" cmpd="sng" algn="ctr">
            <a:solidFill>
              <a:srgbClr val="00B388"/>
            </a:solidFill>
            <a:prstDash val="solid"/>
          </a:ln>
          <a:effectLst/>
        </p:spPr>
        <p:txBody>
          <a:bodyPr lIns="60944" rIns="60944" rtlCol="0" anchor="t"/>
          <a:lstStyle/>
          <a:p>
            <a:pPr defTabSz="1218774">
              <a:tabLst>
                <a:tab pos="1984738" algn="r"/>
                <a:tab pos="5484480" algn="r"/>
              </a:tabLst>
            </a:pPr>
            <a:r>
              <a:rPr lang="en-US" sz="1000" kern="0" dirty="0">
                <a:solidFill>
                  <a:prstClr val="black"/>
                </a:solidFill>
              </a:rPr>
              <a:t>Storage	(StoreVirtual</a:t>
            </a:r>
          </a:p>
          <a:p>
            <a:pPr defTabSz="1218774">
              <a:tabLst>
                <a:tab pos="1984738" algn="r"/>
                <a:tab pos="5484480" algn="r"/>
              </a:tabLst>
            </a:pPr>
            <a:r>
              <a:rPr lang="en-US" sz="1000" kern="0" dirty="0">
                <a:solidFill>
                  <a:prstClr val="black"/>
                </a:solidFill>
              </a:rPr>
              <a:t>Dashboard	CMC)</a:t>
            </a:r>
          </a:p>
        </p:txBody>
      </p:sp>
      <p:cxnSp>
        <p:nvCxnSpPr>
          <p:cNvPr id="41" name="Straight Connector 122"/>
          <p:cNvCxnSpPr/>
          <p:nvPr/>
        </p:nvCxnSpPr>
        <p:spPr>
          <a:xfrm>
            <a:off x="10363670" y="4169940"/>
            <a:ext cx="1400" cy="552617"/>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2" name="Rectangle 123"/>
          <p:cNvSpPr/>
          <p:nvPr/>
        </p:nvSpPr>
        <p:spPr>
          <a:xfrm>
            <a:off x="9694278" y="3889996"/>
            <a:ext cx="549780" cy="100699"/>
          </a:xfrm>
          <a:prstGeom prst="rect">
            <a:avLst/>
          </a:prstGeom>
          <a:noFill/>
          <a:ln w="6350" cap="flat" cmpd="sng" algn="ctr">
            <a:noFill/>
            <a:prstDash val="solid"/>
          </a:ln>
          <a:effectLst/>
        </p:spPr>
        <p:txBody>
          <a:bodyPr lIns="0" rIns="0" rtlCol="0" anchor="ctr"/>
          <a:lstStyle/>
          <a:p>
            <a:pPr algn="ctr" defTabSz="1218774"/>
            <a:r>
              <a:rPr lang="en-US" sz="1000" kern="0" dirty="0">
                <a:solidFill>
                  <a:prstClr val="black"/>
                </a:solidFill>
              </a:rPr>
              <a:t>DVR</a:t>
            </a:r>
          </a:p>
        </p:txBody>
      </p:sp>
      <p:cxnSp>
        <p:nvCxnSpPr>
          <p:cNvPr id="43" name="Straight Connector 124"/>
          <p:cNvCxnSpPr/>
          <p:nvPr/>
        </p:nvCxnSpPr>
        <p:spPr>
          <a:xfrm>
            <a:off x="10357597" y="3598646"/>
            <a:ext cx="1400" cy="381152"/>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4" name="Rectangle 125"/>
          <p:cNvSpPr/>
          <p:nvPr/>
        </p:nvSpPr>
        <p:spPr>
          <a:xfrm>
            <a:off x="9694278" y="3618975"/>
            <a:ext cx="549780" cy="100699"/>
          </a:xfrm>
          <a:prstGeom prst="rect">
            <a:avLst/>
          </a:prstGeom>
          <a:noFill/>
          <a:ln w="6350" cap="flat" cmpd="sng" algn="ctr">
            <a:noFill/>
            <a:prstDash val="solid"/>
          </a:ln>
          <a:effectLst/>
        </p:spPr>
        <p:txBody>
          <a:bodyPr lIns="0" rIns="0" rtlCol="0" anchor="ctr"/>
          <a:lstStyle/>
          <a:p>
            <a:pPr algn="ctr" defTabSz="1218774"/>
            <a:r>
              <a:rPr lang="en-US" sz="1000" kern="0" dirty="0">
                <a:solidFill>
                  <a:prstClr val="black"/>
                </a:solidFill>
              </a:rPr>
              <a:t>VXLAN</a:t>
            </a:r>
          </a:p>
        </p:txBody>
      </p:sp>
      <p:sp>
        <p:nvSpPr>
          <p:cNvPr id="45" name="Rectangle 126"/>
          <p:cNvSpPr/>
          <p:nvPr/>
        </p:nvSpPr>
        <p:spPr>
          <a:xfrm>
            <a:off x="9694278" y="3745931"/>
            <a:ext cx="549780" cy="100699"/>
          </a:xfrm>
          <a:prstGeom prst="rect">
            <a:avLst/>
          </a:prstGeom>
          <a:noFill/>
          <a:ln w="6350" cap="flat" cmpd="sng" algn="ctr">
            <a:noFill/>
            <a:prstDash val="solid"/>
          </a:ln>
          <a:effectLst/>
        </p:spPr>
        <p:txBody>
          <a:bodyPr lIns="0" rIns="0" rtlCol="0" anchor="ctr"/>
          <a:lstStyle/>
          <a:p>
            <a:pPr algn="ctr" defTabSz="1218774"/>
            <a:r>
              <a:rPr lang="en-US" sz="1000" kern="0" dirty="0">
                <a:solidFill>
                  <a:prstClr val="black"/>
                </a:solidFill>
              </a:rPr>
              <a:t>VLAN</a:t>
            </a:r>
          </a:p>
        </p:txBody>
      </p:sp>
      <p:sp>
        <p:nvSpPr>
          <p:cNvPr id="46" name="Rectangle 128"/>
          <p:cNvSpPr/>
          <p:nvPr/>
        </p:nvSpPr>
        <p:spPr>
          <a:xfrm>
            <a:off x="743923" y="4350851"/>
            <a:ext cx="1917304" cy="604120"/>
          </a:xfrm>
          <a:prstGeom prst="rect">
            <a:avLst/>
          </a:prstGeom>
          <a:solidFill>
            <a:schemeClr val="bg1">
              <a:lumMod val="65000"/>
            </a:schemeClr>
          </a:solidFill>
          <a:ln w="9525" cap="flat" cmpd="sng" algn="ctr">
            <a:noFill/>
            <a:prstDash val="solid"/>
          </a:ln>
          <a:effectLst/>
        </p:spPr>
        <p:txBody>
          <a:bodyPr lIns="60944" rIns="60944" rtlCol="0" anchor="t"/>
          <a:lstStyle/>
          <a:p>
            <a:pPr defTabSz="1218774"/>
            <a:r>
              <a:rPr lang="en-US" sz="1000" kern="0" dirty="0">
                <a:solidFill>
                  <a:prstClr val="black"/>
                </a:solidFill>
              </a:rPr>
              <a:t>Bare Metal 	(Cobbler)</a:t>
            </a:r>
          </a:p>
          <a:p>
            <a:pPr defTabSz="1218774"/>
            <a:r>
              <a:rPr lang="en-US" sz="1000" kern="0" dirty="0">
                <a:solidFill>
                  <a:prstClr val="black"/>
                </a:solidFill>
              </a:rPr>
              <a:t>Provisioning Service</a:t>
            </a:r>
          </a:p>
        </p:txBody>
      </p:sp>
      <p:sp>
        <p:nvSpPr>
          <p:cNvPr id="47" name="Rectangle 129"/>
          <p:cNvSpPr/>
          <p:nvPr/>
        </p:nvSpPr>
        <p:spPr>
          <a:xfrm>
            <a:off x="5010329" y="4810700"/>
            <a:ext cx="6727812" cy="227051"/>
          </a:xfrm>
          <a:prstGeom prst="rect">
            <a:avLst/>
          </a:prstGeom>
          <a:solidFill>
            <a:schemeClr val="bg1"/>
          </a:solidFill>
          <a:ln w="9525" cap="flat" cmpd="sng" algn="ctr">
            <a:noFill/>
            <a:prstDash val="solid"/>
          </a:ln>
          <a:effectLst/>
        </p:spPr>
        <p:txBody>
          <a:bodyPr rtlCol="0" anchor="ctr"/>
          <a:lstStyle/>
          <a:p>
            <a:pPr defTabSz="1218774">
              <a:tabLst>
                <a:tab pos="10359573" algn="r"/>
              </a:tabLst>
            </a:pPr>
            <a:r>
              <a:rPr lang="en-US" sz="1000" kern="0" dirty="0">
                <a:solidFill>
                  <a:prstClr val="black"/>
                </a:solidFill>
              </a:rPr>
              <a:t>Metering Service	(Ceilometer)</a:t>
            </a:r>
          </a:p>
        </p:txBody>
      </p:sp>
      <p:sp>
        <p:nvSpPr>
          <p:cNvPr id="48" name="Rectangle 130"/>
          <p:cNvSpPr/>
          <p:nvPr/>
        </p:nvSpPr>
        <p:spPr>
          <a:xfrm>
            <a:off x="10413964" y="3837044"/>
            <a:ext cx="631602" cy="153651"/>
          </a:xfrm>
          <a:prstGeom prst="rect">
            <a:avLst/>
          </a:prstGeom>
          <a:solidFill>
            <a:schemeClr val="accent5">
              <a:lumMod val="75000"/>
            </a:schemeClr>
          </a:solidFill>
          <a:ln w="6350" cap="flat" cmpd="sng" algn="ctr">
            <a:noFill/>
            <a:prstDash val="solid"/>
          </a:ln>
          <a:effectLst/>
        </p:spPr>
        <p:txBody>
          <a:bodyPr lIns="0" rIns="0" rtlCol="0" anchor="ctr"/>
          <a:lstStyle/>
          <a:p>
            <a:pPr algn="ctr" defTabSz="1218774"/>
            <a:r>
              <a:rPr lang="en-US" sz="1000" kern="0" dirty="0">
                <a:solidFill>
                  <a:prstClr val="white"/>
                </a:solidFill>
              </a:rPr>
              <a:t>OVSvApp</a:t>
            </a:r>
          </a:p>
        </p:txBody>
      </p:sp>
      <p:sp>
        <p:nvSpPr>
          <p:cNvPr id="49" name="Rectangle 131"/>
          <p:cNvSpPr/>
          <p:nvPr/>
        </p:nvSpPr>
        <p:spPr>
          <a:xfrm>
            <a:off x="836954" y="4706778"/>
            <a:ext cx="549780" cy="154800"/>
          </a:xfrm>
          <a:prstGeom prst="rect">
            <a:avLst/>
          </a:prstGeom>
          <a:solidFill>
            <a:schemeClr val="accent5">
              <a:lumMod val="75000"/>
            </a:schemeClr>
          </a:solidFill>
          <a:ln w="6350" cap="flat" cmpd="sng" algn="ctr">
            <a:noFill/>
            <a:prstDash val="solid"/>
          </a:ln>
          <a:effectLst/>
        </p:spPr>
        <p:txBody>
          <a:bodyPr lIns="0" rIns="0" rtlCol="0" anchor="ctr"/>
          <a:lstStyle/>
          <a:p>
            <a:pPr algn="ctr" defTabSz="1218774"/>
            <a:r>
              <a:rPr lang="en-US" sz="1000" kern="0" dirty="0">
                <a:solidFill>
                  <a:prstClr val="white"/>
                </a:solidFill>
              </a:rPr>
              <a:t>IPMI</a:t>
            </a:r>
          </a:p>
        </p:txBody>
      </p:sp>
      <p:sp>
        <p:nvSpPr>
          <p:cNvPr id="50" name="Rectangle 132"/>
          <p:cNvSpPr/>
          <p:nvPr/>
        </p:nvSpPr>
        <p:spPr>
          <a:xfrm>
            <a:off x="1435713" y="4706778"/>
            <a:ext cx="549780" cy="154800"/>
          </a:xfrm>
          <a:prstGeom prst="rect">
            <a:avLst/>
          </a:prstGeom>
          <a:solidFill>
            <a:schemeClr val="accent5">
              <a:lumMod val="75000"/>
            </a:schemeClr>
          </a:solidFill>
          <a:ln w="6350" cap="flat" cmpd="sng" algn="ctr">
            <a:noFill/>
            <a:prstDash val="solid"/>
          </a:ln>
          <a:effectLst/>
        </p:spPr>
        <p:txBody>
          <a:bodyPr lIns="0" rIns="0" rtlCol="0" anchor="ctr"/>
          <a:lstStyle/>
          <a:p>
            <a:pPr algn="ctr" defTabSz="1218774"/>
            <a:r>
              <a:rPr lang="en-US" sz="1000" kern="0" dirty="0">
                <a:solidFill>
                  <a:prstClr val="white"/>
                </a:solidFill>
              </a:rPr>
              <a:t>PXE</a:t>
            </a:r>
          </a:p>
        </p:txBody>
      </p:sp>
      <p:sp>
        <p:nvSpPr>
          <p:cNvPr id="51" name="Rectangle 133"/>
          <p:cNvSpPr/>
          <p:nvPr/>
        </p:nvSpPr>
        <p:spPr>
          <a:xfrm>
            <a:off x="11067513" y="4554293"/>
            <a:ext cx="631602" cy="152484"/>
          </a:xfrm>
          <a:prstGeom prst="rect">
            <a:avLst/>
          </a:prstGeom>
          <a:solidFill>
            <a:schemeClr val="bg1">
              <a:lumMod val="65000"/>
            </a:schemeClr>
          </a:solidFill>
          <a:ln w="9525" cap="flat" cmpd="sng" algn="ctr">
            <a:solidFill>
              <a:schemeClr val="tx1">
                <a:lumMod val="50000"/>
                <a:lumOff val="50000"/>
              </a:schemeClr>
            </a:solidFill>
            <a:prstDash val="solid"/>
          </a:ln>
          <a:effectLst/>
        </p:spPr>
        <p:txBody>
          <a:bodyPr rtlCol="0" anchor="ctr"/>
          <a:lstStyle/>
          <a:p>
            <a:pPr algn="ctr" defTabSz="1218774">
              <a:tabLst>
                <a:tab pos="10359573" algn="r"/>
              </a:tabLst>
            </a:pPr>
            <a:r>
              <a:rPr lang="en-US" sz="1000" kern="0" dirty="0">
                <a:solidFill>
                  <a:prstClr val="black"/>
                </a:solidFill>
              </a:rPr>
              <a:t>Ceph</a:t>
            </a:r>
          </a:p>
        </p:txBody>
      </p:sp>
      <p:sp>
        <p:nvSpPr>
          <p:cNvPr id="52" name="Rectangle 135"/>
          <p:cNvSpPr/>
          <p:nvPr/>
        </p:nvSpPr>
        <p:spPr>
          <a:xfrm>
            <a:off x="10413964" y="3634436"/>
            <a:ext cx="631602" cy="153651"/>
          </a:xfrm>
          <a:prstGeom prst="rect">
            <a:avLst/>
          </a:prstGeom>
          <a:solidFill>
            <a:schemeClr val="accent5">
              <a:lumMod val="75000"/>
            </a:schemeClr>
          </a:solidFill>
          <a:ln w="6350" cap="flat" cmpd="sng" algn="ctr">
            <a:noFill/>
            <a:prstDash val="solid"/>
          </a:ln>
          <a:effectLst/>
        </p:spPr>
        <p:txBody>
          <a:bodyPr lIns="0" rIns="0" rtlCol="0" anchor="ctr"/>
          <a:lstStyle/>
          <a:p>
            <a:pPr algn="ctr" defTabSz="1218774"/>
            <a:r>
              <a:rPr lang="en-US" sz="1000" kern="0" dirty="0">
                <a:solidFill>
                  <a:prstClr val="white"/>
                </a:solidFill>
              </a:rPr>
              <a:t>ML2</a:t>
            </a:r>
          </a:p>
        </p:txBody>
      </p:sp>
      <p:sp>
        <p:nvSpPr>
          <p:cNvPr id="53" name="Rectangle 136"/>
          <p:cNvSpPr/>
          <p:nvPr/>
        </p:nvSpPr>
        <p:spPr>
          <a:xfrm>
            <a:off x="4549465" y="2144864"/>
            <a:ext cx="7261531" cy="651323"/>
          </a:xfrm>
          <a:prstGeom prst="rect">
            <a:avLst/>
          </a:prstGeom>
          <a:solidFill>
            <a:schemeClr val="bg1">
              <a:lumMod val="85000"/>
            </a:schemeClr>
          </a:solidFill>
          <a:ln w="25400" cap="flat" cmpd="sng" algn="ctr">
            <a:noFill/>
            <a:prstDash val="solid"/>
          </a:ln>
          <a:effectLst/>
        </p:spPr>
        <p:txBody>
          <a:bodyPr vert="vert270" lIns="60944" rIns="60944" rtlCol="0" anchor="t"/>
          <a:lstStyle/>
          <a:p>
            <a:pPr algn="ctr" defTabSz="1218774">
              <a:defRPr/>
            </a:pPr>
            <a:r>
              <a:rPr lang="en-US" sz="1000" b="1" kern="0" dirty="0">
                <a:solidFill>
                  <a:prstClr val="black"/>
                </a:solidFill>
              </a:rPr>
              <a:t>Network</a:t>
            </a:r>
          </a:p>
          <a:p>
            <a:pPr algn="ctr" defTabSz="1218774">
              <a:defRPr/>
            </a:pPr>
            <a:r>
              <a:rPr lang="en-US" sz="1000" b="1" kern="0" dirty="0">
                <a:solidFill>
                  <a:prstClr val="black"/>
                </a:solidFill>
              </a:rPr>
              <a:t>Services</a:t>
            </a:r>
          </a:p>
        </p:txBody>
      </p:sp>
      <p:sp>
        <p:nvSpPr>
          <p:cNvPr id="54" name="Rectangle 139"/>
          <p:cNvSpPr/>
          <p:nvPr/>
        </p:nvSpPr>
        <p:spPr>
          <a:xfrm>
            <a:off x="10664444" y="2192038"/>
            <a:ext cx="1062324" cy="562971"/>
          </a:xfrm>
          <a:prstGeom prst="rect">
            <a:avLst/>
          </a:prstGeom>
          <a:solidFill>
            <a:schemeClr val="bg1"/>
          </a:solidFill>
          <a:ln w="9525" cap="flat" cmpd="sng" algn="ctr">
            <a:noFill/>
            <a:prstDash val="solid"/>
          </a:ln>
          <a:effectLst/>
        </p:spPr>
        <p:txBody>
          <a:bodyPr rtlCol="0" anchor="t"/>
          <a:lstStyle/>
          <a:p>
            <a:pPr defTabSz="1218774">
              <a:tabLst>
                <a:tab pos="10359573" algn="r"/>
              </a:tabLst>
            </a:pPr>
            <a:r>
              <a:rPr lang="en-US" sz="1000" kern="0" dirty="0">
                <a:solidFill>
                  <a:prstClr val="black"/>
                </a:solidFill>
              </a:rPr>
              <a:t>DNS	(DNSaaS)</a:t>
            </a:r>
          </a:p>
          <a:p>
            <a:pPr defTabSz="1218774">
              <a:tabLst>
                <a:tab pos="10359573" algn="r"/>
              </a:tabLst>
            </a:pPr>
            <a:r>
              <a:rPr lang="en-US" sz="1000" kern="0" dirty="0">
                <a:solidFill>
                  <a:prstClr val="black"/>
                </a:solidFill>
              </a:rPr>
              <a:t>Service</a:t>
            </a:r>
          </a:p>
        </p:txBody>
      </p:sp>
      <p:sp>
        <p:nvSpPr>
          <p:cNvPr id="55" name="Rectangle 143"/>
          <p:cNvSpPr/>
          <p:nvPr/>
        </p:nvSpPr>
        <p:spPr>
          <a:xfrm>
            <a:off x="10935649" y="1750370"/>
            <a:ext cx="720000" cy="155448"/>
          </a:xfrm>
          <a:prstGeom prst="rect">
            <a:avLst/>
          </a:prstGeom>
          <a:solidFill>
            <a:schemeClr val="accent5">
              <a:lumMod val="75000"/>
            </a:schemeClr>
          </a:solidFill>
          <a:ln w="6350" cap="flat" cmpd="sng" algn="ctr">
            <a:noFill/>
            <a:prstDash val="solid"/>
          </a:ln>
          <a:effectLst/>
        </p:spPr>
        <p:txBody>
          <a:bodyPr lIns="0" rIns="0" rtlCol="0" anchor="ctr"/>
          <a:lstStyle/>
          <a:p>
            <a:pPr algn="ctr" defTabSz="1218774"/>
            <a:r>
              <a:rPr lang="en-US" sz="1000" kern="0" dirty="0">
                <a:solidFill>
                  <a:prstClr val="white"/>
                </a:solidFill>
              </a:rPr>
              <a:t>DNSaaS</a:t>
            </a:r>
          </a:p>
        </p:txBody>
      </p:sp>
      <p:sp>
        <p:nvSpPr>
          <p:cNvPr id="56" name="Rectangle 148"/>
          <p:cNvSpPr/>
          <p:nvPr/>
        </p:nvSpPr>
        <p:spPr>
          <a:xfrm>
            <a:off x="5473391" y="5204345"/>
            <a:ext cx="1535279" cy="446017"/>
          </a:xfrm>
          <a:prstGeom prst="rect">
            <a:avLst/>
          </a:prstGeom>
          <a:solidFill>
            <a:schemeClr val="bg1"/>
          </a:solidFill>
          <a:ln w="9525" cap="flat" cmpd="sng" algn="ctr">
            <a:noFill/>
            <a:prstDash val="solid"/>
          </a:ln>
          <a:effectLst/>
        </p:spPr>
        <p:txBody>
          <a:bodyPr lIns="60944" rIns="60944" rtlCol="0" anchor="ctr"/>
          <a:lstStyle/>
          <a:p>
            <a:pPr defTabSz="1218774">
              <a:tabLst>
                <a:tab pos="1311242" algn="r"/>
              </a:tabLst>
            </a:pPr>
            <a:r>
              <a:rPr lang="en-US" sz="1000" kern="0" dirty="0">
                <a:solidFill>
                  <a:prstClr val="black"/>
                </a:solidFill>
              </a:rPr>
              <a:t>Recovery 	(Freezer)</a:t>
            </a:r>
          </a:p>
          <a:p>
            <a:pPr defTabSz="1218774"/>
            <a:r>
              <a:rPr lang="en-US" sz="1000" kern="0" dirty="0">
                <a:solidFill>
                  <a:prstClr val="black"/>
                </a:solidFill>
              </a:rPr>
              <a:t>Management (Backup/Restore Scripts)</a:t>
            </a:r>
          </a:p>
        </p:txBody>
      </p:sp>
      <p:sp>
        <p:nvSpPr>
          <p:cNvPr id="57" name="Rectangle 149"/>
          <p:cNvSpPr/>
          <p:nvPr/>
        </p:nvSpPr>
        <p:spPr>
          <a:xfrm>
            <a:off x="7049880" y="5204345"/>
            <a:ext cx="1535279" cy="446017"/>
          </a:xfrm>
          <a:prstGeom prst="rect">
            <a:avLst/>
          </a:prstGeom>
          <a:solidFill>
            <a:schemeClr val="bg1">
              <a:lumMod val="65000"/>
            </a:schemeClr>
          </a:solidFill>
          <a:ln w="9525" cap="flat" cmpd="sng" algn="ctr">
            <a:noFill/>
            <a:prstDash val="solid"/>
          </a:ln>
          <a:effectLst/>
        </p:spPr>
        <p:txBody>
          <a:bodyPr lIns="60944" rIns="60944" rtlCol="0" anchor="ctr"/>
          <a:lstStyle/>
          <a:p>
            <a:pPr defTabSz="1218774"/>
            <a:r>
              <a:rPr lang="en-US" sz="1000" kern="0" dirty="0">
                <a:solidFill>
                  <a:prstClr val="black"/>
                </a:solidFill>
              </a:rPr>
              <a:t>Service Fail-over </a:t>
            </a:r>
          </a:p>
          <a:p>
            <a:pPr defTabSz="1218774"/>
            <a:r>
              <a:rPr lang="en-US" sz="1000" kern="0" dirty="0">
                <a:solidFill>
                  <a:prstClr val="black"/>
                </a:solidFill>
              </a:rPr>
              <a:t>Management</a:t>
            </a:r>
          </a:p>
          <a:p>
            <a:pPr algn="r" defTabSz="1218774">
              <a:tabLst>
                <a:tab pos="1680045" algn="r"/>
              </a:tabLst>
            </a:pPr>
            <a:r>
              <a:rPr lang="en-US" sz="1000" kern="0" dirty="0">
                <a:solidFill>
                  <a:prstClr val="black"/>
                </a:solidFill>
              </a:rPr>
              <a:t>	(HAProxy, Keepalived)</a:t>
            </a:r>
          </a:p>
        </p:txBody>
      </p:sp>
      <p:sp>
        <p:nvSpPr>
          <p:cNvPr id="58" name="Rectangle 150"/>
          <p:cNvSpPr/>
          <p:nvPr/>
        </p:nvSpPr>
        <p:spPr>
          <a:xfrm>
            <a:off x="8626370" y="5204345"/>
            <a:ext cx="1535279" cy="197479"/>
          </a:xfrm>
          <a:prstGeom prst="rect">
            <a:avLst/>
          </a:prstGeom>
          <a:solidFill>
            <a:schemeClr val="bg1">
              <a:lumMod val="65000"/>
            </a:schemeClr>
          </a:solidFill>
          <a:ln w="9525" cap="flat" cmpd="sng" algn="ctr">
            <a:noFill/>
            <a:prstDash val="solid"/>
          </a:ln>
          <a:effectLst/>
        </p:spPr>
        <p:txBody>
          <a:bodyPr lIns="60944" rIns="60944" rtlCol="0" anchor="ctr"/>
          <a:lstStyle/>
          <a:p>
            <a:pPr algn="ctr" defTabSz="1218774"/>
            <a:r>
              <a:rPr lang="en-US" sz="1000" kern="0" dirty="0">
                <a:solidFill>
                  <a:prstClr val="black"/>
                </a:solidFill>
              </a:rPr>
              <a:t>MySQL</a:t>
            </a:r>
          </a:p>
        </p:txBody>
      </p:sp>
      <p:sp>
        <p:nvSpPr>
          <p:cNvPr id="59" name="Rectangle 151"/>
          <p:cNvSpPr/>
          <p:nvPr/>
        </p:nvSpPr>
        <p:spPr>
          <a:xfrm>
            <a:off x="8626370" y="5452884"/>
            <a:ext cx="1535279" cy="197479"/>
          </a:xfrm>
          <a:prstGeom prst="rect">
            <a:avLst/>
          </a:prstGeom>
          <a:solidFill>
            <a:schemeClr val="bg1">
              <a:lumMod val="65000"/>
            </a:schemeClr>
          </a:solidFill>
          <a:ln w="9525" cap="flat" cmpd="sng" algn="ctr">
            <a:noFill/>
            <a:prstDash val="solid"/>
          </a:ln>
          <a:effectLst/>
        </p:spPr>
        <p:txBody>
          <a:bodyPr lIns="60944" rIns="60944" rtlCol="0" anchor="ctr"/>
          <a:lstStyle/>
          <a:p>
            <a:pPr algn="ctr" defTabSz="1218774"/>
            <a:r>
              <a:rPr lang="en-US" sz="1000" kern="0" dirty="0">
                <a:solidFill>
                  <a:prstClr val="black"/>
                </a:solidFill>
              </a:rPr>
              <a:t>Rabbit MQ</a:t>
            </a:r>
          </a:p>
        </p:txBody>
      </p:sp>
      <p:sp>
        <p:nvSpPr>
          <p:cNvPr id="60" name="Rectangle 152"/>
          <p:cNvSpPr/>
          <p:nvPr/>
        </p:nvSpPr>
        <p:spPr>
          <a:xfrm>
            <a:off x="3896902" y="5204345"/>
            <a:ext cx="1535279" cy="446017"/>
          </a:xfrm>
          <a:prstGeom prst="rect">
            <a:avLst/>
          </a:prstGeom>
          <a:solidFill>
            <a:schemeClr val="bg1">
              <a:lumMod val="65000"/>
            </a:schemeClr>
          </a:solidFill>
          <a:ln w="9525" cap="flat" cmpd="sng" algn="ctr">
            <a:noFill/>
            <a:prstDash val="solid"/>
          </a:ln>
          <a:effectLst/>
        </p:spPr>
        <p:txBody>
          <a:bodyPr lIns="60944" rIns="60944" rtlCol="0" anchor="ctr"/>
          <a:lstStyle/>
          <a:p>
            <a:pPr defTabSz="1218774"/>
            <a:r>
              <a:rPr lang="en-US" sz="1000" kern="0" dirty="0">
                <a:solidFill>
                  <a:prstClr val="black"/>
                </a:solidFill>
              </a:rPr>
              <a:t>Centralized </a:t>
            </a:r>
          </a:p>
          <a:p>
            <a:pPr defTabSz="1218774"/>
            <a:r>
              <a:rPr lang="en-US" sz="1000" kern="0" dirty="0">
                <a:solidFill>
                  <a:prstClr val="black"/>
                </a:solidFill>
              </a:rPr>
              <a:t>Logging (</a:t>
            </a:r>
            <a:r>
              <a:rPr lang="en-US" sz="1000" kern="0" dirty="0" err="1">
                <a:solidFill>
                  <a:prstClr val="black"/>
                </a:solidFill>
              </a:rPr>
              <a:t>Logstash</a:t>
            </a:r>
            <a:r>
              <a:rPr lang="en-US" sz="1000" kern="0" dirty="0">
                <a:solidFill>
                  <a:prstClr val="black"/>
                </a:solidFill>
              </a:rPr>
              <a:t>, ElasticSearch)</a:t>
            </a:r>
          </a:p>
        </p:txBody>
      </p:sp>
      <p:sp>
        <p:nvSpPr>
          <p:cNvPr id="61" name="Rectangle 153"/>
          <p:cNvSpPr/>
          <p:nvPr/>
        </p:nvSpPr>
        <p:spPr>
          <a:xfrm>
            <a:off x="2320411" y="5204345"/>
            <a:ext cx="1535279" cy="446017"/>
          </a:xfrm>
          <a:prstGeom prst="rect">
            <a:avLst/>
          </a:prstGeom>
          <a:solidFill>
            <a:schemeClr val="bg1"/>
          </a:solidFill>
          <a:ln w="9525" cap="flat" cmpd="sng" algn="ctr">
            <a:noFill/>
            <a:prstDash val="solid"/>
          </a:ln>
          <a:effectLst/>
        </p:spPr>
        <p:txBody>
          <a:bodyPr rtlCol="0" anchor="ctr"/>
          <a:lstStyle/>
          <a:p>
            <a:pPr defTabSz="1218774">
              <a:tabLst>
                <a:tab pos="10359573" algn="r"/>
              </a:tabLst>
            </a:pPr>
            <a:r>
              <a:rPr lang="en-US" sz="1000" kern="0" dirty="0">
                <a:solidFill>
                  <a:prstClr val="black"/>
                </a:solidFill>
              </a:rPr>
              <a:t>Infrastructure</a:t>
            </a:r>
          </a:p>
          <a:p>
            <a:pPr defTabSz="1218774">
              <a:tabLst>
                <a:tab pos="10359573" algn="r"/>
              </a:tabLst>
            </a:pPr>
            <a:r>
              <a:rPr lang="en-US" sz="1000" kern="0" dirty="0">
                <a:solidFill>
                  <a:prstClr val="black"/>
                </a:solidFill>
              </a:rPr>
              <a:t>Monitoring Service</a:t>
            </a:r>
          </a:p>
          <a:p>
            <a:pPr algn="r" defTabSz="1218774">
              <a:tabLst>
                <a:tab pos="10359573" algn="r"/>
              </a:tabLst>
            </a:pPr>
            <a:r>
              <a:rPr lang="en-US" sz="1000" kern="0" dirty="0">
                <a:solidFill>
                  <a:prstClr val="black"/>
                </a:solidFill>
              </a:rPr>
              <a:t>(Monasca)</a:t>
            </a:r>
          </a:p>
        </p:txBody>
      </p:sp>
      <p:sp>
        <p:nvSpPr>
          <p:cNvPr id="62" name="Rectangle 154"/>
          <p:cNvSpPr/>
          <p:nvPr/>
        </p:nvSpPr>
        <p:spPr>
          <a:xfrm>
            <a:off x="743922" y="5204345"/>
            <a:ext cx="1535279" cy="446017"/>
          </a:xfrm>
          <a:prstGeom prst="rect">
            <a:avLst/>
          </a:prstGeom>
          <a:solidFill>
            <a:schemeClr val="bg1">
              <a:lumMod val="65000"/>
            </a:schemeClr>
          </a:solidFill>
          <a:ln w="9525" cap="flat" cmpd="sng" algn="ctr">
            <a:noFill/>
            <a:prstDash val="solid"/>
          </a:ln>
          <a:effectLst/>
        </p:spPr>
        <p:txBody>
          <a:bodyPr lIns="60944" rIns="60944" rtlCol="0" anchor="ctr"/>
          <a:lstStyle/>
          <a:p>
            <a:pPr defTabSz="1218774"/>
            <a:r>
              <a:rPr lang="en-US" sz="1000" kern="0" dirty="0">
                <a:solidFill>
                  <a:prstClr val="black"/>
                </a:solidFill>
              </a:rPr>
              <a:t>HTTPS</a:t>
            </a:r>
          </a:p>
          <a:p>
            <a:pPr defTabSz="1218774"/>
            <a:r>
              <a:rPr lang="en-US" sz="1000" kern="0" dirty="0">
                <a:solidFill>
                  <a:prstClr val="black"/>
                </a:solidFill>
              </a:rPr>
              <a:t>Termination</a:t>
            </a:r>
          </a:p>
          <a:p>
            <a:pPr algn="r" defTabSz="1218774"/>
            <a:r>
              <a:rPr lang="en-US" sz="1000" kern="0" dirty="0">
                <a:solidFill>
                  <a:prstClr val="black"/>
                </a:solidFill>
              </a:rPr>
              <a:t>(Stunnel)</a:t>
            </a:r>
          </a:p>
        </p:txBody>
      </p:sp>
      <p:sp>
        <p:nvSpPr>
          <p:cNvPr id="63" name="Rectangle 74"/>
          <p:cNvSpPr/>
          <p:nvPr/>
        </p:nvSpPr>
        <p:spPr>
          <a:xfrm>
            <a:off x="1101000" y="2144273"/>
            <a:ext cx="720000" cy="154800"/>
          </a:xfrm>
          <a:prstGeom prst="rect">
            <a:avLst/>
          </a:prstGeom>
          <a:solidFill>
            <a:schemeClr val="accent5">
              <a:lumMod val="75000"/>
            </a:schemeClr>
          </a:solidFill>
          <a:ln w="6350" cap="flat" cmpd="sng" algn="ctr">
            <a:noFill/>
            <a:prstDash val="solid"/>
          </a:ln>
          <a:effectLst/>
        </p:spPr>
        <p:txBody>
          <a:bodyPr lIns="0" rIns="0" rtlCol="0" anchor="ctr"/>
          <a:lstStyle/>
          <a:p>
            <a:pPr algn="ctr" defTabSz="1218774"/>
            <a:r>
              <a:rPr lang="en-US" sz="1000" kern="0" dirty="0">
                <a:solidFill>
                  <a:prstClr val="white"/>
                </a:solidFill>
              </a:rPr>
              <a:t>Logstash</a:t>
            </a:r>
          </a:p>
        </p:txBody>
      </p:sp>
      <p:sp>
        <p:nvSpPr>
          <p:cNvPr id="64" name="Rectangle 75"/>
          <p:cNvSpPr/>
          <p:nvPr/>
        </p:nvSpPr>
        <p:spPr>
          <a:xfrm>
            <a:off x="1852108" y="2148332"/>
            <a:ext cx="720000" cy="154800"/>
          </a:xfrm>
          <a:prstGeom prst="rect">
            <a:avLst/>
          </a:prstGeom>
          <a:solidFill>
            <a:schemeClr val="accent5">
              <a:lumMod val="75000"/>
            </a:schemeClr>
          </a:solidFill>
          <a:ln w="6350" cap="flat" cmpd="sng" algn="ctr">
            <a:noFill/>
            <a:prstDash val="solid"/>
          </a:ln>
          <a:effectLst/>
        </p:spPr>
        <p:txBody>
          <a:bodyPr lIns="0" rIns="0" rtlCol="0" anchor="ctr"/>
          <a:lstStyle/>
          <a:p>
            <a:pPr algn="ctr" defTabSz="1218774"/>
            <a:r>
              <a:rPr lang="en-US" sz="1000" kern="0" dirty="0">
                <a:solidFill>
                  <a:prstClr val="white"/>
                </a:solidFill>
              </a:rPr>
              <a:t>Monasca</a:t>
            </a:r>
          </a:p>
        </p:txBody>
      </p:sp>
      <p:sp>
        <p:nvSpPr>
          <p:cNvPr id="65" name="Rectangle 76"/>
          <p:cNvSpPr/>
          <p:nvPr/>
        </p:nvSpPr>
        <p:spPr>
          <a:xfrm>
            <a:off x="9545921" y="2189878"/>
            <a:ext cx="1062324" cy="562971"/>
          </a:xfrm>
          <a:prstGeom prst="rect">
            <a:avLst/>
          </a:prstGeom>
          <a:solidFill>
            <a:schemeClr val="bg1"/>
          </a:solidFill>
          <a:ln w="9525" cap="flat" cmpd="sng" algn="ctr">
            <a:noFill/>
            <a:prstDash val="solid"/>
          </a:ln>
          <a:effectLst/>
        </p:spPr>
        <p:txBody>
          <a:bodyPr rtlCol="0" anchor="t"/>
          <a:lstStyle/>
          <a:p>
            <a:pPr defTabSz="1218774">
              <a:tabLst>
                <a:tab pos="10359573" algn="r"/>
              </a:tabLst>
            </a:pPr>
            <a:r>
              <a:rPr lang="en-US" sz="1000" kern="0" dirty="0">
                <a:solidFill>
                  <a:prstClr val="black"/>
                </a:solidFill>
              </a:rPr>
              <a:t>FW 	(FWaaS)</a:t>
            </a:r>
          </a:p>
          <a:p>
            <a:pPr defTabSz="1218774">
              <a:tabLst>
                <a:tab pos="10359573" algn="r"/>
              </a:tabLst>
            </a:pPr>
            <a:r>
              <a:rPr lang="en-US" sz="1000" kern="0" dirty="0">
                <a:solidFill>
                  <a:prstClr val="black"/>
                </a:solidFill>
              </a:rPr>
              <a:t>Service</a:t>
            </a:r>
          </a:p>
        </p:txBody>
      </p:sp>
      <p:sp>
        <p:nvSpPr>
          <p:cNvPr id="66" name="Rectangle 77"/>
          <p:cNvSpPr/>
          <p:nvPr/>
        </p:nvSpPr>
        <p:spPr>
          <a:xfrm>
            <a:off x="8427396" y="2189878"/>
            <a:ext cx="1062324" cy="562971"/>
          </a:xfrm>
          <a:prstGeom prst="rect">
            <a:avLst/>
          </a:prstGeom>
          <a:solidFill>
            <a:schemeClr val="bg1"/>
          </a:solidFill>
          <a:ln w="9525" cap="flat" cmpd="sng" algn="ctr">
            <a:noFill/>
            <a:prstDash val="solid"/>
          </a:ln>
          <a:effectLst/>
        </p:spPr>
        <p:txBody>
          <a:bodyPr rtlCol="0" anchor="t"/>
          <a:lstStyle/>
          <a:p>
            <a:pPr defTabSz="1218774">
              <a:tabLst>
                <a:tab pos="10359573" algn="r"/>
              </a:tabLst>
            </a:pPr>
            <a:r>
              <a:rPr lang="en-US" sz="1000" kern="0" dirty="0">
                <a:solidFill>
                  <a:prstClr val="black"/>
                </a:solidFill>
              </a:rPr>
              <a:t>VPN 	(VPNaaS)</a:t>
            </a:r>
          </a:p>
          <a:p>
            <a:pPr defTabSz="1218774">
              <a:tabLst>
                <a:tab pos="10359573" algn="r"/>
              </a:tabLst>
            </a:pPr>
            <a:r>
              <a:rPr lang="en-US" sz="1000" kern="0" dirty="0">
                <a:solidFill>
                  <a:prstClr val="black"/>
                </a:solidFill>
              </a:rPr>
              <a:t>Service</a:t>
            </a:r>
          </a:p>
        </p:txBody>
      </p:sp>
      <p:sp>
        <p:nvSpPr>
          <p:cNvPr id="67" name="Rectangle 78"/>
          <p:cNvSpPr/>
          <p:nvPr/>
        </p:nvSpPr>
        <p:spPr>
          <a:xfrm>
            <a:off x="7861766" y="2975219"/>
            <a:ext cx="720000" cy="154800"/>
          </a:xfrm>
          <a:prstGeom prst="rect">
            <a:avLst/>
          </a:prstGeom>
          <a:solidFill>
            <a:schemeClr val="accent5">
              <a:lumMod val="75000"/>
            </a:schemeClr>
          </a:solidFill>
          <a:ln w="6350" cap="flat" cmpd="sng" algn="ctr">
            <a:noFill/>
            <a:prstDash val="solid"/>
          </a:ln>
          <a:effectLst/>
        </p:spPr>
        <p:txBody>
          <a:bodyPr lIns="0" rIns="0" rtlCol="0" anchor="ctr"/>
          <a:lstStyle/>
          <a:p>
            <a:pPr algn="ctr" defTabSz="1218774">
              <a:defRPr/>
            </a:pPr>
            <a:r>
              <a:rPr lang="en-US" sz="1000" kern="0" dirty="0">
                <a:solidFill>
                  <a:prstClr val="white"/>
                </a:solidFill>
              </a:rPr>
              <a:t>Federation</a:t>
            </a:r>
          </a:p>
        </p:txBody>
      </p:sp>
      <p:sp>
        <p:nvSpPr>
          <p:cNvPr id="68" name="Rectangle 73"/>
          <p:cNvSpPr/>
          <p:nvPr/>
        </p:nvSpPr>
        <p:spPr>
          <a:xfrm>
            <a:off x="836954" y="3303800"/>
            <a:ext cx="1747296" cy="247929"/>
          </a:xfrm>
          <a:prstGeom prst="rect">
            <a:avLst/>
          </a:prstGeom>
          <a:solidFill>
            <a:schemeClr val="bg1">
              <a:lumMod val="65000"/>
            </a:schemeClr>
          </a:solidFill>
          <a:ln w="9525" cap="flat" cmpd="sng" algn="ctr">
            <a:solidFill>
              <a:schemeClr val="bg1"/>
            </a:solidFill>
            <a:prstDash val="solid"/>
          </a:ln>
          <a:effectLst/>
        </p:spPr>
        <p:txBody>
          <a:bodyPr lIns="60944" rIns="60944" rtlCol="0" anchor="t"/>
          <a:lstStyle/>
          <a:p>
            <a:pPr defTabSz="1218774"/>
            <a:r>
              <a:rPr lang="en-US" sz="1000" kern="0" dirty="0">
                <a:solidFill>
                  <a:prstClr val="black"/>
                </a:solidFill>
              </a:rPr>
              <a:t>Configuration Processor</a:t>
            </a:r>
          </a:p>
        </p:txBody>
      </p:sp>
      <p:sp>
        <p:nvSpPr>
          <p:cNvPr id="69" name="Rectangle 79"/>
          <p:cNvSpPr/>
          <p:nvPr/>
        </p:nvSpPr>
        <p:spPr>
          <a:xfrm>
            <a:off x="7308873" y="2189878"/>
            <a:ext cx="1062324" cy="566928"/>
          </a:xfrm>
          <a:prstGeom prst="rect">
            <a:avLst/>
          </a:prstGeom>
          <a:solidFill>
            <a:schemeClr val="bg1"/>
          </a:solidFill>
          <a:ln w="9525" cap="flat" cmpd="sng" algn="ctr">
            <a:noFill/>
            <a:prstDash val="solid"/>
          </a:ln>
          <a:effectLst/>
        </p:spPr>
        <p:txBody>
          <a:bodyPr rtlCol="0" anchor="t"/>
          <a:lstStyle/>
          <a:p>
            <a:pPr defTabSz="1218774">
              <a:tabLst>
                <a:tab pos="10359573" algn="r"/>
              </a:tabLst>
            </a:pPr>
            <a:r>
              <a:rPr lang="en-US" sz="1000" kern="0" dirty="0">
                <a:solidFill>
                  <a:prstClr val="black"/>
                </a:solidFill>
              </a:rPr>
              <a:t>LB 	(LBaaS)</a:t>
            </a:r>
          </a:p>
          <a:p>
            <a:pPr defTabSz="1218774">
              <a:tabLst>
                <a:tab pos="10359573" algn="r"/>
              </a:tabLst>
            </a:pPr>
            <a:r>
              <a:rPr lang="en-US" sz="1000" kern="0" dirty="0">
                <a:solidFill>
                  <a:prstClr val="black"/>
                </a:solidFill>
              </a:rPr>
              <a:t>Service</a:t>
            </a:r>
          </a:p>
        </p:txBody>
      </p:sp>
      <p:sp>
        <p:nvSpPr>
          <p:cNvPr id="70" name="Rectangle 80"/>
          <p:cNvSpPr/>
          <p:nvPr/>
        </p:nvSpPr>
        <p:spPr>
          <a:xfrm>
            <a:off x="10202860" y="5204345"/>
            <a:ext cx="1535279" cy="197479"/>
          </a:xfrm>
          <a:prstGeom prst="rect">
            <a:avLst/>
          </a:prstGeom>
          <a:solidFill>
            <a:srgbClr val="00B388"/>
          </a:solidFill>
          <a:ln w="9525" cap="flat" cmpd="sng" algn="ctr">
            <a:solidFill>
              <a:srgbClr val="00B388"/>
            </a:solidFill>
            <a:prstDash val="solid"/>
          </a:ln>
          <a:effectLst/>
        </p:spPr>
        <p:txBody>
          <a:bodyPr lIns="60944" rIns="60944" rtlCol="0" anchor="ctr"/>
          <a:lstStyle/>
          <a:p>
            <a:pPr algn="ctr" defTabSz="1218774">
              <a:tabLst>
                <a:tab pos="1984738" algn="r"/>
                <a:tab pos="5484480" algn="r"/>
              </a:tabLst>
            </a:pPr>
            <a:r>
              <a:rPr lang="en-US" sz="1000" kern="0" dirty="0">
                <a:solidFill>
                  <a:prstClr val="black"/>
                </a:solidFill>
              </a:rPr>
              <a:t>Vertica</a:t>
            </a:r>
          </a:p>
        </p:txBody>
      </p:sp>
      <p:sp>
        <p:nvSpPr>
          <p:cNvPr id="71" name="Rectangle 81"/>
          <p:cNvSpPr/>
          <p:nvPr/>
        </p:nvSpPr>
        <p:spPr>
          <a:xfrm>
            <a:off x="2726353" y="2918286"/>
            <a:ext cx="1642165" cy="377664"/>
          </a:xfrm>
          <a:prstGeom prst="rect">
            <a:avLst/>
          </a:prstGeom>
          <a:solidFill>
            <a:srgbClr val="00B388"/>
          </a:solidFill>
          <a:ln w="9525" cap="flat" cmpd="sng" algn="ctr">
            <a:solidFill>
              <a:srgbClr val="00B388"/>
            </a:solidFill>
            <a:prstDash val="solid"/>
          </a:ln>
          <a:effectLst/>
        </p:spPr>
        <p:txBody>
          <a:bodyPr lIns="60944" rIns="60944" rtlCol="0" anchor="t"/>
          <a:lstStyle/>
          <a:p>
            <a:pPr defTabSz="1218774">
              <a:tabLst>
                <a:tab pos="1984738" algn="r"/>
                <a:tab pos="5484480" algn="r"/>
              </a:tabLst>
            </a:pPr>
            <a:r>
              <a:rPr lang="en-US" sz="1000" kern="0" dirty="0">
                <a:solidFill>
                  <a:prstClr val="black"/>
                </a:solidFill>
              </a:rPr>
              <a:t>Nova ESX 	(EON)</a:t>
            </a:r>
          </a:p>
          <a:p>
            <a:pPr defTabSz="1218774">
              <a:tabLst>
                <a:tab pos="1984738" algn="r"/>
                <a:tab pos="5484480" algn="r"/>
              </a:tabLst>
            </a:pPr>
            <a:r>
              <a:rPr lang="en-US" sz="1000" kern="0" dirty="0">
                <a:solidFill>
                  <a:prstClr val="black"/>
                </a:solidFill>
              </a:rPr>
              <a:t>Configuration</a:t>
            </a:r>
          </a:p>
        </p:txBody>
      </p:sp>
      <p:sp>
        <p:nvSpPr>
          <p:cNvPr id="72" name="Rectangle 114"/>
          <p:cNvSpPr/>
          <p:nvPr/>
        </p:nvSpPr>
        <p:spPr>
          <a:xfrm>
            <a:off x="2726353" y="2390232"/>
            <a:ext cx="1642165" cy="349059"/>
          </a:xfrm>
          <a:prstGeom prst="rect">
            <a:avLst/>
          </a:prstGeom>
          <a:solidFill>
            <a:schemeClr val="bg1">
              <a:lumMod val="65000"/>
            </a:schemeClr>
          </a:solidFill>
          <a:ln w="9525" cap="flat" cmpd="sng" algn="ctr">
            <a:noFill/>
            <a:prstDash val="solid"/>
          </a:ln>
          <a:effectLst/>
        </p:spPr>
        <p:txBody>
          <a:bodyPr lIns="60944" rIns="60944" rtlCol="0" anchor="t"/>
          <a:lstStyle/>
          <a:p>
            <a:pPr defTabSz="1218774">
              <a:tabLst>
                <a:tab pos="1376328" algn="r"/>
                <a:tab pos="1541424" algn="l"/>
              </a:tabLst>
            </a:pPr>
            <a:r>
              <a:rPr lang="en-US" sz="1000" kern="0" dirty="0">
                <a:solidFill>
                  <a:prstClr val="black"/>
                </a:solidFill>
              </a:rPr>
              <a:t>Logging Search	(Kibana)</a:t>
            </a:r>
          </a:p>
          <a:p>
            <a:pPr defTabSz="1218774">
              <a:tabLst>
                <a:tab pos="1376328" algn="r"/>
                <a:tab pos="1541424" algn="l"/>
              </a:tabLst>
            </a:pPr>
            <a:r>
              <a:rPr lang="en-US" sz="1000" kern="0" dirty="0">
                <a:solidFill>
                  <a:prstClr val="black"/>
                </a:solidFill>
              </a:rPr>
              <a:t>Dashboard</a:t>
            </a:r>
          </a:p>
        </p:txBody>
      </p:sp>
      <p:sp>
        <p:nvSpPr>
          <p:cNvPr id="73" name="Rectangle 117"/>
          <p:cNvSpPr/>
          <p:nvPr/>
        </p:nvSpPr>
        <p:spPr>
          <a:xfrm>
            <a:off x="2034471" y="4706778"/>
            <a:ext cx="549780" cy="154800"/>
          </a:xfrm>
          <a:prstGeom prst="rect">
            <a:avLst/>
          </a:prstGeom>
          <a:solidFill>
            <a:schemeClr val="accent5">
              <a:lumMod val="75000"/>
            </a:schemeClr>
          </a:solidFill>
          <a:ln w="6350" cap="flat" cmpd="sng" algn="ctr">
            <a:noFill/>
            <a:prstDash val="solid"/>
          </a:ln>
          <a:effectLst/>
        </p:spPr>
        <p:txBody>
          <a:bodyPr lIns="0" rIns="0" rtlCol="0" anchor="ctr"/>
          <a:lstStyle/>
          <a:p>
            <a:pPr algn="ctr" defTabSz="1218774"/>
            <a:r>
              <a:rPr lang="en-US" sz="1000" kern="0" dirty="0">
                <a:solidFill>
                  <a:prstClr val="white"/>
                </a:solidFill>
              </a:rPr>
              <a:t>UEFI</a:t>
            </a:r>
          </a:p>
        </p:txBody>
      </p:sp>
      <p:sp>
        <p:nvSpPr>
          <p:cNvPr id="74" name="Rectangle 120"/>
          <p:cNvSpPr/>
          <p:nvPr/>
        </p:nvSpPr>
        <p:spPr>
          <a:xfrm>
            <a:off x="2726353" y="1965288"/>
            <a:ext cx="1642165" cy="349059"/>
          </a:xfrm>
          <a:prstGeom prst="rect">
            <a:avLst/>
          </a:prstGeom>
          <a:solidFill>
            <a:srgbClr val="00B388"/>
          </a:solidFill>
          <a:ln w="9525" cap="flat" cmpd="sng" algn="ctr">
            <a:solidFill>
              <a:srgbClr val="00B388"/>
            </a:solidFill>
            <a:prstDash val="solid"/>
          </a:ln>
          <a:effectLst/>
        </p:spPr>
        <p:txBody>
          <a:bodyPr lIns="60944" rIns="60944" rtlCol="0" anchor="t"/>
          <a:lstStyle/>
          <a:p>
            <a:pPr defTabSz="1218774">
              <a:tabLst>
                <a:tab pos="1984738" algn="r"/>
                <a:tab pos="5484480" algn="r"/>
              </a:tabLst>
            </a:pPr>
            <a:r>
              <a:rPr lang="en-US" sz="1000" kern="0" dirty="0">
                <a:solidFill>
                  <a:prstClr val="black"/>
                </a:solidFill>
              </a:rPr>
              <a:t>Day Zero	</a:t>
            </a:r>
          </a:p>
          <a:p>
            <a:pPr defTabSz="1218774">
              <a:tabLst>
                <a:tab pos="1984738" algn="r"/>
                <a:tab pos="5484480" algn="r"/>
              </a:tabLst>
            </a:pPr>
            <a:r>
              <a:rPr lang="en-US" sz="1000" kern="0" dirty="0">
                <a:solidFill>
                  <a:prstClr val="black"/>
                </a:solidFill>
              </a:rPr>
              <a:t>Installer	</a:t>
            </a:r>
          </a:p>
        </p:txBody>
      </p:sp>
      <p:sp>
        <p:nvSpPr>
          <p:cNvPr id="75" name="Rectangle 127"/>
          <p:cNvSpPr/>
          <p:nvPr/>
        </p:nvSpPr>
        <p:spPr>
          <a:xfrm>
            <a:off x="8616000" y="1750370"/>
            <a:ext cx="720000" cy="155448"/>
          </a:xfrm>
          <a:prstGeom prst="rect">
            <a:avLst/>
          </a:prstGeom>
          <a:solidFill>
            <a:schemeClr val="accent5">
              <a:lumMod val="75000"/>
            </a:schemeClr>
          </a:solidFill>
          <a:ln w="6350" cap="flat" cmpd="sng" algn="ctr">
            <a:noFill/>
            <a:prstDash val="solid"/>
          </a:ln>
          <a:effectLst/>
        </p:spPr>
        <p:txBody>
          <a:bodyPr lIns="0" rIns="0" rtlCol="0" anchor="ctr"/>
          <a:lstStyle/>
          <a:p>
            <a:pPr algn="ctr" defTabSz="1218774"/>
            <a:r>
              <a:rPr lang="en-US" sz="1000" kern="0" dirty="0">
                <a:solidFill>
                  <a:prstClr val="white"/>
                </a:solidFill>
              </a:rPr>
              <a:t>LBaaS</a:t>
            </a:r>
          </a:p>
        </p:txBody>
      </p:sp>
      <p:sp>
        <p:nvSpPr>
          <p:cNvPr id="76" name="Rectangle 137"/>
          <p:cNvSpPr/>
          <p:nvPr/>
        </p:nvSpPr>
        <p:spPr>
          <a:xfrm>
            <a:off x="9389216" y="1750370"/>
            <a:ext cx="720000" cy="155448"/>
          </a:xfrm>
          <a:prstGeom prst="rect">
            <a:avLst/>
          </a:prstGeom>
          <a:solidFill>
            <a:schemeClr val="accent5">
              <a:lumMod val="75000"/>
            </a:schemeClr>
          </a:solidFill>
          <a:ln w="6350" cap="flat" cmpd="sng" algn="ctr">
            <a:noFill/>
            <a:prstDash val="solid"/>
          </a:ln>
          <a:effectLst/>
        </p:spPr>
        <p:txBody>
          <a:bodyPr lIns="0" rIns="0" rtlCol="0" anchor="ctr"/>
          <a:lstStyle/>
          <a:p>
            <a:pPr algn="ctr" defTabSz="1218774"/>
            <a:r>
              <a:rPr lang="en-US" sz="1000" kern="0" dirty="0">
                <a:solidFill>
                  <a:prstClr val="white"/>
                </a:solidFill>
              </a:rPr>
              <a:t>VPNaaS</a:t>
            </a:r>
          </a:p>
        </p:txBody>
      </p:sp>
      <p:sp>
        <p:nvSpPr>
          <p:cNvPr id="77" name="Rectangle 138"/>
          <p:cNvSpPr/>
          <p:nvPr/>
        </p:nvSpPr>
        <p:spPr>
          <a:xfrm>
            <a:off x="10162432" y="1750370"/>
            <a:ext cx="720000" cy="155448"/>
          </a:xfrm>
          <a:prstGeom prst="rect">
            <a:avLst/>
          </a:prstGeom>
          <a:solidFill>
            <a:schemeClr val="accent5">
              <a:lumMod val="75000"/>
            </a:schemeClr>
          </a:solidFill>
          <a:ln w="6350" cap="flat" cmpd="sng" algn="ctr">
            <a:noFill/>
            <a:prstDash val="solid"/>
          </a:ln>
          <a:effectLst/>
        </p:spPr>
        <p:txBody>
          <a:bodyPr lIns="0" rIns="0" rtlCol="0" anchor="ctr"/>
          <a:lstStyle/>
          <a:p>
            <a:pPr algn="ctr" defTabSz="1218774"/>
            <a:r>
              <a:rPr lang="en-US" sz="1000" kern="0" dirty="0">
                <a:solidFill>
                  <a:prstClr val="white"/>
                </a:solidFill>
              </a:rPr>
              <a:t>FWaaS</a:t>
            </a:r>
          </a:p>
        </p:txBody>
      </p:sp>
      <p:sp>
        <p:nvSpPr>
          <p:cNvPr id="78" name="Rectangle 134"/>
          <p:cNvSpPr/>
          <p:nvPr/>
        </p:nvSpPr>
        <p:spPr>
          <a:xfrm>
            <a:off x="11067513" y="4349964"/>
            <a:ext cx="631602" cy="152484"/>
          </a:xfrm>
          <a:prstGeom prst="rect">
            <a:avLst/>
          </a:prstGeom>
          <a:solidFill>
            <a:srgbClr val="00B388"/>
          </a:solidFill>
          <a:ln w="9525" cap="flat" cmpd="sng" algn="ctr">
            <a:solidFill>
              <a:srgbClr val="00B388"/>
            </a:solidFill>
            <a:prstDash val="solid"/>
          </a:ln>
          <a:effectLst/>
        </p:spPr>
        <p:txBody>
          <a:bodyPr lIns="60944" rIns="60944" rtlCol="0" anchor="ctr"/>
          <a:lstStyle/>
          <a:p>
            <a:pPr algn="ctr" defTabSz="1218774">
              <a:tabLst>
                <a:tab pos="1984738" algn="r"/>
                <a:tab pos="5484480" algn="r"/>
              </a:tabLst>
            </a:pPr>
            <a:r>
              <a:rPr lang="en-US" sz="1000" kern="0" dirty="0">
                <a:solidFill>
                  <a:prstClr val="black"/>
                </a:solidFill>
              </a:rPr>
              <a:t>VSA</a:t>
            </a:r>
          </a:p>
        </p:txBody>
      </p:sp>
      <p:sp>
        <p:nvSpPr>
          <p:cNvPr id="79" name="Rectangle 140"/>
          <p:cNvSpPr/>
          <p:nvPr/>
        </p:nvSpPr>
        <p:spPr>
          <a:xfrm>
            <a:off x="5299328" y="4346999"/>
            <a:ext cx="720000" cy="155448"/>
          </a:xfrm>
          <a:prstGeom prst="rect">
            <a:avLst/>
          </a:prstGeom>
          <a:solidFill>
            <a:schemeClr val="accent5">
              <a:lumMod val="75000"/>
            </a:schemeClr>
          </a:solidFill>
          <a:ln w="6350" cap="flat" cmpd="sng" algn="ctr">
            <a:noFill/>
            <a:prstDash val="solid"/>
          </a:ln>
          <a:effectLst/>
        </p:spPr>
        <p:txBody>
          <a:bodyPr lIns="0" rIns="0" rtlCol="0" anchor="ctr"/>
          <a:lstStyle/>
          <a:p>
            <a:pPr algn="ctr" defTabSz="1218774"/>
            <a:r>
              <a:rPr lang="en-US" sz="1000" kern="0" dirty="0">
                <a:solidFill>
                  <a:prstClr val="white"/>
                </a:solidFill>
              </a:rPr>
              <a:t>Swift</a:t>
            </a:r>
          </a:p>
        </p:txBody>
      </p:sp>
      <p:sp>
        <p:nvSpPr>
          <p:cNvPr id="80" name="Rectangle 141"/>
          <p:cNvSpPr/>
          <p:nvPr/>
        </p:nvSpPr>
        <p:spPr>
          <a:xfrm>
            <a:off x="5299328" y="4551328"/>
            <a:ext cx="720000" cy="155448"/>
          </a:xfrm>
          <a:prstGeom prst="rect">
            <a:avLst/>
          </a:prstGeom>
          <a:solidFill>
            <a:schemeClr val="bg1">
              <a:lumMod val="65000"/>
            </a:schemeClr>
          </a:solidFill>
          <a:ln w="9525" cap="flat" cmpd="sng" algn="ctr">
            <a:solidFill>
              <a:schemeClr val="tx1">
                <a:lumMod val="50000"/>
                <a:lumOff val="50000"/>
              </a:schemeClr>
            </a:solidFill>
            <a:prstDash val="solid"/>
          </a:ln>
          <a:effectLst/>
        </p:spPr>
        <p:txBody>
          <a:bodyPr rtlCol="0" anchor="ctr"/>
          <a:lstStyle/>
          <a:p>
            <a:pPr algn="ctr" defTabSz="1218774">
              <a:tabLst>
                <a:tab pos="10359573" algn="r"/>
              </a:tabLst>
            </a:pPr>
            <a:r>
              <a:rPr lang="en-US" sz="1000" kern="0" dirty="0">
                <a:solidFill>
                  <a:prstClr val="black"/>
                </a:solidFill>
              </a:rPr>
              <a:t>Ceph</a:t>
            </a:r>
          </a:p>
        </p:txBody>
      </p:sp>
      <p:sp>
        <p:nvSpPr>
          <p:cNvPr id="81" name="Rectangle 144"/>
          <p:cNvSpPr/>
          <p:nvPr/>
        </p:nvSpPr>
        <p:spPr>
          <a:xfrm>
            <a:off x="10202860" y="5452884"/>
            <a:ext cx="1535279" cy="197479"/>
          </a:xfrm>
          <a:prstGeom prst="rect">
            <a:avLst/>
          </a:prstGeom>
          <a:solidFill>
            <a:schemeClr val="bg1">
              <a:lumMod val="65000"/>
            </a:schemeClr>
          </a:solidFill>
          <a:ln w="9525" cap="flat" cmpd="sng" algn="ctr">
            <a:noFill/>
            <a:prstDash val="solid"/>
          </a:ln>
          <a:effectLst/>
        </p:spPr>
        <p:txBody>
          <a:bodyPr lIns="60944" rIns="60944" rtlCol="0" anchor="ctr"/>
          <a:lstStyle/>
          <a:p>
            <a:pPr algn="ctr" defTabSz="1218774"/>
            <a:r>
              <a:rPr lang="en-US" sz="1000" kern="0" dirty="0">
                <a:solidFill>
                  <a:prstClr val="black"/>
                </a:solidFill>
              </a:rPr>
              <a:t>InfluxDB</a:t>
            </a:r>
          </a:p>
        </p:txBody>
      </p:sp>
      <p:sp>
        <p:nvSpPr>
          <p:cNvPr id="82" name="Rectangle 244"/>
          <p:cNvSpPr/>
          <p:nvPr/>
        </p:nvSpPr>
        <p:spPr>
          <a:xfrm>
            <a:off x="8947649" y="518830"/>
            <a:ext cx="203147" cy="142795"/>
          </a:xfrm>
          <a:prstGeom prst="rect">
            <a:avLst/>
          </a:prstGeom>
          <a:solidFill>
            <a:schemeClr val="bg1"/>
          </a:solidFill>
          <a:ln w="9525" cap="flat" cmpd="sng" algn="ctr">
            <a:solidFill>
              <a:schemeClr val="tx1"/>
            </a:solidFill>
            <a:prstDash val="solid"/>
          </a:ln>
          <a:effectLst/>
        </p:spPr>
        <p:txBody>
          <a:bodyPr lIns="60944" rIns="60944" rtlCol="0" anchor="ctr"/>
          <a:lstStyle/>
          <a:p>
            <a:pPr algn="ctr" defTabSz="1218774">
              <a:defRPr/>
            </a:pPr>
            <a:endParaRPr lang="en-US" sz="1000" kern="0" dirty="0">
              <a:solidFill>
                <a:prstClr val="white"/>
              </a:solidFill>
            </a:endParaRPr>
          </a:p>
        </p:txBody>
      </p:sp>
      <p:sp>
        <p:nvSpPr>
          <p:cNvPr id="83" name="Rectangle 245"/>
          <p:cNvSpPr/>
          <p:nvPr/>
        </p:nvSpPr>
        <p:spPr>
          <a:xfrm>
            <a:off x="8947649" y="713746"/>
            <a:ext cx="203147" cy="142795"/>
          </a:xfrm>
          <a:prstGeom prst="rect">
            <a:avLst/>
          </a:prstGeom>
          <a:solidFill>
            <a:schemeClr val="accent5">
              <a:lumMod val="75000"/>
            </a:schemeClr>
          </a:solidFill>
          <a:ln w="9525" cap="flat" cmpd="sng" algn="ctr">
            <a:solidFill>
              <a:schemeClr val="tx1"/>
            </a:solidFill>
            <a:prstDash val="solid"/>
          </a:ln>
          <a:effectLst/>
        </p:spPr>
        <p:txBody>
          <a:bodyPr lIns="60944" rIns="60944" rtlCol="0" anchor="ctr"/>
          <a:lstStyle/>
          <a:p>
            <a:pPr algn="ctr" defTabSz="1218774">
              <a:defRPr/>
            </a:pPr>
            <a:endParaRPr lang="en-US" sz="1000" kern="0" dirty="0">
              <a:solidFill>
                <a:prstClr val="white"/>
              </a:solidFill>
            </a:endParaRPr>
          </a:p>
        </p:txBody>
      </p:sp>
      <p:sp>
        <p:nvSpPr>
          <p:cNvPr id="84" name="TextBox 83"/>
          <p:cNvSpPr txBox="1"/>
          <p:nvPr/>
        </p:nvSpPr>
        <p:spPr>
          <a:xfrm>
            <a:off x="9202119" y="520144"/>
            <a:ext cx="1215076" cy="153888"/>
          </a:xfrm>
          <a:prstGeom prst="rect">
            <a:avLst/>
          </a:prstGeom>
          <a:noFill/>
        </p:spPr>
        <p:txBody>
          <a:bodyPr wrap="none" lIns="0" tIns="0" rIns="0" bIns="0" rtlCol="0">
            <a:spAutoFit/>
          </a:bodyPr>
          <a:lstStyle/>
          <a:p>
            <a:pPr defTabSz="1218774"/>
            <a:r>
              <a:rPr lang="en-US" sz="1000" b="1" dirty="0">
                <a:solidFill>
                  <a:prstClr val="black"/>
                </a:solidFill>
              </a:rPr>
              <a:t>OpenStack (Liberty)</a:t>
            </a:r>
          </a:p>
        </p:txBody>
      </p:sp>
      <p:sp>
        <p:nvSpPr>
          <p:cNvPr id="85" name="TextBox 84"/>
          <p:cNvSpPr txBox="1"/>
          <p:nvPr/>
        </p:nvSpPr>
        <p:spPr>
          <a:xfrm>
            <a:off x="9222000" y="715060"/>
            <a:ext cx="504946" cy="153888"/>
          </a:xfrm>
          <a:prstGeom prst="rect">
            <a:avLst/>
          </a:prstGeom>
          <a:noFill/>
        </p:spPr>
        <p:txBody>
          <a:bodyPr wrap="none" lIns="0" tIns="0" rIns="0" bIns="0" rtlCol="0">
            <a:spAutoFit/>
          </a:bodyPr>
          <a:lstStyle>
            <a:defPPr>
              <a:defRPr lang="en-US"/>
            </a:defPPr>
            <a:lvl1pPr defTabSz="1218774">
              <a:defRPr sz="1200" b="1">
                <a:solidFill>
                  <a:prstClr val="black"/>
                </a:solidFill>
                <a:latin typeface="Calibri"/>
              </a:defRPr>
            </a:lvl1pPr>
          </a:lstStyle>
          <a:p>
            <a:r>
              <a:rPr lang="en-US" sz="1000" dirty="0">
                <a:latin typeface="+mn-lt"/>
              </a:rPr>
              <a:t>Plug-ins</a:t>
            </a:r>
          </a:p>
        </p:txBody>
      </p:sp>
      <p:sp>
        <p:nvSpPr>
          <p:cNvPr id="86" name="Rectangle 250"/>
          <p:cNvSpPr/>
          <p:nvPr/>
        </p:nvSpPr>
        <p:spPr>
          <a:xfrm>
            <a:off x="8841000" y="467391"/>
            <a:ext cx="2969996" cy="863031"/>
          </a:xfrm>
          <a:prstGeom prst="rect">
            <a:avLst/>
          </a:prstGeom>
          <a:no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000" dirty="0">
              <a:solidFill>
                <a:prstClr val="white"/>
              </a:solidFill>
            </a:endParaRPr>
          </a:p>
        </p:txBody>
      </p:sp>
      <p:sp>
        <p:nvSpPr>
          <p:cNvPr id="89" name="Rectangle 121"/>
          <p:cNvSpPr/>
          <p:nvPr/>
        </p:nvSpPr>
        <p:spPr>
          <a:xfrm>
            <a:off x="5007537" y="3236556"/>
            <a:ext cx="1209600" cy="265176"/>
          </a:xfrm>
          <a:prstGeom prst="rect">
            <a:avLst/>
          </a:prstGeom>
          <a:solidFill>
            <a:schemeClr val="bg1"/>
          </a:solidFill>
          <a:ln w="9525" cap="flat" cmpd="sng" algn="ctr">
            <a:noFill/>
            <a:prstDash val="solid"/>
          </a:ln>
          <a:effectLst/>
        </p:spPr>
        <p:txBody>
          <a:bodyPr rtlCol="0" anchor="ctr"/>
          <a:lstStyle/>
          <a:p>
            <a:pPr defTabSz="1218774">
              <a:tabLst>
                <a:tab pos="10359573" algn="r"/>
              </a:tabLst>
            </a:pPr>
            <a:r>
              <a:rPr lang="en-US" sz="1000" kern="0" dirty="0">
                <a:solidFill>
                  <a:prstClr val="black"/>
                </a:solidFill>
              </a:rPr>
              <a:t>Key Management</a:t>
            </a:r>
          </a:p>
          <a:p>
            <a:pPr defTabSz="1218774">
              <a:tabLst>
                <a:tab pos="10359573" algn="r"/>
              </a:tabLst>
            </a:pPr>
            <a:r>
              <a:rPr lang="en-US" sz="1000" kern="0" dirty="0">
                <a:solidFill>
                  <a:prstClr val="black"/>
                </a:solidFill>
              </a:rPr>
              <a:t>Service	(Barbican)</a:t>
            </a:r>
          </a:p>
        </p:txBody>
      </p:sp>
      <p:sp>
        <p:nvSpPr>
          <p:cNvPr id="90" name="Rectangle 142"/>
          <p:cNvSpPr/>
          <p:nvPr/>
        </p:nvSpPr>
        <p:spPr>
          <a:xfrm>
            <a:off x="8874146" y="3236556"/>
            <a:ext cx="2858400" cy="265176"/>
          </a:xfrm>
          <a:prstGeom prst="rect">
            <a:avLst/>
          </a:prstGeom>
          <a:solidFill>
            <a:schemeClr val="bg1"/>
          </a:solidFill>
          <a:ln w="9525" cap="flat" cmpd="sng" algn="ctr">
            <a:noFill/>
            <a:prstDash val="solid"/>
          </a:ln>
          <a:effectLst/>
        </p:spPr>
        <p:txBody>
          <a:bodyPr rtlCol="0" anchor="ctr"/>
          <a:lstStyle/>
          <a:p>
            <a:pPr defTabSz="1218774">
              <a:tabLst>
                <a:tab pos="10359573" algn="r"/>
              </a:tabLst>
            </a:pPr>
            <a:r>
              <a:rPr lang="en-US" sz="1000" kern="0" dirty="0">
                <a:solidFill>
                  <a:prstClr val="black"/>
                </a:solidFill>
              </a:rPr>
              <a:t>Orchestration Service	(Heat)</a:t>
            </a:r>
          </a:p>
        </p:txBody>
      </p:sp>
      <p:sp>
        <p:nvSpPr>
          <p:cNvPr id="91" name="Rectangle 146"/>
          <p:cNvSpPr/>
          <p:nvPr/>
        </p:nvSpPr>
        <p:spPr>
          <a:xfrm>
            <a:off x="7561343" y="3236556"/>
            <a:ext cx="1256400" cy="265176"/>
          </a:xfrm>
          <a:prstGeom prst="rect">
            <a:avLst/>
          </a:prstGeom>
          <a:solidFill>
            <a:schemeClr val="bg1"/>
          </a:solidFill>
          <a:ln w="9525" cap="flat" cmpd="sng" algn="ctr">
            <a:noFill/>
            <a:prstDash val="solid"/>
          </a:ln>
          <a:effectLst/>
        </p:spPr>
        <p:txBody>
          <a:bodyPr rtlCol="0" anchor="ctr"/>
          <a:lstStyle/>
          <a:p>
            <a:pPr defTabSz="1218774">
              <a:tabLst>
                <a:tab pos="10359573" algn="r"/>
              </a:tabLst>
            </a:pPr>
            <a:r>
              <a:rPr lang="en-US" sz="1000" kern="0" dirty="0">
                <a:solidFill>
                  <a:prstClr val="black"/>
                </a:solidFill>
              </a:rPr>
              <a:t>Bare Metal</a:t>
            </a:r>
          </a:p>
          <a:p>
            <a:pPr defTabSz="1218774">
              <a:tabLst>
                <a:tab pos="10359573" algn="r"/>
              </a:tabLst>
            </a:pPr>
            <a:r>
              <a:rPr lang="en-US" sz="1000" kern="0" dirty="0">
                <a:solidFill>
                  <a:prstClr val="black"/>
                </a:solidFill>
              </a:rPr>
              <a:t>Service	(Ironic)</a:t>
            </a:r>
          </a:p>
        </p:txBody>
      </p:sp>
      <p:sp>
        <p:nvSpPr>
          <p:cNvPr id="92" name="Rectangle 127"/>
          <p:cNvSpPr/>
          <p:nvPr/>
        </p:nvSpPr>
        <p:spPr>
          <a:xfrm>
            <a:off x="7560565" y="2562385"/>
            <a:ext cx="720000" cy="155448"/>
          </a:xfrm>
          <a:prstGeom prst="rect">
            <a:avLst/>
          </a:prstGeom>
          <a:solidFill>
            <a:schemeClr val="accent5">
              <a:lumMod val="75000"/>
            </a:schemeClr>
          </a:solidFill>
          <a:ln w="6350" cap="flat" cmpd="sng" algn="ctr">
            <a:noFill/>
            <a:prstDash val="solid"/>
          </a:ln>
          <a:effectLst/>
        </p:spPr>
        <p:txBody>
          <a:bodyPr lIns="0" rIns="0" rtlCol="0" anchor="ctr"/>
          <a:lstStyle/>
          <a:p>
            <a:pPr algn="ctr" defTabSz="1218774"/>
            <a:r>
              <a:rPr lang="en-US" sz="1000" kern="0" dirty="0">
                <a:solidFill>
                  <a:prstClr val="white"/>
                </a:solidFill>
              </a:rPr>
              <a:t>Octavia</a:t>
            </a:r>
          </a:p>
        </p:txBody>
      </p:sp>
      <p:sp>
        <p:nvSpPr>
          <p:cNvPr id="93" name="Rectangle 102"/>
          <p:cNvSpPr/>
          <p:nvPr/>
        </p:nvSpPr>
        <p:spPr>
          <a:xfrm>
            <a:off x="7878778" y="4148228"/>
            <a:ext cx="720000" cy="155448"/>
          </a:xfrm>
          <a:prstGeom prst="rect">
            <a:avLst/>
          </a:prstGeom>
          <a:solidFill>
            <a:schemeClr val="accent5">
              <a:lumMod val="75000"/>
            </a:schemeClr>
          </a:solidFill>
          <a:ln w="6350" cap="flat" cmpd="sng" algn="ctr">
            <a:noFill/>
            <a:prstDash val="solid"/>
          </a:ln>
          <a:effectLst/>
        </p:spPr>
        <p:txBody>
          <a:bodyPr lIns="0" rIns="0" rtlCol="0" anchor="ctr"/>
          <a:lstStyle/>
          <a:p>
            <a:pPr algn="ctr" defTabSz="1218774"/>
            <a:r>
              <a:rPr lang="en-US" sz="1000" kern="0" dirty="0">
                <a:solidFill>
                  <a:prstClr val="white"/>
                </a:solidFill>
              </a:rPr>
              <a:t>KVM</a:t>
            </a:r>
          </a:p>
        </p:txBody>
      </p:sp>
      <p:sp>
        <p:nvSpPr>
          <p:cNvPr id="94" name="Oval 13"/>
          <p:cNvSpPr>
            <a:spLocks noChangeAspect="1" noChangeArrowheads="1"/>
          </p:cNvSpPr>
          <p:nvPr/>
        </p:nvSpPr>
        <p:spPr bwMode="auto">
          <a:xfrm>
            <a:off x="8135702" y="2407517"/>
            <a:ext cx="218192" cy="218192"/>
          </a:xfrm>
          <a:prstGeom prst="ellipse">
            <a:avLst/>
          </a:prstGeom>
          <a:solidFill>
            <a:schemeClr val="accent3"/>
          </a:solidFill>
          <a:ln w="19050" algn="ctr">
            <a:solidFill>
              <a:schemeClr val="accent3"/>
            </a:solidFill>
            <a:round/>
            <a:headEnd/>
            <a:tailEnd/>
          </a:ln>
          <a:effectLst/>
          <a:extLst/>
        </p:spPr>
        <p:txBody>
          <a:bodyPr wrap="none" lIns="36000" tIns="36000" rIns="36000" bIns="36000" anchor="ctr"/>
          <a:lstStyle/>
          <a:p>
            <a:pPr algn="ctr"/>
            <a:r>
              <a:rPr lang="en-US" altLang="ko-KR" sz="1800" dirty="0">
                <a:solidFill>
                  <a:schemeClr val="bg1"/>
                </a:solidFill>
                <a:sym typeface="Wingdings 2" panose="05020102010507070707" pitchFamily="18" charset="2"/>
              </a:rPr>
              <a:t></a:t>
            </a:r>
          </a:p>
        </p:txBody>
      </p:sp>
      <p:sp>
        <p:nvSpPr>
          <p:cNvPr id="95" name="Oval 13"/>
          <p:cNvSpPr>
            <a:spLocks noChangeAspect="1" noChangeArrowheads="1"/>
          </p:cNvSpPr>
          <p:nvPr/>
        </p:nvSpPr>
        <p:spPr bwMode="auto">
          <a:xfrm>
            <a:off x="7696825" y="4321550"/>
            <a:ext cx="218192" cy="218192"/>
          </a:xfrm>
          <a:prstGeom prst="ellipse">
            <a:avLst/>
          </a:prstGeom>
          <a:solidFill>
            <a:schemeClr val="accent3"/>
          </a:solidFill>
          <a:ln w="19050" algn="ctr">
            <a:solidFill>
              <a:schemeClr val="accent3"/>
            </a:solidFill>
            <a:round/>
            <a:headEnd/>
            <a:tailEnd/>
          </a:ln>
          <a:effectLst/>
          <a:extLst/>
        </p:spPr>
        <p:txBody>
          <a:bodyPr wrap="none" lIns="36000" tIns="36000" rIns="36000" bIns="36000" anchor="ctr"/>
          <a:lstStyle/>
          <a:p>
            <a:pPr algn="ctr"/>
            <a:r>
              <a:rPr lang="en-US" altLang="ko-KR" dirty="0">
                <a:solidFill>
                  <a:schemeClr val="bg1"/>
                </a:solidFill>
                <a:sym typeface="Wingdings 2" panose="05020102010507070707" pitchFamily="18" charset="2"/>
              </a:rPr>
              <a:t></a:t>
            </a:r>
          </a:p>
        </p:txBody>
      </p:sp>
      <p:sp>
        <p:nvSpPr>
          <p:cNvPr id="96" name="Oval 13"/>
          <p:cNvSpPr>
            <a:spLocks noChangeAspect="1" noChangeArrowheads="1"/>
          </p:cNvSpPr>
          <p:nvPr/>
        </p:nvSpPr>
        <p:spPr bwMode="auto">
          <a:xfrm>
            <a:off x="8601224" y="3184716"/>
            <a:ext cx="218192" cy="218192"/>
          </a:xfrm>
          <a:prstGeom prst="ellipse">
            <a:avLst/>
          </a:prstGeom>
          <a:solidFill>
            <a:schemeClr val="accent3"/>
          </a:solidFill>
          <a:ln w="19050" algn="ctr">
            <a:solidFill>
              <a:schemeClr val="accent3"/>
            </a:solidFill>
            <a:round/>
            <a:headEnd/>
            <a:tailEnd/>
          </a:ln>
          <a:effectLst/>
          <a:extLst/>
        </p:spPr>
        <p:txBody>
          <a:bodyPr wrap="none" lIns="36000" tIns="36000" rIns="36000" bIns="36000" anchor="ctr"/>
          <a:lstStyle/>
          <a:p>
            <a:pPr algn="ctr"/>
            <a:r>
              <a:rPr lang="en-US" altLang="ko-KR" dirty="0">
                <a:solidFill>
                  <a:schemeClr val="bg1"/>
                </a:solidFill>
                <a:sym typeface="Wingdings 2" panose="05020102010507070707" pitchFamily="18" charset="2"/>
              </a:rPr>
              <a:t></a:t>
            </a:r>
          </a:p>
        </p:txBody>
      </p:sp>
      <p:sp>
        <p:nvSpPr>
          <p:cNvPr id="97" name="Oval 13"/>
          <p:cNvSpPr>
            <a:spLocks noChangeAspect="1" noChangeArrowheads="1"/>
          </p:cNvSpPr>
          <p:nvPr/>
        </p:nvSpPr>
        <p:spPr bwMode="auto">
          <a:xfrm>
            <a:off x="4842038" y="3243083"/>
            <a:ext cx="218192" cy="218192"/>
          </a:xfrm>
          <a:prstGeom prst="ellipse">
            <a:avLst/>
          </a:prstGeom>
          <a:solidFill>
            <a:schemeClr val="accent3"/>
          </a:solidFill>
          <a:ln w="19050" algn="ctr">
            <a:solidFill>
              <a:schemeClr val="accent3"/>
            </a:solidFill>
            <a:round/>
            <a:headEnd/>
            <a:tailEnd/>
          </a:ln>
          <a:effectLst/>
          <a:extLst/>
        </p:spPr>
        <p:txBody>
          <a:bodyPr wrap="none" lIns="36000" tIns="36000" rIns="36000" bIns="36000" anchor="ctr"/>
          <a:lstStyle/>
          <a:p>
            <a:pPr algn="ctr"/>
            <a:r>
              <a:rPr lang="en-US" altLang="ko-KR" dirty="0">
                <a:solidFill>
                  <a:schemeClr val="bg1"/>
                </a:solidFill>
                <a:sym typeface="Wingdings 2" panose="05020102010507070707" pitchFamily="18" charset="2"/>
              </a:rPr>
              <a:t></a:t>
            </a:r>
          </a:p>
        </p:txBody>
      </p:sp>
    </p:spTree>
    <p:extLst>
      <p:ext uri="{BB962C8B-B14F-4D97-AF65-F5344CB8AC3E}">
        <p14:creationId xmlns:p14="http://schemas.microsoft.com/office/powerpoint/2010/main" val="13908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Features, Benefits, and Value</a:t>
            </a:r>
            <a:endParaRPr lang="ko-KR" altLang="en-US" dirty="0"/>
          </a:p>
        </p:txBody>
      </p:sp>
      <p:sp>
        <p:nvSpPr>
          <p:cNvPr id="4" name="슬라이드 번호 개체 틀 3"/>
          <p:cNvSpPr>
            <a:spLocks noGrp="1"/>
          </p:cNvSpPr>
          <p:nvPr>
            <p:ph type="sldNum" sz="quarter" idx="12"/>
          </p:nvPr>
        </p:nvSpPr>
        <p:spPr/>
        <p:txBody>
          <a:bodyPr/>
          <a:lstStyle/>
          <a:p>
            <a:fld id="{B016F8AB-BCEA-4347-8BA6-BE776009BC89}" type="slidenum">
              <a:rPr lang="en-US" altLang="ko-KR" smtClean="0"/>
              <a:t>17</a:t>
            </a:fld>
            <a:endParaRPr lang="ko-KR" altLang="en-US" dirty="0"/>
          </a:p>
        </p:txBody>
      </p:sp>
      <p:graphicFrame>
        <p:nvGraphicFramePr>
          <p:cNvPr id="5" name="Content Placeholder 1"/>
          <p:cNvGraphicFramePr>
            <a:graphicFrameLocks/>
          </p:cNvGraphicFramePr>
          <p:nvPr>
            <p:extLst>
              <p:ext uri="{D42A27DB-BD31-4B8C-83A1-F6EECF244321}">
                <p14:modId xmlns:p14="http://schemas.microsoft.com/office/powerpoint/2010/main" val="698743019"/>
              </p:ext>
            </p:extLst>
          </p:nvPr>
        </p:nvGraphicFramePr>
        <p:xfrm>
          <a:off x="609441" y="1044000"/>
          <a:ext cx="10969942" cy="5152894"/>
        </p:xfrm>
        <a:graphic>
          <a:graphicData uri="http://schemas.openxmlformats.org/drawingml/2006/table">
            <a:tbl>
              <a:tblPr firstRow="1" bandRow="1"/>
              <a:tblGrid>
                <a:gridCol w="2742486">
                  <a:extLst>
                    <a:ext uri="{9D8B030D-6E8A-4147-A177-3AD203B41FA5}">
                      <a16:colId xmlns:a16="http://schemas.microsoft.com/office/drawing/2014/main" val="20000"/>
                    </a:ext>
                  </a:extLst>
                </a:gridCol>
                <a:gridCol w="2742486">
                  <a:extLst>
                    <a:ext uri="{9D8B030D-6E8A-4147-A177-3AD203B41FA5}">
                      <a16:colId xmlns:a16="http://schemas.microsoft.com/office/drawing/2014/main" val="20001"/>
                    </a:ext>
                  </a:extLst>
                </a:gridCol>
                <a:gridCol w="2591117">
                  <a:extLst>
                    <a:ext uri="{9D8B030D-6E8A-4147-A177-3AD203B41FA5}">
                      <a16:colId xmlns:a16="http://schemas.microsoft.com/office/drawing/2014/main" val="20002"/>
                    </a:ext>
                  </a:extLst>
                </a:gridCol>
                <a:gridCol w="723463">
                  <a:extLst>
                    <a:ext uri="{9D8B030D-6E8A-4147-A177-3AD203B41FA5}">
                      <a16:colId xmlns:a16="http://schemas.microsoft.com/office/drawing/2014/main" val="20003"/>
                    </a:ext>
                  </a:extLst>
                </a:gridCol>
                <a:gridCol w="723463">
                  <a:extLst>
                    <a:ext uri="{9D8B030D-6E8A-4147-A177-3AD203B41FA5}">
                      <a16:colId xmlns:a16="http://schemas.microsoft.com/office/drawing/2014/main" val="20004"/>
                    </a:ext>
                  </a:extLst>
                </a:gridCol>
                <a:gridCol w="610507">
                  <a:extLst>
                    <a:ext uri="{9D8B030D-6E8A-4147-A177-3AD203B41FA5}">
                      <a16:colId xmlns:a16="http://schemas.microsoft.com/office/drawing/2014/main" val="20005"/>
                    </a:ext>
                  </a:extLst>
                </a:gridCol>
                <a:gridCol w="836420">
                  <a:extLst>
                    <a:ext uri="{9D8B030D-6E8A-4147-A177-3AD203B41FA5}">
                      <a16:colId xmlns:a16="http://schemas.microsoft.com/office/drawing/2014/main" val="20006"/>
                    </a:ext>
                  </a:extLst>
                </a:gridCol>
              </a:tblGrid>
              <a:tr h="362919">
                <a:tc>
                  <a:txBody>
                    <a:bodyPr/>
                    <a:lstStyle>
                      <a:lvl1pPr marL="0" algn="l" defTabSz="685800" rtl="0" eaLnBrk="1" latinLnBrk="0" hangingPunct="1">
                        <a:defRPr sz="1350" b="1" kern="1200">
                          <a:solidFill>
                            <a:schemeClr val="lt1"/>
                          </a:solidFill>
                          <a:latin typeface="HP Simplified"/>
                        </a:defRPr>
                      </a:lvl1pPr>
                      <a:lvl2pPr marL="342900" algn="l" defTabSz="685800" rtl="0" eaLnBrk="1" latinLnBrk="0" hangingPunct="1">
                        <a:defRPr sz="1350" b="1" kern="1200">
                          <a:solidFill>
                            <a:schemeClr val="lt1"/>
                          </a:solidFill>
                          <a:latin typeface="HP Simplified"/>
                        </a:defRPr>
                      </a:lvl2pPr>
                      <a:lvl3pPr marL="685800" algn="l" defTabSz="685800" rtl="0" eaLnBrk="1" latinLnBrk="0" hangingPunct="1">
                        <a:defRPr sz="1350" b="1" kern="1200">
                          <a:solidFill>
                            <a:schemeClr val="lt1"/>
                          </a:solidFill>
                          <a:latin typeface="HP Simplified"/>
                        </a:defRPr>
                      </a:lvl3pPr>
                      <a:lvl4pPr marL="1028700" algn="l" defTabSz="685800" rtl="0" eaLnBrk="1" latinLnBrk="0" hangingPunct="1">
                        <a:defRPr sz="1350" b="1" kern="1200">
                          <a:solidFill>
                            <a:schemeClr val="lt1"/>
                          </a:solidFill>
                          <a:latin typeface="HP Simplified"/>
                        </a:defRPr>
                      </a:lvl4pPr>
                      <a:lvl5pPr marL="1371600" algn="l" defTabSz="685800" rtl="0" eaLnBrk="1" latinLnBrk="0" hangingPunct="1">
                        <a:defRPr sz="1350" b="1" kern="1200">
                          <a:solidFill>
                            <a:schemeClr val="lt1"/>
                          </a:solidFill>
                          <a:latin typeface="HP Simplified"/>
                        </a:defRPr>
                      </a:lvl5pPr>
                      <a:lvl6pPr marL="1714500" algn="l" defTabSz="685800" rtl="0" eaLnBrk="1" latinLnBrk="0" hangingPunct="1">
                        <a:defRPr sz="1350" b="1" kern="1200">
                          <a:solidFill>
                            <a:schemeClr val="lt1"/>
                          </a:solidFill>
                          <a:latin typeface="HP Simplified"/>
                        </a:defRPr>
                      </a:lvl6pPr>
                      <a:lvl7pPr marL="2057400" algn="l" defTabSz="685800" rtl="0" eaLnBrk="1" latinLnBrk="0" hangingPunct="1">
                        <a:defRPr sz="1350" b="1" kern="1200">
                          <a:solidFill>
                            <a:schemeClr val="lt1"/>
                          </a:solidFill>
                          <a:latin typeface="HP Simplified"/>
                        </a:defRPr>
                      </a:lvl7pPr>
                      <a:lvl8pPr marL="2400300" algn="l" defTabSz="685800" rtl="0" eaLnBrk="1" latinLnBrk="0" hangingPunct="1">
                        <a:defRPr sz="1350" b="1" kern="1200">
                          <a:solidFill>
                            <a:schemeClr val="lt1"/>
                          </a:solidFill>
                          <a:latin typeface="HP Simplified"/>
                        </a:defRPr>
                      </a:lvl8pPr>
                      <a:lvl9pPr marL="2743200" algn="l" defTabSz="685800" rtl="0" eaLnBrk="1" latinLnBrk="0" hangingPunct="1">
                        <a:defRPr sz="1350" b="1" kern="1200">
                          <a:solidFill>
                            <a:schemeClr val="lt1"/>
                          </a:solidFill>
                          <a:latin typeface="HP Simplified"/>
                        </a:defRPr>
                      </a:lvl9pPr>
                    </a:lstStyle>
                    <a:p>
                      <a:pPr marL="0" algn="l" defTabSz="457200" rtl="0" eaLnBrk="1" latinLnBrk="0" hangingPunct="1">
                        <a:lnSpc>
                          <a:spcPct val="90000"/>
                        </a:lnSpc>
                        <a:spcAft>
                          <a:spcPts val="300"/>
                        </a:spcAft>
                      </a:pPr>
                      <a:r>
                        <a:rPr lang="en-US" sz="1600" b="1" kern="1200" spc="10" dirty="0">
                          <a:solidFill>
                            <a:schemeClr val="bg1"/>
                          </a:solidFill>
                          <a:latin typeface="+mn-lt"/>
                          <a:ea typeface="+mn-ea"/>
                          <a:cs typeface="+mn-cs"/>
                        </a:rPr>
                        <a:t>FEATURE</a:t>
                      </a:r>
                    </a:p>
                  </a:txBody>
                  <a:tcPr marL="60944" marR="60944" marT="24379" marB="24379" anchor="ctr">
                    <a:lnL w="12700" cmpd="sng">
                      <a:noFill/>
                    </a:lnL>
                    <a:lnR w="12700" cmpd="sng">
                      <a:noFill/>
                    </a:lnR>
                    <a:lnT w="12700" cmpd="sng">
                      <a:noFill/>
                    </a:lnT>
                    <a:lnB w="12700"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00B388"/>
                    </a:solidFill>
                  </a:tcPr>
                </a:tc>
                <a:tc>
                  <a:txBody>
                    <a:bodyPr/>
                    <a:lstStyle>
                      <a:lvl1pPr marL="0" algn="l" defTabSz="685800" rtl="0" eaLnBrk="1" latinLnBrk="0" hangingPunct="1">
                        <a:defRPr sz="1350" b="1" kern="1200">
                          <a:solidFill>
                            <a:schemeClr val="lt1"/>
                          </a:solidFill>
                          <a:latin typeface="HP Simplified"/>
                        </a:defRPr>
                      </a:lvl1pPr>
                      <a:lvl2pPr marL="342900" algn="l" defTabSz="685800" rtl="0" eaLnBrk="1" latinLnBrk="0" hangingPunct="1">
                        <a:defRPr sz="1350" b="1" kern="1200">
                          <a:solidFill>
                            <a:schemeClr val="lt1"/>
                          </a:solidFill>
                          <a:latin typeface="HP Simplified"/>
                        </a:defRPr>
                      </a:lvl2pPr>
                      <a:lvl3pPr marL="685800" algn="l" defTabSz="685800" rtl="0" eaLnBrk="1" latinLnBrk="0" hangingPunct="1">
                        <a:defRPr sz="1350" b="1" kern="1200">
                          <a:solidFill>
                            <a:schemeClr val="lt1"/>
                          </a:solidFill>
                          <a:latin typeface="HP Simplified"/>
                        </a:defRPr>
                      </a:lvl3pPr>
                      <a:lvl4pPr marL="1028700" algn="l" defTabSz="685800" rtl="0" eaLnBrk="1" latinLnBrk="0" hangingPunct="1">
                        <a:defRPr sz="1350" b="1" kern="1200">
                          <a:solidFill>
                            <a:schemeClr val="lt1"/>
                          </a:solidFill>
                          <a:latin typeface="HP Simplified"/>
                        </a:defRPr>
                      </a:lvl4pPr>
                      <a:lvl5pPr marL="1371600" algn="l" defTabSz="685800" rtl="0" eaLnBrk="1" latinLnBrk="0" hangingPunct="1">
                        <a:defRPr sz="1350" b="1" kern="1200">
                          <a:solidFill>
                            <a:schemeClr val="lt1"/>
                          </a:solidFill>
                          <a:latin typeface="HP Simplified"/>
                        </a:defRPr>
                      </a:lvl5pPr>
                      <a:lvl6pPr marL="1714500" algn="l" defTabSz="685800" rtl="0" eaLnBrk="1" latinLnBrk="0" hangingPunct="1">
                        <a:defRPr sz="1350" b="1" kern="1200">
                          <a:solidFill>
                            <a:schemeClr val="lt1"/>
                          </a:solidFill>
                          <a:latin typeface="HP Simplified"/>
                        </a:defRPr>
                      </a:lvl6pPr>
                      <a:lvl7pPr marL="2057400" algn="l" defTabSz="685800" rtl="0" eaLnBrk="1" latinLnBrk="0" hangingPunct="1">
                        <a:defRPr sz="1350" b="1" kern="1200">
                          <a:solidFill>
                            <a:schemeClr val="lt1"/>
                          </a:solidFill>
                          <a:latin typeface="HP Simplified"/>
                        </a:defRPr>
                      </a:lvl7pPr>
                      <a:lvl8pPr marL="2400300" algn="l" defTabSz="685800" rtl="0" eaLnBrk="1" latinLnBrk="0" hangingPunct="1">
                        <a:defRPr sz="1350" b="1" kern="1200">
                          <a:solidFill>
                            <a:schemeClr val="lt1"/>
                          </a:solidFill>
                          <a:latin typeface="HP Simplified"/>
                        </a:defRPr>
                      </a:lvl8pPr>
                      <a:lvl9pPr marL="2743200" algn="l" defTabSz="685800" rtl="0" eaLnBrk="1" latinLnBrk="0" hangingPunct="1">
                        <a:defRPr sz="1350" b="1" kern="1200">
                          <a:solidFill>
                            <a:schemeClr val="lt1"/>
                          </a:solidFill>
                          <a:latin typeface="HP Simplified"/>
                        </a:defRPr>
                      </a:lvl9pPr>
                    </a:lstStyle>
                    <a:p>
                      <a:pPr marL="0" algn="l" defTabSz="457200" rtl="0" eaLnBrk="1" latinLnBrk="0" hangingPunct="1">
                        <a:lnSpc>
                          <a:spcPct val="90000"/>
                        </a:lnSpc>
                        <a:spcAft>
                          <a:spcPts val="300"/>
                        </a:spcAft>
                      </a:pPr>
                      <a:r>
                        <a:rPr lang="en-US" sz="1600" b="1" kern="1200" spc="10" dirty="0">
                          <a:solidFill>
                            <a:schemeClr val="bg1"/>
                          </a:solidFill>
                          <a:latin typeface="+mn-lt"/>
                          <a:ea typeface="+mn-ea"/>
                          <a:cs typeface="+mn-cs"/>
                        </a:rPr>
                        <a:t>BENEFITS</a:t>
                      </a:r>
                    </a:p>
                  </a:txBody>
                  <a:tcPr marL="60944" marR="60944" marT="24379" marB="24379" anchor="ctr">
                    <a:lnL w="12700" cmpd="sng">
                      <a:noFill/>
                    </a:lnL>
                    <a:lnR w="12700" cmpd="sng">
                      <a:noFill/>
                    </a:lnR>
                    <a:lnT w="12700" cmpd="sng">
                      <a:noFill/>
                    </a:lnT>
                    <a:lnB w="12700"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00B388"/>
                    </a:solidFill>
                  </a:tcPr>
                </a:tc>
                <a:tc>
                  <a:txBody>
                    <a:bodyPr/>
                    <a:lstStyle>
                      <a:lvl1pPr marL="0" algn="l" defTabSz="685800" rtl="0" eaLnBrk="1" latinLnBrk="0" hangingPunct="1">
                        <a:defRPr sz="1350" b="1" kern="1200">
                          <a:solidFill>
                            <a:schemeClr val="lt1"/>
                          </a:solidFill>
                          <a:latin typeface="HP Simplified"/>
                        </a:defRPr>
                      </a:lvl1pPr>
                      <a:lvl2pPr marL="342900" algn="l" defTabSz="685800" rtl="0" eaLnBrk="1" latinLnBrk="0" hangingPunct="1">
                        <a:defRPr sz="1350" b="1" kern="1200">
                          <a:solidFill>
                            <a:schemeClr val="lt1"/>
                          </a:solidFill>
                          <a:latin typeface="HP Simplified"/>
                        </a:defRPr>
                      </a:lvl2pPr>
                      <a:lvl3pPr marL="685800" algn="l" defTabSz="685800" rtl="0" eaLnBrk="1" latinLnBrk="0" hangingPunct="1">
                        <a:defRPr sz="1350" b="1" kern="1200">
                          <a:solidFill>
                            <a:schemeClr val="lt1"/>
                          </a:solidFill>
                          <a:latin typeface="HP Simplified"/>
                        </a:defRPr>
                      </a:lvl3pPr>
                      <a:lvl4pPr marL="1028700" algn="l" defTabSz="685800" rtl="0" eaLnBrk="1" latinLnBrk="0" hangingPunct="1">
                        <a:defRPr sz="1350" b="1" kern="1200">
                          <a:solidFill>
                            <a:schemeClr val="lt1"/>
                          </a:solidFill>
                          <a:latin typeface="HP Simplified"/>
                        </a:defRPr>
                      </a:lvl4pPr>
                      <a:lvl5pPr marL="1371600" algn="l" defTabSz="685800" rtl="0" eaLnBrk="1" latinLnBrk="0" hangingPunct="1">
                        <a:defRPr sz="1350" b="1" kern="1200">
                          <a:solidFill>
                            <a:schemeClr val="lt1"/>
                          </a:solidFill>
                          <a:latin typeface="HP Simplified"/>
                        </a:defRPr>
                      </a:lvl5pPr>
                      <a:lvl6pPr marL="1714500" algn="l" defTabSz="685800" rtl="0" eaLnBrk="1" latinLnBrk="0" hangingPunct="1">
                        <a:defRPr sz="1350" b="1" kern="1200">
                          <a:solidFill>
                            <a:schemeClr val="lt1"/>
                          </a:solidFill>
                          <a:latin typeface="HP Simplified"/>
                        </a:defRPr>
                      </a:lvl6pPr>
                      <a:lvl7pPr marL="2057400" algn="l" defTabSz="685800" rtl="0" eaLnBrk="1" latinLnBrk="0" hangingPunct="1">
                        <a:defRPr sz="1350" b="1" kern="1200">
                          <a:solidFill>
                            <a:schemeClr val="lt1"/>
                          </a:solidFill>
                          <a:latin typeface="HP Simplified"/>
                        </a:defRPr>
                      </a:lvl7pPr>
                      <a:lvl8pPr marL="2400300" algn="l" defTabSz="685800" rtl="0" eaLnBrk="1" latinLnBrk="0" hangingPunct="1">
                        <a:defRPr sz="1350" b="1" kern="1200">
                          <a:solidFill>
                            <a:schemeClr val="lt1"/>
                          </a:solidFill>
                          <a:latin typeface="HP Simplified"/>
                        </a:defRPr>
                      </a:lvl8pPr>
                      <a:lvl9pPr marL="2743200" algn="l" defTabSz="685800" rtl="0" eaLnBrk="1" latinLnBrk="0" hangingPunct="1">
                        <a:defRPr sz="1350" b="1" kern="1200">
                          <a:solidFill>
                            <a:schemeClr val="lt1"/>
                          </a:solidFill>
                          <a:latin typeface="HP Simplified"/>
                        </a:defRPr>
                      </a:lvl9pPr>
                    </a:lstStyle>
                    <a:p>
                      <a:pPr marL="0" algn="l" defTabSz="457200" rtl="0" eaLnBrk="1" latinLnBrk="0" hangingPunct="1">
                        <a:lnSpc>
                          <a:spcPct val="90000"/>
                        </a:lnSpc>
                        <a:spcAft>
                          <a:spcPts val="300"/>
                        </a:spcAft>
                      </a:pPr>
                      <a:r>
                        <a:rPr lang="en-US" sz="1600" b="1" kern="1200" spc="10" dirty="0">
                          <a:solidFill>
                            <a:schemeClr val="bg1"/>
                          </a:solidFill>
                          <a:latin typeface="+mn-lt"/>
                          <a:ea typeface="+mn-ea"/>
                          <a:cs typeface="+mn-cs"/>
                        </a:rPr>
                        <a:t>VALUE </a:t>
                      </a:r>
                    </a:p>
                  </a:txBody>
                  <a:tcPr marL="60944" marR="60944" marT="24379" marB="24379" anchor="ctr">
                    <a:lnL w="12700" cmpd="sng">
                      <a:noFill/>
                    </a:lnL>
                    <a:lnR w="12700" cmpd="sng">
                      <a:noFill/>
                    </a:lnR>
                    <a:lnT w="12700" cmpd="sng">
                      <a:noFill/>
                    </a:lnT>
                    <a:lnB w="12700"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00B388"/>
                    </a:solidFill>
                  </a:tcPr>
                </a:tc>
                <a:tc gridSpan="4">
                  <a:txBody>
                    <a:bodyPr/>
                    <a:lstStyle>
                      <a:lvl1pPr marL="0" algn="l" defTabSz="685800" rtl="0" eaLnBrk="1" latinLnBrk="0" hangingPunct="1">
                        <a:defRPr sz="1350" b="1" kern="1200">
                          <a:solidFill>
                            <a:schemeClr val="lt1"/>
                          </a:solidFill>
                          <a:latin typeface="HP Simplified"/>
                        </a:defRPr>
                      </a:lvl1pPr>
                      <a:lvl2pPr marL="342900" algn="l" defTabSz="685800" rtl="0" eaLnBrk="1" latinLnBrk="0" hangingPunct="1">
                        <a:defRPr sz="1350" b="1" kern="1200">
                          <a:solidFill>
                            <a:schemeClr val="lt1"/>
                          </a:solidFill>
                          <a:latin typeface="HP Simplified"/>
                        </a:defRPr>
                      </a:lvl2pPr>
                      <a:lvl3pPr marL="685800" algn="l" defTabSz="685800" rtl="0" eaLnBrk="1" latinLnBrk="0" hangingPunct="1">
                        <a:defRPr sz="1350" b="1" kern="1200">
                          <a:solidFill>
                            <a:schemeClr val="lt1"/>
                          </a:solidFill>
                          <a:latin typeface="HP Simplified"/>
                        </a:defRPr>
                      </a:lvl3pPr>
                      <a:lvl4pPr marL="1028700" algn="l" defTabSz="685800" rtl="0" eaLnBrk="1" latinLnBrk="0" hangingPunct="1">
                        <a:defRPr sz="1350" b="1" kern="1200">
                          <a:solidFill>
                            <a:schemeClr val="lt1"/>
                          </a:solidFill>
                          <a:latin typeface="HP Simplified"/>
                        </a:defRPr>
                      </a:lvl4pPr>
                      <a:lvl5pPr marL="1371600" algn="l" defTabSz="685800" rtl="0" eaLnBrk="1" latinLnBrk="0" hangingPunct="1">
                        <a:defRPr sz="1350" b="1" kern="1200">
                          <a:solidFill>
                            <a:schemeClr val="lt1"/>
                          </a:solidFill>
                          <a:latin typeface="HP Simplified"/>
                        </a:defRPr>
                      </a:lvl5pPr>
                      <a:lvl6pPr marL="1714500" algn="l" defTabSz="685800" rtl="0" eaLnBrk="1" latinLnBrk="0" hangingPunct="1">
                        <a:defRPr sz="1350" b="1" kern="1200">
                          <a:solidFill>
                            <a:schemeClr val="lt1"/>
                          </a:solidFill>
                          <a:latin typeface="HP Simplified"/>
                        </a:defRPr>
                      </a:lvl6pPr>
                      <a:lvl7pPr marL="2057400" algn="l" defTabSz="685800" rtl="0" eaLnBrk="1" latinLnBrk="0" hangingPunct="1">
                        <a:defRPr sz="1350" b="1" kern="1200">
                          <a:solidFill>
                            <a:schemeClr val="lt1"/>
                          </a:solidFill>
                          <a:latin typeface="HP Simplified"/>
                        </a:defRPr>
                      </a:lvl7pPr>
                      <a:lvl8pPr marL="2400300" algn="l" defTabSz="685800" rtl="0" eaLnBrk="1" latinLnBrk="0" hangingPunct="1">
                        <a:defRPr sz="1350" b="1" kern="1200">
                          <a:solidFill>
                            <a:schemeClr val="lt1"/>
                          </a:solidFill>
                          <a:latin typeface="HP Simplified"/>
                        </a:defRPr>
                      </a:lvl8pPr>
                      <a:lvl9pPr marL="2743200" algn="l" defTabSz="685800" rtl="0" eaLnBrk="1" latinLnBrk="0" hangingPunct="1">
                        <a:defRPr sz="1350" b="1" kern="1200">
                          <a:solidFill>
                            <a:schemeClr val="lt1"/>
                          </a:solidFill>
                          <a:latin typeface="HP Simplified"/>
                        </a:defRPr>
                      </a:lvl9pPr>
                    </a:lstStyle>
                    <a:p>
                      <a:pPr marL="0" algn="ctr" defTabSz="457200" rtl="0" eaLnBrk="1" latinLnBrk="0" hangingPunct="1">
                        <a:lnSpc>
                          <a:spcPct val="90000"/>
                        </a:lnSpc>
                        <a:spcAft>
                          <a:spcPts val="300"/>
                        </a:spcAft>
                      </a:pPr>
                      <a:r>
                        <a:rPr lang="en-US" sz="1600" b="1" kern="1200" spc="10" dirty="0">
                          <a:solidFill>
                            <a:schemeClr val="bg1"/>
                          </a:solidFill>
                          <a:latin typeface="+mn-lt"/>
                          <a:ea typeface="+mn-ea"/>
                          <a:cs typeface="+mn-cs"/>
                        </a:rPr>
                        <a:t> MARKET SEGMENT</a:t>
                      </a:r>
                    </a:p>
                  </a:txBody>
                  <a:tcPr marL="60944" marR="60944" marT="24379" marB="24379" anchor="ctr">
                    <a:lnL w="12700" cmpd="sng">
                      <a:noFill/>
                    </a:lnL>
                    <a:lnR w="12700" cmpd="sng">
                      <a:noFill/>
                    </a:lnR>
                    <a:lnT w="12700" cmpd="sng">
                      <a:noFill/>
                    </a:lnT>
                    <a:lnB w="12700"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00B388"/>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97397">
                <a:tc gridSpan="3">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nSpc>
                          <a:spcPct val="90000"/>
                        </a:lnSpc>
                        <a:spcAft>
                          <a:spcPts val="300"/>
                        </a:spcAft>
                      </a:pPr>
                      <a:r>
                        <a:rPr lang="en-US" sz="1500" b="0" kern="1200" spc="10" dirty="0">
                          <a:solidFill>
                            <a:schemeClr val="tx1"/>
                          </a:solidFill>
                          <a:latin typeface="+mn-lt"/>
                          <a:ea typeface="+mn-ea"/>
                          <a:cs typeface="+mn-cs"/>
                        </a:rPr>
                        <a:t>FLEXIBLE TOPOLOGY</a:t>
                      </a:r>
                    </a:p>
                  </a:txBody>
                  <a:tcPr marL="60944" marR="60944" marT="24379" marB="24379" anchor="ctr">
                    <a:lnL w="12700" cmpd="sng">
                      <a:noFill/>
                    </a:lnL>
                    <a:lnR w="12700" cap="flat" cmpd="sng" algn="ctr">
                      <a:solidFill>
                        <a:srgbClr val="CFCFCF"/>
                      </a:solidFill>
                      <a:prstDash val="solid"/>
                      <a:round/>
                      <a:headEnd type="none" w="med" len="med"/>
                      <a:tailEnd type="none" w="med" len="med"/>
                    </a:lnR>
                    <a:lnT w="12700" cap="flat" cmpd="sng" algn="ctr">
                      <a:solidFill>
                        <a:sysClr val="windowText" lastClr="000000">
                          <a:lumMod val="75000"/>
                          <a:lumOff val="25000"/>
                        </a:sys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FCFCF"/>
                    </a:solidFill>
                  </a:tcPr>
                </a:tc>
                <a:tc hMerge="1">
                  <a:txBody>
                    <a:bodyPr/>
                    <a:lstStyle/>
                    <a:p>
                      <a:endParaRPr lang="en-US" sz="1200" dirty="0">
                        <a:solidFill>
                          <a:srgbClr val="0070C0"/>
                        </a:solidFill>
                      </a:endParaRPr>
                    </a:p>
                  </a:txBody>
                  <a:tcPr/>
                </a:tc>
                <a:tc hMerge="1">
                  <a:txBody>
                    <a:bodyPr/>
                    <a:lstStyle/>
                    <a:p>
                      <a:endParaRPr lang="en-US" sz="1600" dirty="0">
                        <a:solidFill>
                          <a:srgbClr val="0070C0"/>
                        </a:solidFill>
                      </a:endParaRPr>
                    </a:p>
                  </a:txBody>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r>
                        <a:rPr lang="en-GB" sz="1300" b="0" kern="1200" dirty="0">
                          <a:solidFill>
                            <a:schemeClr val="tx1"/>
                          </a:solidFill>
                          <a:latin typeface="+mn-lt"/>
                          <a:ea typeface="+mn-ea"/>
                          <a:cs typeface="+mn-cs"/>
                        </a:rPr>
                        <a:t>Private</a:t>
                      </a:r>
                      <a:r>
                        <a:rPr lang="en-GB" sz="1300" b="0" kern="1200" baseline="0" dirty="0">
                          <a:solidFill>
                            <a:schemeClr val="tx1"/>
                          </a:solidFill>
                          <a:latin typeface="+mn-lt"/>
                          <a:ea typeface="+mn-ea"/>
                          <a:cs typeface="+mn-cs"/>
                        </a:rPr>
                        <a:t> Cloud</a:t>
                      </a:r>
                      <a:endParaRPr lang="en-US" sz="1300" b="0" kern="1200" dirty="0">
                        <a:solidFill>
                          <a:schemeClr val="tx1"/>
                        </a:solidFill>
                        <a:latin typeface="+mn-lt"/>
                        <a:ea typeface="+mn-ea"/>
                        <a:cs typeface="+mn-cs"/>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ap="flat" cmpd="sng" algn="ctr">
                      <a:solidFill>
                        <a:sysClr val="windowText" lastClr="000000">
                          <a:lumMod val="75000"/>
                          <a:lumOff val="25000"/>
                        </a:sys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FCFCF"/>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r>
                        <a:rPr lang="en-GB" sz="1300" b="0" kern="1200" dirty="0">
                          <a:solidFill>
                            <a:schemeClr val="tx1"/>
                          </a:solidFill>
                          <a:latin typeface="+mn-lt"/>
                          <a:ea typeface="+mn-ea"/>
                          <a:cs typeface="+mn-cs"/>
                        </a:rPr>
                        <a:t>Managed</a:t>
                      </a:r>
                      <a:r>
                        <a:rPr lang="en-GB" sz="1300" b="0" kern="1200" baseline="0" dirty="0">
                          <a:solidFill>
                            <a:schemeClr val="tx1"/>
                          </a:solidFill>
                          <a:latin typeface="+mn-lt"/>
                          <a:ea typeface="+mn-ea"/>
                          <a:cs typeface="+mn-cs"/>
                        </a:rPr>
                        <a:t> Cloud</a:t>
                      </a:r>
                      <a:endParaRPr lang="en-US" sz="1300" b="0" kern="1200" dirty="0">
                        <a:solidFill>
                          <a:schemeClr val="tx1"/>
                        </a:solidFill>
                        <a:latin typeface="+mn-lt"/>
                        <a:ea typeface="+mn-ea"/>
                        <a:cs typeface="+mn-cs"/>
                      </a:endParaRPr>
                    </a:p>
                  </a:txBody>
                  <a:tcPr marL="0" marR="0"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ap="flat" cmpd="sng" algn="ctr">
                      <a:solidFill>
                        <a:sysClr val="windowText" lastClr="000000">
                          <a:lumMod val="75000"/>
                          <a:lumOff val="25000"/>
                        </a:sys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FCFCF"/>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r>
                        <a:rPr lang="en-GB" sz="1300" b="0" kern="1200" dirty="0">
                          <a:solidFill>
                            <a:schemeClr val="tx1"/>
                          </a:solidFill>
                          <a:latin typeface="+mn-lt"/>
                          <a:ea typeface="+mn-ea"/>
                          <a:cs typeface="+mn-cs"/>
                        </a:rPr>
                        <a:t>NFV (SP)</a:t>
                      </a:r>
                      <a:endParaRPr lang="en-US" sz="1300" b="0" kern="1200" dirty="0">
                        <a:solidFill>
                          <a:schemeClr val="tx1"/>
                        </a:solidFill>
                        <a:latin typeface="+mn-lt"/>
                        <a:ea typeface="+mn-ea"/>
                        <a:cs typeface="+mn-cs"/>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ap="flat" cmpd="sng" algn="ctr">
                      <a:solidFill>
                        <a:sysClr val="windowText" lastClr="000000">
                          <a:lumMod val="75000"/>
                          <a:lumOff val="25000"/>
                        </a:sys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FCFCF"/>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r>
                        <a:rPr lang="en-GB" sz="1300" b="0" kern="1200" dirty="0">
                          <a:solidFill>
                            <a:schemeClr val="tx1"/>
                          </a:solidFill>
                          <a:latin typeface="+mn-lt"/>
                          <a:ea typeface="+mn-ea"/>
                          <a:cs typeface="+mn-cs"/>
                        </a:rPr>
                        <a:t>NFV (Vendor)</a:t>
                      </a:r>
                      <a:endParaRPr lang="en-US" sz="1300" b="0" kern="1200" dirty="0">
                        <a:solidFill>
                          <a:schemeClr val="tx1"/>
                        </a:solidFill>
                        <a:latin typeface="+mn-lt"/>
                        <a:ea typeface="+mn-ea"/>
                        <a:cs typeface="+mn-cs"/>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ap="flat" cmpd="sng" algn="ctr">
                      <a:solidFill>
                        <a:sysClr val="windowText" lastClr="000000">
                          <a:lumMod val="75000"/>
                          <a:lumOff val="25000"/>
                        </a:sys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FCFCF"/>
                    </a:solidFill>
                  </a:tcPr>
                </a:tc>
                <a:extLst>
                  <a:ext uri="{0D108BD9-81ED-4DB2-BD59-A6C34878D82A}">
                    <a16:rowId xmlns:a16="http://schemas.microsoft.com/office/drawing/2014/main" val="10001"/>
                  </a:ext>
                </a:extLst>
              </a:tr>
              <a:tr h="452939">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nSpc>
                          <a:spcPct val="90000"/>
                        </a:lnSpc>
                        <a:spcAft>
                          <a:spcPts val="300"/>
                        </a:spcAft>
                      </a:pPr>
                      <a:r>
                        <a:rPr lang="en-US" sz="1300" b="0" dirty="0">
                          <a:solidFill>
                            <a:schemeClr val="tx1"/>
                          </a:solidFill>
                          <a:latin typeface="+mn-lt"/>
                        </a:rPr>
                        <a:t>Flexible control plane</a:t>
                      </a:r>
                    </a:p>
                  </a:txBody>
                  <a:tcPr marL="60944" marR="60944" marT="24379" marB="24379"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nSpc>
                          <a:spcPct val="90000"/>
                        </a:lnSpc>
                        <a:spcAft>
                          <a:spcPts val="300"/>
                        </a:spcAft>
                      </a:pPr>
                      <a:r>
                        <a:rPr lang="en-US" sz="1300" b="0" dirty="0">
                          <a:solidFill>
                            <a:schemeClr val="tx1"/>
                          </a:solidFill>
                          <a:latin typeface="+mn-lt"/>
                        </a:rPr>
                        <a:t>Right footprint for the</a:t>
                      </a:r>
                      <a:r>
                        <a:rPr lang="en-US" sz="1300" b="0" baseline="0" dirty="0">
                          <a:solidFill>
                            <a:schemeClr val="tx1"/>
                          </a:solidFill>
                          <a:latin typeface="+mn-lt"/>
                        </a:rPr>
                        <a:t> size </a:t>
                      </a:r>
                      <a:br>
                        <a:rPr lang="en-US" sz="1300" b="0" baseline="0" dirty="0">
                          <a:solidFill>
                            <a:schemeClr val="tx1"/>
                          </a:solidFill>
                          <a:latin typeface="+mn-lt"/>
                        </a:rPr>
                      </a:br>
                      <a:r>
                        <a:rPr lang="en-US" sz="1300" b="0" baseline="0" dirty="0">
                          <a:solidFill>
                            <a:schemeClr val="tx1"/>
                          </a:solidFill>
                          <a:latin typeface="+mn-lt"/>
                        </a:rPr>
                        <a:t>and usage profile of cloud</a:t>
                      </a:r>
                      <a:endParaRPr lang="en-US" sz="1300" b="0" dirty="0">
                        <a:solidFill>
                          <a:schemeClr val="tx1"/>
                        </a:solidFill>
                        <a:latin typeface="+mn-lt"/>
                      </a:endParaRPr>
                    </a:p>
                  </a:txBody>
                  <a:tcPr marL="60944" marR="60944" marT="24379" marB="24379"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nSpc>
                          <a:spcPct val="90000"/>
                        </a:lnSpc>
                        <a:spcAft>
                          <a:spcPts val="300"/>
                        </a:spcAft>
                      </a:pPr>
                      <a:r>
                        <a:rPr lang="en-US" sz="1300" b="0" dirty="0">
                          <a:solidFill>
                            <a:schemeClr val="tx1"/>
                          </a:solidFill>
                          <a:latin typeface="+mn-lt"/>
                        </a:rPr>
                        <a:t>Reduce</a:t>
                      </a:r>
                      <a:r>
                        <a:rPr lang="en-US" sz="1300" b="0" baseline="0" dirty="0">
                          <a:solidFill>
                            <a:schemeClr val="tx1"/>
                          </a:solidFill>
                          <a:latin typeface="+mn-lt"/>
                        </a:rPr>
                        <a:t> CAPEX by using fewer servers for control plane</a:t>
                      </a:r>
                      <a:endParaRPr lang="en-US" sz="1300" b="0" dirty="0">
                        <a:solidFill>
                          <a:schemeClr val="tx1"/>
                        </a:solidFill>
                        <a:latin typeface="+mn-lt"/>
                      </a:endParaRPr>
                    </a:p>
                  </a:txBody>
                  <a:tcPr marL="60944" marR="60944" marT="24379" marB="24379" anchor="ctr">
                    <a:lnL w="12700" cmpd="sng">
                      <a:noFill/>
                    </a:lnL>
                    <a:lnR w="12700" cap="flat" cmpd="sng" algn="ctr">
                      <a:solidFill>
                        <a:srgbClr val="CFCFC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r>
                        <a:rPr lang="en-US" sz="2400" b="0" i="0" kern="1200" dirty="0">
                          <a:solidFill>
                            <a:schemeClr val="accent1"/>
                          </a:solidFill>
                          <a:effectLst/>
                          <a:latin typeface="+mn-lt"/>
                          <a:ea typeface="+mn-ea"/>
                          <a:cs typeface="+mn-cs"/>
                        </a:rPr>
                        <a:t>✓</a:t>
                      </a:r>
                      <a:endParaRPr lang="en-US" sz="3200" b="0" dirty="0">
                        <a:solidFill>
                          <a:schemeClr val="accent1"/>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endParaRPr lang="en-US" sz="2400" b="0" dirty="0">
                        <a:solidFill>
                          <a:schemeClr val="accent1"/>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marL="0" marR="0" indent="0" algn="ctr" defTabSz="914400" rtl="0" eaLnBrk="1" fontAlgn="auto" latinLnBrk="0" hangingPunct="1">
                        <a:lnSpc>
                          <a:spcPct val="90000"/>
                        </a:lnSpc>
                        <a:spcBef>
                          <a:spcPts val="0"/>
                        </a:spcBef>
                        <a:spcAft>
                          <a:spcPts val="300"/>
                        </a:spcAft>
                        <a:buClrTx/>
                        <a:buSzTx/>
                        <a:buFontTx/>
                        <a:buNone/>
                        <a:tabLst/>
                        <a:defRPr/>
                      </a:pPr>
                      <a:r>
                        <a:rPr lang="en-US" sz="2400" b="0" i="0" kern="1200" dirty="0">
                          <a:solidFill>
                            <a:schemeClr val="accent1"/>
                          </a:solidFill>
                          <a:effectLst/>
                          <a:latin typeface="+mn-lt"/>
                          <a:ea typeface="+mn-ea"/>
                          <a:cs typeface="+mn-cs"/>
                        </a:rPr>
                        <a:t>✓</a:t>
                      </a:r>
                      <a:endParaRPr lang="en-US" sz="3200" b="0" dirty="0">
                        <a:solidFill>
                          <a:schemeClr val="accent1"/>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endParaRPr lang="en-US" sz="2400" b="0" dirty="0">
                        <a:solidFill>
                          <a:schemeClr val="tx1">
                            <a:lumMod val="65000"/>
                            <a:lumOff val="35000"/>
                          </a:schemeClr>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99897">
                <a:tc gridSpan="2">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marL="0" algn="l" defTabSz="457200" rtl="0" eaLnBrk="1" latinLnBrk="0" hangingPunct="1">
                        <a:lnSpc>
                          <a:spcPct val="90000"/>
                        </a:lnSpc>
                        <a:spcAft>
                          <a:spcPts val="300"/>
                        </a:spcAft>
                      </a:pPr>
                      <a:r>
                        <a:rPr lang="en-US" sz="1500" b="0" kern="1200" spc="10" dirty="0">
                          <a:solidFill>
                            <a:schemeClr val="tx1"/>
                          </a:solidFill>
                          <a:latin typeface="+mn-lt"/>
                          <a:ea typeface="+mn-ea"/>
                          <a:cs typeface="+mn-cs"/>
                        </a:rPr>
                        <a:t>FLEXIBLE NETWORK TOPOLOGY (UNDERLAY)</a:t>
                      </a:r>
                    </a:p>
                  </a:txBody>
                  <a:tcPr marL="60944" marR="60944" marT="24379" marB="24379"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FCFCF"/>
                    </a:solidFill>
                  </a:tcPr>
                </a:tc>
                <a:tc hMerge="1">
                  <a:txBody>
                    <a:bodyPr/>
                    <a:lstStyle/>
                    <a:p>
                      <a:pPr>
                        <a:lnSpc>
                          <a:spcPct val="90000"/>
                        </a:lnSpc>
                        <a:spcAft>
                          <a:spcPts val="300"/>
                        </a:spcAft>
                      </a:pPr>
                      <a:endParaRPr lang="en-US" sz="1000" b="0" kern="1200" dirty="0">
                        <a:solidFill>
                          <a:schemeClr val="tx1">
                            <a:lumMod val="65000"/>
                            <a:lumOff val="35000"/>
                          </a:schemeClr>
                        </a:solidFill>
                        <a:latin typeface="+mn-lt"/>
                        <a:ea typeface="+mn-ea"/>
                        <a:cs typeface="+mn-cs"/>
                      </a:endParaRPr>
                    </a:p>
                  </a:txBody>
                  <a:tcPr marL="45720" marR="45720" marT="18288" marB="1828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nSpc>
                          <a:spcPct val="90000"/>
                        </a:lnSpc>
                        <a:spcAft>
                          <a:spcPts val="300"/>
                        </a:spcAft>
                      </a:pPr>
                      <a:endParaRPr lang="en-US" sz="1300" b="0" kern="1200" dirty="0">
                        <a:solidFill>
                          <a:schemeClr val="tx1"/>
                        </a:solidFill>
                        <a:latin typeface="+mn-lt"/>
                        <a:ea typeface="+mn-ea"/>
                        <a:cs typeface="+mn-cs"/>
                      </a:endParaRPr>
                    </a:p>
                  </a:txBody>
                  <a:tcPr marL="60944" marR="60944" marT="24379" marB="24379" anchor="ctr">
                    <a:lnL w="12700" cmpd="sng">
                      <a:noFill/>
                    </a:lnL>
                    <a:lnR w="12700" cap="flat" cmpd="sng" algn="ctr">
                      <a:solidFill>
                        <a:srgbClr val="CFCFC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FCFCF"/>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endParaRPr lang="en-US" sz="2400" b="0" kern="1200" dirty="0">
                        <a:solidFill>
                          <a:schemeClr val="tx1">
                            <a:lumMod val="65000"/>
                            <a:lumOff val="35000"/>
                          </a:schemeClr>
                        </a:solidFill>
                        <a:latin typeface="+mn-lt"/>
                        <a:ea typeface="+mn-ea"/>
                        <a:cs typeface="+mn-cs"/>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FCFCF"/>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endParaRPr lang="en-US" sz="2400" b="0" kern="1200" dirty="0">
                        <a:solidFill>
                          <a:schemeClr val="tx1">
                            <a:lumMod val="65000"/>
                            <a:lumOff val="35000"/>
                          </a:schemeClr>
                        </a:solidFill>
                        <a:latin typeface="+mn-lt"/>
                        <a:ea typeface="+mn-ea"/>
                        <a:cs typeface="+mn-cs"/>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FCFCF"/>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endParaRPr lang="en-US" sz="2400" b="0" kern="1200" dirty="0">
                        <a:solidFill>
                          <a:schemeClr val="tx1">
                            <a:lumMod val="65000"/>
                            <a:lumOff val="35000"/>
                          </a:schemeClr>
                        </a:solidFill>
                        <a:latin typeface="+mn-lt"/>
                        <a:ea typeface="+mn-ea"/>
                        <a:cs typeface="+mn-cs"/>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FCFCF"/>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endParaRPr lang="en-US" sz="2400" b="0" kern="1200" dirty="0">
                        <a:solidFill>
                          <a:schemeClr val="tx1">
                            <a:lumMod val="65000"/>
                            <a:lumOff val="35000"/>
                          </a:schemeClr>
                        </a:solidFill>
                        <a:latin typeface="+mn-lt"/>
                        <a:ea typeface="+mn-ea"/>
                        <a:cs typeface="+mn-cs"/>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FCFCF"/>
                    </a:solidFill>
                  </a:tcPr>
                </a:tc>
                <a:extLst>
                  <a:ext uri="{0D108BD9-81ED-4DB2-BD59-A6C34878D82A}">
                    <a16:rowId xmlns:a16="http://schemas.microsoft.com/office/drawing/2014/main" val="10003"/>
                  </a:ext>
                </a:extLst>
              </a:tr>
              <a:tr h="597397">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nSpc>
                          <a:spcPct val="90000"/>
                        </a:lnSpc>
                        <a:spcAft>
                          <a:spcPts val="300"/>
                        </a:spcAft>
                      </a:pPr>
                      <a:r>
                        <a:rPr lang="en-US" sz="1300" b="0" dirty="0">
                          <a:solidFill>
                            <a:schemeClr val="tx1"/>
                          </a:solidFill>
                          <a:latin typeface="+mn-lt"/>
                        </a:rPr>
                        <a:t>NIC</a:t>
                      </a:r>
                      <a:r>
                        <a:rPr lang="en-US" sz="1300" b="0" baseline="0" dirty="0">
                          <a:solidFill>
                            <a:schemeClr val="tx1"/>
                          </a:solidFill>
                          <a:latin typeface="+mn-lt"/>
                        </a:rPr>
                        <a:t> bonding</a:t>
                      </a:r>
                      <a:endParaRPr lang="en-US" sz="1300" b="0" dirty="0">
                        <a:solidFill>
                          <a:schemeClr val="tx1"/>
                        </a:solidFill>
                        <a:latin typeface="+mn-lt"/>
                      </a:endParaRPr>
                    </a:p>
                  </a:txBody>
                  <a:tcPr marL="60944" marR="60944" marT="24379" marB="24379" anchor="ctr">
                    <a:lnL w="12700" cmpd="sng">
                      <a:noFill/>
                    </a:lnL>
                    <a:lnR w="12700" cmpd="sng">
                      <a:noFill/>
                    </a:lnR>
                    <a:lnT w="12700" cmpd="sng">
                      <a:noFill/>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nSpc>
                          <a:spcPct val="90000"/>
                        </a:lnSpc>
                        <a:spcAft>
                          <a:spcPts val="300"/>
                        </a:spcAft>
                      </a:pPr>
                      <a:r>
                        <a:rPr lang="en-US" sz="1300" b="0" dirty="0">
                          <a:solidFill>
                            <a:schemeClr val="tx1"/>
                          </a:solidFill>
                          <a:latin typeface="+mn-lt"/>
                        </a:rPr>
                        <a:t>High</a:t>
                      </a:r>
                      <a:r>
                        <a:rPr lang="en-US" sz="1300" b="0" baseline="0" dirty="0">
                          <a:solidFill>
                            <a:schemeClr val="tx1"/>
                          </a:solidFill>
                          <a:latin typeface="+mn-lt"/>
                        </a:rPr>
                        <a:t> a</a:t>
                      </a:r>
                      <a:r>
                        <a:rPr lang="en-US" sz="1300" b="0" dirty="0">
                          <a:solidFill>
                            <a:schemeClr val="tx1"/>
                          </a:solidFill>
                          <a:latin typeface="+mn-lt"/>
                        </a:rPr>
                        <a:t>vailability</a:t>
                      </a:r>
                    </a:p>
                    <a:p>
                      <a:pPr>
                        <a:lnSpc>
                          <a:spcPct val="90000"/>
                        </a:lnSpc>
                        <a:spcAft>
                          <a:spcPts val="300"/>
                        </a:spcAft>
                      </a:pPr>
                      <a:r>
                        <a:rPr lang="en-US" sz="1300" b="0" dirty="0">
                          <a:solidFill>
                            <a:schemeClr val="tx1"/>
                          </a:solidFill>
                          <a:latin typeface="+mn-lt"/>
                        </a:rPr>
                        <a:t>Better performance</a:t>
                      </a:r>
                    </a:p>
                  </a:txBody>
                  <a:tcPr marL="60944" marR="60944" marT="24379" marB="24379" anchor="ctr">
                    <a:lnL w="12700" cmpd="sng">
                      <a:noFill/>
                    </a:lnL>
                    <a:lnR w="12700" cmpd="sng">
                      <a:noFill/>
                    </a:lnR>
                    <a:lnT w="12700" cmpd="sng">
                      <a:noFill/>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nSpc>
                          <a:spcPct val="90000"/>
                        </a:lnSpc>
                        <a:spcAft>
                          <a:spcPts val="300"/>
                        </a:spcAft>
                      </a:pPr>
                      <a:r>
                        <a:rPr lang="en-US" sz="1300" b="0" dirty="0">
                          <a:solidFill>
                            <a:schemeClr val="tx1"/>
                          </a:solidFill>
                          <a:latin typeface="+mn-lt"/>
                        </a:rPr>
                        <a:t>Reduce OPEX and increase revenue by saving</a:t>
                      </a:r>
                      <a:r>
                        <a:rPr lang="en-US" sz="1300" b="0" baseline="0" dirty="0">
                          <a:solidFill>
                            <a:schemeClr val="tx1"/>
                          </a:solidFill>
                          <a:latin typeface="+mn-lt"/>
                        </a:rPr>
                        <a:t> maintenance time and meeting SLAs</a:t>
                      </a:r>
                    </a:p>
                  </a:txBody>
                  <a:tcPr marL="60944" marR="60944" marT="24379" marB="24379" anchor="ctr">
                    <a:lnL w="12700" cmpd="sng">
                      <a:noFill/>
                    </a:lnL>
                    <a:lnR w="12700" cap="flat" cmpd="sng" algn="ctr">
                      <a:solidFill>
                        <a:srgbClr val="CFCFCF"/>
                      </a:solidFill>
                      <a:prstDash val="solid"/>
                      <a:round/>
                      <a:headEnd type="none" w="med" len="med"/>
                      <a:tailEnd type="none" w="med" len="med"/>
                    </a:lnR>
                    <a:lnT w="12700" cmpd="sng">
                      <a:noFill/>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r>
                        <a:rPr lang="en-US" sz="2400" b="0" i="0" kern="1200" dirty="0">
                          <a:solidFill>
                            <a:schemeClr val="accent1"/>
                          </a:solidFill>
                          <a:effectLst/>
                          <a:latin typeface="+mn-lt"/>
                          <a:ea typeface="+mn-ea"/>
                          <a:cs typeface="+mn-cs"/>
                        </a:rPr>
                        <a:t>✓</a:t>
                      </a:r>
                      <a:endParaRPr lang="en-US" sz="3200" b="0" dirty="0">
                        <a:solidFill>
                          <a:schemeClr val="accent1"/>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mpd="sng">
                      <a:noFill/>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endParaRPr lang="en-US" sz="2400" b="0" dirty="0">
                        <a:solidFill>
                          <a:schemeClr val="tx1">
                            <a:lumMod val="65000"/>
                            <a:lumOff val="35000"/>
                          </a:schemeClr>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mpd="sng">
                      <a:noFill/>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r>
                        <a:rPr lang="en-US" sz="2400" b="0" i="0" kern="1200" dirty="0">
                          <a:solidFill>
                            <a:schemeClr val="accent1"/>
                          </a:solidFill>
                          <a:effectLst/>
                          <a:latin typeface="+mn-lt"/>
                          <a:ea typeface="+mn-ea"/>
                          <a:cs typeface="+mn-cs"/>
                        </a:rPr>
                        <a:t>✓</a:t>
                      </a:r>
                      <a:endParaRPr lang="en-US" sz="3200" b="0" dirty="0">
                        <a:solidFill>
                          <a:schemeClr val="accent1"/>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mpd="sng">
                      <a:noFill/>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endParaRPr lang="en-US" sz="2400" b="0" dirty="0">
                        <a:solidFill>
                          <a:schemeClr val="tx1">
                            <a:lumMod val="65000"/>
                            <a:lumOff val="35000"/>
                          </a:schemeClr>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mpd="sng">
                      <a:noFill/>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831077">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nSpc>
                          <a:spcPct val="90000"/>
                        </a:lnSpc>
                        <a:spcAft>
                          <a:spcPts val="300"/>
                        </a:spcAft>
                      </a:pPr>
                      <a:r>
                        <a:rPr lang="en-US" sz="1300" b="0" dirty="0">
                          <a:solidFill>
                            <a:schemeClr val="tx1"/>
                          </a:solidFill>
                          <a:latin typeface="+mn-lt"/>
                        </a:rPr>
                        <a:t>Network separation </a:t>
                      </a:r>
                      <a:r>
                        <a:rPr lang="en-US" sz="1300" b="0" baseline="0" dirty="0">
                          <a:solidFill>
                            <a:schemeClr val="tx1"/>
                          </a:solidFill>
                          <a:latin typeface="+mn-lt"/>
                        </a:rPr>
                        <a:t>(multi-NIC)</a:t>
                      </a:r>
                      <a:endParaRPr lang="en-US" sz="1300" b="0" dirty="0">
                        <a:solidFill>
                          <a:schemeClr val="tx1"/>
                        </a:solidFill>
                        <a:latin typeface="+mn-lt"/>
                      </a:endParaRPr>
                    </a:p>
                  </a:txBody>
                  <a:tcPr marL="60944" marR="60944" marT="24379" marB="24379" anchor="ctr">
                    <a:lnL w="12700" cmpd="sng">
                      <a:noFill/>
                    </a:lnL>
                    <a:lnR w="12700" cmpd="sng">
                      <a:noFill/>
                    </a:lnR>
                    <a:lnT w="12700" cap="flat" cmpd="sng" algn="ctr">
                      <a:solidFill>
                        <a:srgbClr val="CFCFCF"/>
                      </a:solidFill>
                      <a:prstDash val="solid"/>
                      <a:round/>
                      <a:headEnd type="none" w="med" len="med"/>
                      <a:tailEnd type="none" w="med" len="med"/>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marL="0" marR="0" indent="0" algn="l" defTabSz="448587" rtl="0" eaLnBrk="1" fontAlgn="auto" latinLnBrk="0" hangingPunct="1">
                        <a:lnSpc>
                          <a:spcPct val="90000"/>
                        </a:lnSpc>
                        <a:spcBef>
                          <a:spcPts val="0"/>
                        </a:spcBef>
                        <a:spcAft>
                          <a:spcPts val="300"/>
                        </a:spcAft>
                        <a:buClrTx/>
                        <a:buSzTx/>
                        <a:buFontTx/>
                        <a:buNone/>
                        <a:tabLst/>
                        <a:defRPr/>
                      </a:pPr>
                      <a:r>
                        <a:rPr lang="en-GB" sz="1300" b="0" dirty="0">
                          <a:solidFill>
                            <a:schemeClr val="tx1"/>
                          </a:solidFill>
                          <a:latin typeface="+mn-lt"/>
                        </a:rPr>
                        <a:t>Better performance</a:t>
                      </a:r>
                      <a:endParaRPr lang="en-US" sz="1300" b="0" dirty="0">
                        <a:solidFill>
                          <a:schemeClr val="tx1"/>
                        </a:solidFill>
                        <a:latin typeface="+mn-lt"/>
                      </a:endParaRPr>
                    </a:p>
                    <a:p>
                      <a:pPr marL="0" marR="0" indent="0" algn="l" defTabSz="448587" rtl="0" eaLnBrk="1" fontAlgn="auto" latinLnBrk="0" hangingPunct="1">
                        <a:lnSpc>
                          <a:spcPct val="90000"/>
                        </a:lnSpc>
                        <a:spcBef>
                          <a:spcPts val="0"/>
                        </a:spcBef>
                        <a:spcAft>
                          <a:spcPts val="300"/>
                        </a:spcAft>
                        <a:buClrTx/>
                        <a:buSzTx/>
                        <a:buFontTx/>
                        <a:buNone/>
                        <a:tabLst/>
                        <a:defRPr/>
                      </a:pPr>
                      <a:r>
                        <a:rPr lang="en-US" sz="1300" b="0" dirty="0">
                          <a:solidFill>
                            <a:schemeClr val="tx1"/>
                          </a:solidFill>
                          <a:latin typeface="+mn-lt"/>
                        </a:rPr>
                        <a:t>Increased security</a:t>
                      </a:r>
                    </a:p>
                  </a:txBody>
                  <a:tcPr marL="60944" marR="60944" marT="24379" marB="24379" anchor="ctr">
                    <a:lnL w="12700" cmpd="sng">
                      <a:noFill/>
                    </a:lnL>
                    <a:lnR w="12700" cmpd="sng">
                      <a:noFill/>
                    </a:lnR>
                    <a:lnT w="12700" cap="flat" cmpd="sng" algn="ctr">
                      <a:solidFill>
                        <a:srgbClr val="CFCFCF"/>
                      </a:solidFill>
                      <a:prstDash val="solid"/>
                      <a:round/>
                      <a:headEnd type="none" w="med" len="med"/>
                      <a:tailEnd type="none" w="med" len="med"/>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marL="0" indent="0" algn="l" defTabSz="457200" rtl="0" eaLnBrk="1" latinLnBrk="0" hangingPunct="1">
                        <a:lnSpc>
                          <a:spcPct val="90000"/>
                        </a:lnSpc>
                        <a:spcAft>
                          <a:spcPts val="300"/>
                        </a:spcAft>
                        <a:buFont typeface="Arial" panose="020B0604020202020204" pitchFamily="34" charset="0"/>
                        <a:buNone/>
                      </a:pPr>
                      <a:r>
                        <a:rPr lang="en-US" sz="1300" b="0" kern="1200" baseline="0" dirty="0">
                          <a:solidFill>
                            <a:schemeClr val="tx1"/>
                          </a:solidFill>
                          <a:latin typeface="+mn-lt"/>
                          <a:ea typeface="+mn-ea"/>
                          <a:cs typeface="+mn-cs"/>
                        </a:rPr>
                        <a:t>Increase revenue by providing </a:t>
                      </a:r>
                      <a:br>
                        <a:rPr lang="en-US" sz="1300" b="0" kern="1200" baseline="0" dirty="0">
                          <a:solidFill>
                            <a:schemeClr val="tx1"/>
                          </a:solidFill>
                          <a:latin typeface="+mn-lt"/>
                          <a:ea typeface="+mn-ea"/>
                          <a:cs typeface="+mn-cs"/>
                        </a:rPr>
                      </a:br>
                      <a:r>
                        <a:rPr lang="en-US" sz="1300" b="0" kern="1200" baseline="0" dirty="0">
                          <a:solidFill>
                            <a:schemeClr val="tx1"/>
                          </a:solidFill>
                          <a:latin typeface="+mn-lt"/>
                          <a:ea typeface="+mn-ea"/>
                          <a:cs typeface="+mn-cs"/>
                        </a:rPr>
                        <a:t>better quality of service</a:t>
                      </a:r>
                    </a:p>
                    <a:p>
                      <a:pPr marL="0" indent="0" algn="l" defTabSz="457200" rtl="0" eaLnBrk="1" latinLnBrk="0" hangingPunct="1">
                        <a:lnSpc>
                          <a:spcPct val="90000"/>
                        </a:lnSpc>
                        <a:spcAft>
                          <a:spcPts val="300"/>
                        </a:spcAft>
                        <a:buFont typeface="Arial" panose="020B0604020202020204" pitchFamily="34" charset="0"/>
                        <a:buNone/>
                      </a:pPr>
                      <a:r>
                        <a:rPr lang="en-US" sz="1300" b="0" kern="1200" baseline="0" dirty="0">
                          <a:solidFill>
                            <a:schemeClr val="tx1"/>
                          </a:solidFill>
                          <a:latin typeface="+mn-lt"/>
                          <a:ea typeface="+mn-ea"/>
                          <a:cs typeface="+mn-cs"/>
                        </a:rPr>
                        <a:t>Reduce risk / </a:t>
                      </a:r>
                      <a:r>
                        <a:rPr lang="en-GB" sz="1300" b="0" kern="1200" baseline="0" dirty="0">
                          <a:solidFill>
                            <a:schemeClr val="tx1"/>
                          </a:solidFill>
                          <a:latin typeface="+mn-lt"/>
                          <a:ea typeface="+mn-ea"/>
                          <a:cs typeface="+mn-cs"/>
                        </a:rPr>
                        <a:t>r</a:t>
                      </a:r>
                      <a:r>
                        <a:rPr lang="en-GB" sz="1300" b="0" baseline="0" dirty="0">
                          <a:solidFill>
                            <a:schemeClr val="tx1"/>
                          </a:solidFill>
                          <a:latin typeface="+mn-lt"/>
                        </a:rPr>
                        <a:t>egulatory compliance</a:t>
                      </a:r>
                      <a:endParaRPr lang="en-US" sz="1300" b="0" dirty="0">
                        <a:solidFill>
                          <a:schemeClr val="tx1"/>
                        </a:solidFill>
                        <a:latin typeface="+mn-lt"/>
                      </a:endParaRPr>
                    </a:p>
                  </a:txBody>
                  <a:tcPr marL="60944" marR="60944" marT="24379" marB="24379" anchor="ctr">
                    <a:lnL w="12700" cmpd="sng">
                      <a:noFill/>
                    </a:lnL>
                    <a:lnR w="12700" cap="flat" cmpd="sng" algn="ctr">
                      <a:solidFill>
                        <a:srgbClr val="CFCFCF"/>
                      </a:solidFill>
                      <a:prstDash val="solid"/>
                      <a:round/>
                      <a:headEnd type="none" w="med" len="med"/>
                      <a:tailEnd type="none" w="med" len="med"/>
                    </a:lnR>
                    <a:lnT w="12700" cap="flat" cmpd="sng" algn="ctr">
                      <a:solidFill>
                        <a:srgbClr val="CFCFCF"/>
                      </a:solidFill>
                      <a:prstDash val="solid"/>
                      <a:round/>
                      <a:headEnd type="none" w="med" len="med"/>
                      <a:tailEnd type="none" w="med" len="med"/>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marL="0" marR="0" indent="0" algn="ctr" defTabSz="914400" rtl="0" eaLnBrk="1" fontAlgn="auto" latinLnBrk="0" hangingPunct="1">
                        <a:lnSpc>
                          <a:spcPct val="90000"/>
                        </a:lnSpc>
                        <a:spcBef>
                          <a:spcPts val="0"/>
                        </a:spcBef>
                        <a:spcAft>
                          <a:spcPts val="300"/>
                        </a:spcAft>
                        <a:buClrTx/>
                        <a:buSzTx/>
                        <a:buFontTx/>
                        <a:buNone/>
                        <a:tabLst/>
                        <a:defRPr/>
                      </a:pPr>
                      <a:r>
                        <a:rPr lang="en-US" sz="2400" b="0" i="0" kern="1200" dirty="0">
                          <a:solidFill>
                            <a:schemeClr val="accent1"/>
                          </a:solidFill>
                          <a:effectLst/>
                          <a:latin typeface="+mn-lt"/>
                          <a:ea typeface="+mn-ea"/>
                          <a:cs typeface="+mn-cs"/>
                        </a:rPr>
                        <a:t>✓</a:t>
                      </a:r>
                      <a:endParaRPr lang="en-US" sz="3200" b="0" dirty="0">
                        <a:solidFill>
                          <a:schemeClr val="accent1"/>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ap="flat" cmpd="sng" algn="ctr">
                      <a:solidFill>
                        <a:srgbClr val="CFCFCF"/>
                      </a:solidFill>
                      <a:prstDash val="solid"/>
                      <a:round/>
                      <a:headEnd type="none" w="med" len="med"/>
                      <a:tailEnd type="none" w="med" len="med"/>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marL="0" indent="0" algn="ctr">
                        <a:lnSpc>
                          <a:spcPct val="90000"/>
                        </a:lnSpc>
                        <a:spcAft>
                          <a:spcPts val="300"/>
                        </a:spcAft>
                        <a:buFont typeface="Arial" panose="020B0604020202020204" pitchFamily="34" charset="0"/>
                        <a:buNone/>
                      </a:pPr>
                      <a:endParaRPr lang="en-US" sz="2400" b="0" dirty="0">
                        <a:solidFill>
                          <a:schemeClr val="tx1">
                            <a:lumMod val="65000"/>
                            <a:lumOff val="35000"/>
                          </a:schemeClr>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ap="flat" cmpd="sng" algn="ctr">
                      <a:solidFill>
                        <a:srgbClr val="CFCFCF"/>
                      </a:solidFill>
                      <a:prstDash val="solid"/>
                      <a:round/>
                      <a:headEnd type="none" w="med" len="med"/>
                      <a:tailEnd type="none" w="med" len="med"/>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r>
                        <a:rPr lang="en-US" sz="2400" b="0" i="0" kern="1200" dirty="0">
                          <a:solidFill>
                            <a:schemeClr val="accent1"/>
                          </a:solidFill>
                          <a:effectLst/>
                          <a:latin typeface="+mn-lt"/>
                          <a:ea typeface="+mn-ea"/>
                          <a:cs typeface="+mn-cs"/>
                        </a:rPr>
                        <a:t>✓</a:t>
                      </a:r>
                      <a:endParaRPr lang="en-US" sz="3200" b="0" dirty="0">
                        <a:solidFill>
                          <a:schemeClr val="accent1"/>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ap="flat" cmpd="sng" algn="ctr">
                      <a:solidFill>
                        <a:srgbClr val="CFCFCF"/>
                      </a:solidFill>
                      <a:prstDash val="solid"/>
                      <a:round/>
                      <a:headEnd type="none" w="med" len="med"/>
                      <a:tailEnd type="none" w="med" len="med"/>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marL="0" indent="0" algn="ctr">
                        <a:lnSpc>
                          <a:spcPct val="90000"/>
                        </a:lnSpc>
                        <a:spcAft>
                          <a:spcPts val="300"/>
                        </a:spcAft>
                        <a:buFont typeface="Arial" panose="020B0604020202020204" pitchFamily="34" charset="0"/>
                        <a:buNone/>
                      </a:pPr>
                      <a:endParaRPr lang="en-US" sz="2400" b="0" dirty="0">
                        <a:solidFill>
                          <a:schemeClr val="tx1">
                            <a:lumMod val="65000"/>
                            <a:lumOff val="35000"/>
                          </a:schemeClr>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ap="flat" cmpd="sng" algn="ctr">
                      <a:solidFill>
                        <a:srgbClr val="CFCFCF"/>
                      </a:solidFill>
                      <a:prstDash val="solid"/>
                      <a:round/>
                      <a:headEnd type="none" w="med" len="med"/>
                      <a:tailEnd type="none" w="med" len="med"/>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482989">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nSpc>
                          <a:spcPct val="90000"/>
                        </a:lnSpc>
                        <a:spcAft>
                          <a:spcPts val="300"/>
                        </a:spcAft>
                      </a:pPr>
                      <a:r>
                        <a:rPr lang="en-US" sz="1300" b="0" dirty="0">
                          <a:solidFill>
                            <a:schemeClr val="tx1"/>
                          </a:solidFill>
                          <a:latin typeface="+mn-lt"/>
                        </a:rPr>
                        <a:t>Provider</a:t>
                      </a:r>
                      <a:r>
                        <a:rPr lang="en-US" sz="1300" b="0" baseline="0" dirty="0">
                          <a:solidFill>
                            <a:schemeClr val="tx1"/>
                          </a:solidFill>
                          <a:latin typeface="+mn-lt"/>
                        </a:rPr>
                        <a:t> </a:t>
                      </a:r>
                      <a:r>
                        <a:rPr lang="en-US" sz="1300" b="0" dirty="0">
                          <a:solidFill>
                            <a:schemeClr val="tx1"/>
                          </a:solidFill>
                          <a:latin typeface="+mn-lt"/>
                        </a:rPr>
                        <a:t>VLAN, </a:t>
                      </a:r>
                      <a:r>
                        <a:rPr lang="en-US" sz="1300" b="0" baseline="0" dirty="0">
                          <a:solidFill>
                            <a:schemeClr val="tx1"/>
                          </a:solidFill>
                          <a:latin typeface="+mn-lt"/>
                        </a:rPr>
                        <a:t> L2 VXLAN gateway</a:t>
                      </a:r>
                      <a:endParaRPr lang="en-US" sz="1300" b="0" dirty="0">
                        <a:solidFill>
                          <a:schemeClr val="tx1"/>
                        </a:solidFill>
                        <a:latin typeface="+mn-lt"/>
                      </a:endParaRPr>
                    </a:p>
                  </a:txBody>
                  <a:tcPr marL="60944" marR="60944" marT="24379" marB="24379" anchor="ctr">
                    <a:lnL w="12700" cmpd="sng">
                      <a:noFill/>
                    </a:lnL>
                    <a:lnR w="12700" cmpd="sng">
                      <a:noFill/>
                    </a:lnR>
                    <a:lnT w="12700" cap="flat" cmpd="sng" algn="ctr">
                      <a:solidFill>
                        <a:srgbClr val="CFCFC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nSpc>
                          <a:spcPct val="90000"/>
                        </a:lnSpc>
                        <a:spcAft>
                          <a:spcPts val="300"/>
                        </a:spcAft>
                      </a:pPr>
                      <a:r>
                        <a:rPr lang="en-US" sz="1300" b="0" dirty="0">
                          <a:solidFill>
                            <a:schemeClr val="tx1"/>
                          </a:solidFill>
                          <a:latin typeface="+mn-lt"/>
                        </a:rPr>
                        <a:t>Smooth</a:t>
                      </a:r>
                      <a:r>
                        <a:rPr lang="en-US" sz="1300" b="0" baseline="0" dirty="0">
                          <a:solidFill>
                            <a:schemeClr val="tx1"/>
                          </a:solidFill>
                          <a:latin typeface="+mn-lt"/>
                        </a:rPr>
                        <a:t> migration of NFV/</a:t>
                      </a:r>
                      <a:br>
                        <a:rPr lang="en-US" sz="1300" b="0" baseline="0" dirty="0">
                          <a:solidFill>
                            <a:schemeClr val="tx1"/>
                          </a:solidFill>
                          <a:latin typeface="+mn-lt"/>
                        </a:rPr>
                      </a:br>
                      <a:r>
                        <a:rPr lang="en-US" sz="1300" b="0" baseline="0" dirty="0">
                          <a:solidFill>
                            <a:schemeClr val="tx1"/>
                          </a:solidFill>
                          <a:latin typeface="+mn-lt"/>
                        </a:rPr>
                        <a:t>enterprise workloads to cloud</a:t>
                      </a:r>
                      <a:endParaRPr lang="en-US" sz="1300" b="0" dirty="0">
                        <a:solidFill>
                          <a:schemeClr val="tx1"/>
                        </a:solidFill>
                        <a:latin typeface="+mn-lt"/>
                      </a:endParaRPr>
                    </a:p>
                  </a:txBody>
                  <a:tcPr marL="60944" marR="60944" marT="24379" marB="24379" anchor="ctr">
                    <a:lnL w="12700" cmpd="sng">
                      <a:noFill/>
                    </a:lnL>
                    <a:lnR w="12700" cmpd="sng">
                      <a:noFill/>
                    </a:lnR>
                    <a:lnT w="12700" cap="flat" cmpd="sng" algn="ctr">
                      <a:solidFill>
                        <a:srgbClr val="CFCFC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nSpc>
                          <a:spcPct val="90000"/>
                        </a:lnSpc>
                        <a:spcAft>
                          <a:spcPts val="300"/>
                        </a:spcAft>
                      </a:pPr>
                      <a:r>
                        <a:rPr lang="en-US" sz="1300" b="0" dirty="0">
                          <a:solidFill>
                            <a:schemeClr val="tx1"/>
                          </a:solidFill>
                          <a:latin typeface="+mn-lt"/>
                        </a:rPr>
                        <a:t>Reduce risk</a:t>
                      </a:r>
                      <a:r>
                        <a:rPr lang="en-US" sz="1300" b="0" baseline="0" dirty="0">
                          <a:solidFill>
                            <a:schemeClr val="tx1"/>
                          </a:solidFill>
                          <a:latin typeface="+mn-lt"/>
                        </a:rPr>
                        <a:t> &amp; CAPEX/OPEX</a:t>
                      </a:r>
                    </a:p>
                  </a:txBody>
                  <a:tcPr marL="60944" marR="60944" marT="24379" marB="24379" anchor="ctr">
                    <a:lnL w="12700" cmpd="sng">
                      <a:noFill/>
                    </a:lnL>
                    <a:lnR w="12700" cap="flat" cmpd="sng" algn="ctr">
                      <a:solidFill>
                        <a:srgbClr val="CFCFCF"/>
                      </a:solidFill>
                      <a:prstDash val="solid"/>
                      <a:round/>
                      <a:headEnd type="none" w="med" len="med"/>
                      <a:tailEnd type="none" w="med" len="med"/>
                    </a:lnR>
                    <a:lnT w="12700" cap="flat" cmpd="sng" algn="ctr">
                      <a:solidFill>
                        <a:srgbClr val="CFCFC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r>
                        <a:rPr lang="en-US" sz="2400" b="0" i="0" kern="1200" dirty="0">
                          <a:solidFill>
                            <a:schemeClr val="accent1"/>
                          </a:solidFill>
                          <a:effectLst/>
                          <a:latin typeface="+mn-lt"/>
                          <a:ea typeface="+mn-ea"/>
                          <a:cs typeface="+mn-cs"/>
                        </a:rPr>
                        <a:t>✓</a:t>
                      </a:r>
                      <a:endParaRPr lang="en-US" sz="3200" b="0" dirty="0">
                        <a:solidFill>
                          <a:schemeClr val="accent1"/>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ap="flat" cmpd="sng" algn="ctr">
                      <a:solidFill>
                        <a:srgbClr val="CFCFC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endParaRPr lang="en-US" sz="2400" b="0" dirty="0">
                        <a:solidFill>
                          <a:schemeClr val="tx1">
                            <a:lumMod val="65000"/>
                            <a:lumOff val="35000"/>
                          </a:schemeClr>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ap="flat" cmpd="sng" algn="ctr">
                      <a:solidFill>
                        <a:srgbClr val="CFCFC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r>
                        <a:rPr lang="en-US" sz="2400" b="0" i="0" kern="1200" dirty="0">
                          <a:solidFill>
                            <a:schemeClr val="accent1"/>
                          </a:solidFill>
                          <a:effectLst/>
                          <a:latin typeface="+mn-lt"/>
                          <a:ea typeface="+mn-ea"/>
                          <a:cs typeface="+mn-cs"/>
                        </a:rPr>
                        <a:t>✓</a:t>
                      </a:r>
                      <a:endParaRPr lang="en-US" sz="3200" b="0" dirty="0">
                        <a:solidFill>
                          <a:schemeClr val="accent1"/>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ap="flat" cmpd="sng" algn="ctr">
                      <a:solidFill>
                        <a:srgbClr val="CFCFC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endParaRPr lang="en-US" sz="2400" b="0" dirty="0">
                        <a:solidFill>
                          <a:schemeClr val="tx1">
                            <a:lumMod val="65000"/>
                            <a:lumOff val="35000"/>
                          </a:schemeClr>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ap="flat" cmpd="sng" algn="ctr">
                      <a:solidFill>
                        <a:srgbClr val="CFCFC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77943">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nSpc>
                          <a:spcPct val="90000"/>
                        </a:lnSpc>
                        <a:spcAft>
                          <a:spcPts val="300"/>
                        </a:spcAft>
                      </a:pPr>
                      <a:r>
                        <a:rPr lang="en-US" sz="1500" b="0" kern="1200" spc="10" dirty="0">
                          <a:solidFill>
                            <a:schemeClr val="tx1"/>
                          </a:solidFill>
                          <a:latin typeface="+mn-lt"/>
                          <a:ea typeface="+mn-ea"/>
                          <a:cs typeface="+mn-cs"/>
                        </a:rPr>
                        <a:t>EASE MANAGEMENT</a:t>
                      </a:r>
                    </a:p>
                  </a:txBody>
                  <a:tcPr marL="60944" marR="60944" marT="24379" marB="24379"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FCFCF"/>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nSpc>
                          <a:spcPct val="90000"/>
                        </a:lnSpc>
                        <a:spcAft>
                          <a:spcPts val="300"/>
                        </a:spcAft>
                      </a:pPr>
                      <a:endParaRPr lang="en-US" sz="1200" b="0" dirty="0">
                        <a:solidFill>
                          <a:schemeClr val="tx1"/>
                        </a:solidFill>
                        <a:latin typeface="+mn-lt"/>
                      </a:endParaRPr>
                    </a:p>
                  </a:txBody>
                  <a:tcPr marL="60944" marR="60944" marT="24379" marB="24379"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FCFCF"/>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nSpc>
                          <a:spcPct val="90000"/>
                        </a:lnSpc>
                        <a:spcAft>
                          <a:spcPts val="300"/>
                        </a:spcAft>
                      </a:pPr>
                      <a:endParaRPr lang="en-US" sz="1200" b="0" dirty="0">
                        <a:solidFill>
                          <a:schemeClr val="tx1"/>
                        </a:solidFill>
                        <a:latin typeface="+mn-lt"/>
                      </a:endParaRPr>
                    </a:p>
                  </a:txBody>
                  <a:tcPr marL="60944" marR="60944" marT="24379" marB="24379" anchor="ctr">
                    <a:lnL w="12700" cmpd="sng">
                      <a:noFill/>
                    </a:lnL>
                    <a:lnR w="12700" cap="flat" cmpd="sng" algn="ctr">
                      <a:solidFill>
                        <a:srgbClr val="CFCFCF"/>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FCFCF"/>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endParaRPr lang="en-US" sz="2400" b="0" dirty="0">
                        <a:solidFill>
                          <a:schemeClr val="tx1">
                            <a:lumMod val="65000"/>
                            <a:lumOff val="35000"/>
                          </a:schemeClr>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FCFCF"/>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endParaRPr lang="en-US" sz="2400" b="0" dirty="0">
                        <a:solidFill>
                          <a:schemeClr val="tx1">
                            <a:lumMod val="65000"/>
                            <a:lumOff val="35000"/>
                          </a:schemeClr>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FCFCF"/>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endParaRPr lang="en-US" sz="2400" b="0" dirty="0">
                        <a:solidFill>
                          <a:schemeClr val="tx1">
                            <a:lumMod val="65000"/>
                            <a:lumOff val="35000"/>
                          </a:schemeClr>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FCFCF"/>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endParaRPr lang="en-US" sz="2400" b="0" dirty="0">
                        <a:solidFill>
                          <a:schemeClr val="tx1">
                            <a:lumMod val="65000"/>
                            <a:lumOff val="35000"/>
                          </a:schemeClr>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CFCFCF"/>
                    </a:solidFill>
                  </a:tcPr>
                </a:tc>
                <a:extLst>
                  <a:ext uri="{0D108BD9-81ED-4DB2-BD59-A6C34878D82A}">
                    <a16:rowId xmlns:a16="http://schemas.microsoft.com/office/drawing/2014/main" val="10007"/>
                  </a:ext>
                </a:extLst>
              </a:tr>
              <a:tr h="452939">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nSpc>
                          <a:spcPct val="90000"/>
                        </a:lnSpc>
                        <a:spcAft>
                          <a:spcPts val="300"/>
                        </a:spcAft>
                      </a:pPr>
                      <a:r>
                        <a:rPr lang="en-US" sz="1300" b="0" dirty="0">
                          <a:solidFill>
                            <a:schemeClr val="tx1"/>
                          </a:solidFill>
                          <a:latin typeface="+mn-lt"/>
                        </a:rPr>
                        <a:t>User Experience on top of HLM</a:t>
                      </a:r>
                    </a:p>
                  </a:txBody>
                  <a:tcPr marL="60944" marR="60944" marT="24379" marB="24379" anchor="ctr">
                    <a:lnL w="12700" cmpd="sng">
                      <a:noFill/>
                    </a:lnL>
                    <a:lnR w="12700" cmpd="sng">
                      <a:noFill/>
                    </a:lnR>
                    <a:lnT w="12700" cmpd="sng">
                      <a:noFill/>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nSpc>
                          <a:spcPct val="90000"/>
                        </a:lnSpc>
                        <a:spcAft>
                          <a:spcPts val="300"/>
                        </a:spcAft>
                      </a:pPr>
                      <a:r>
                        <a:rPr lang="en-US" sz="1300" b="0" dirty="0">
                          <a:solidFill>
                            <a:schemeClr val="tx1"/>
                          </a:solidFill>
                          <a:latin typeface="+mn-lt"/>
                        </a:rPr>
                        <a:t>Build</a:t>
                      </a:r>
                      <a:r>
                        <a:rPr lang="en-US" sz="1300" b="0" baseline="0" dirty="0">
                          <a:solidFill>
                            <a:schemeClr val="tx1"/>
                          </a:solidFill>
                          <a:latin typeface="+mn-lt"/>
                        </a:rPr>
                        <a:t> UI driven workflows using HLM</a:t>
                      </a:r>
                      <a:endParaRPr lang="en-US" sz="1300" b="0" dirty="0">
                        <a:solidFill>
                          <a:schemeClr val="tx1"/>
                        </a:solidFill>
                        <a:latin typeface="+mn-lt"/>
                      </a:endParaRPr>
                    </a:p>
                  </a:txBody>
                  <a:tcPr marL="60944" marR="60944" marT="24379" marB="24379" anchor="ctr">
                    <a:lnL w="12700" cmpd="sng">
                      <a:noFill/>
                    </a:lnL>
                    <a:lnR w="12700" cmpd="sng">
                      <a:noFill/>
                    </a:lnR>
                    <a:lnT w="12700" cmpd="sng">
                      <a:noFill/>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marL="0" marR="0" indent="0" algn="l" defTabSz="448587" rtl="0" eaLnBrk="1" fontAlgn="auto" latinLnBrk="0" hangingPunct="1">
                        <a:lnSpc>
                          <a:spcPct val="90000"/>
                        </a:lnSpc>
                        <a:spcBef>
                          <a:spcPts val="0"/>
                        </a:spcBef>
                        <a:spcAft>
                          <a:spcPts val="300"/>
                        </a:spcAft>
                        <a:buClrTx/>
                        <a:buSzTx/>
                        <a:buFontTx/>
                        <a:buNone/>
                        <a:tabLst/>
                        <a:defRPr/>
                      </a:pPr>
                      <a:r>
                        <a:rPr lang="en-US" sz="1300" b="0" dirty="0">
                          <a:solidFill>
                            <a:schemeClr val="tx1"/>
                          </a:solidFill>
                          <a:latin typeface="+mn-lt"/>
                        </a:rPr>
                        <a:t>Improve end user experience</a:t>
                      </a:r>
                    </a:p>
                  </a:txBody>
                  <a:tcPr marL="60944" marR="60944" marT="24379" marB="24379" anchor="ctr">
                    <a:lnL w="12700" cmpd="sng">
                      <a:noFill/>
                    </a:lnL>
                    <a:lnR w="12700" cap="flat" cmpd="sng" algn="ctr">
                      <a:solidFill>
                        <a:srgbClr val="CFCFCF"/>
                      </a:solidFill>
                      <a:prstDash val="solid"/>
                      <a:round/>
                      <a:headEnd type="none" w="med" len="med"/>
                      <a:tailEnd type="none" w="med" len="med"/>
                    </a:lnR>
                    <a:lnT w="12700" cmpd="sng">
                      <a:noFill/>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marL="0" marR="0" indent="0" algn="ctr" defTabSz="448587" rtl="0" eaLnBrk="1" fontAlgn="auto" latinLnBrk="0" hangingPunct="1">
                        <a:lnSpc>
                          <a:spcPct val="90000"/>
                        </a:lnSpc>
                        <a:spcBef>
                          <a:spcPts val="0"/>
                        </a:spcBef>
                        <a:spcAft>
                          <a:spcPts val="300"/>
                        </a:spcAft>
                        <a:buClrTx/>
                        <a:buSzTx/>
                        <a:buFontTx/>
                        <a:buNone/>
                        <a:tabLst/>
                        <a:defRPr/>
                      </a:pPr>
                      <a:r>
                        <a:rPr lang="en-US" sz="2400" b="0" i="0" kern="1200" dirty="0">
                          <a:solidFill>
                            <a:schemeClr val="accent1"/>
                          </a:solidFill>
                          <a:effectLst/>
                          <a:latin typeface="+mn-lt"/>
                          <a:ea typeface="+mn-ea"/>
                          <a:cs typeface="+mn-cs"/>
                        </a:rPr>
                        <a:t>✓</a:t>
                      </a:r>
                      <a:r>
                        <a:rPr lang="en-US" sz="2400" b="0" dirty="0">
                          <a:solidFill>
                            <a:schemeClr val="tx1">
                              <a:lumMod val="65000"/>
                              <a:lumOff val="35000"/>
                            </a:schemeClr>
                          </a:solidFill>
                          <a:latin typeface="+mn-lt"/>
                        </a:rPr>
                        <a:t> </a:t>
                      </a: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mpd="sng">
                      <a:noFill/>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marL="0" marR="0" indent="0" algn="ctr" defTabSz="448587" rtl="0" eaLnBrk="1" fontAlgn="auto" latinLnBrk="0" hangingPunct="1">
                        <a:lnSpc>
                          <a:spcPct val="90000"/>
                        </a:lnSpc>
                        <a:spcBef>
                          <a:spcPts val="0"/>
                        </a:spcBef>
                        <a:spcAft>
                          <a:spcPts val="300"/>
                        </a:spcAft>
                        <a:buClrTx/>
                        <a:buSzTx/>
                        <a:buFontTx/>
                        <a:buNone/>
                        <a:tabLst/>
                        <a:defRPr/>
                      </a:pPr>
                      <a:r>
                        <a:rPr lang="en-US" sz="2400" b="0" i="0" kern="1200" dirty="0">
                          <a:solidFill>
                            <a:schemeClr val="accent1"/>
                          </a:solidFill>
                          <a:effectLst/>
                          <a:latin typeface="+mn-lt"/>
                          <a:ea typeface="+mn-ea"/>
                          <a:cs typeface="+mn-cs"/>
                        </a:rPr>
                        <a:t>✓</a:t>
                      </a:r>
                      <a:endParaRPr lang="en-US" sz="3200" b="0" dirty="0">
                        <a:solidFill>
                          <a:schemeClr val="accent1"/>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mpd="sng">
                      <a:noFill/>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marL="0" marR="0" indent="0" algn="ctr" defTabSz="448587" rtl="0" eaLnBrk="1" fontAlgn="auto" latinLnBrk="0" hangingPunct="1">
                        <a:lnSpc>
                          <a:spcPct val="90000"/>
                        </a:lnSpc>
                        <a:spcBef>
                          <a:spcPts val="0"/>
                        </a:spcBef>
                        <a:spcAft>
                          <a:spcPts val="300"/>
                        </a:spcAft>
                        <a:buClrTx/>
                        <a:buSzTx/>
                        <a:buFontTx/>
                        <a:buNone/>
                        <a:tabLst/>
                        <a:defRPr/>
                      </a:pPr>
                      <a:r>
                        <a:rPr lang="en-US" sz="2400" b="0" i="0" kern="1200" dirty="0">
                          <a:solidFill>
                            <a:schemeClr val="accent1"/>
                          </a:solidFill>
                          <a:effectLst/>
                          <a:latin typeface="+mn-lt"/>
                          <a:ea typeface="+mn-ea"/>
                          <a:cs typeface="+mn-cs"/>
                        </a:rPr>
                        <a:t>✓</a:t>
                      </a:r>
                      <a:endParaRPr lang="en-US" sz="3200" b="0" dirty="0">
                        <a:solidFill>
                          <a:schemeClr val="accent1"/>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mpd="sng">
                      <a:noFill/>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marL="0" marR="0" indent="0" algn="ctr" defTabSz="685800" rtl="0" eaLnBrk="1" fontAlgn="auto" latinLnBrk="0" hangingPunct="1">
                        <a:lnSpc>
                          <a:spcPct val="90000"/>
                        </a:lnSpc>
                        <a:spcBef>
                          <a:spcPts val="0"/>
                        </a:spcBef>
                        <a:spcAft>
                          <a:spcPts val="300"/>
                        </a:spcAft>
                        <a:buClrTx/>
                        <a:buSzTx/>
                        <a:buFontTx/>
                        <a:buNone/>
                        <a:tabLst/>
                        <a:defRPr/>
                      </a:pPr>
                      <a:r>
                        <a:rPr lang="en-US" sz="2400" b="0" i="0" kern="1200" dirty="0">
                          <a:solidFill>
                            <a:schemeClr val="accent1"/>
                          </a:solidFill>
                          <a:effectLst/>
                          <a:latin typeface="+mn-lt"/>
                          <a:ea typeface="+mn-ea"/>
                          <a:cs typeface="+mn-cs"/>
                        </a:rPr>
                        <a:t>✓</a:t>
                      </a:r>
                      <a:endParaRPr lang="en-US" sz="3200" b="0" dirty="0">
                        <a:solidFill>
                          <a:schemeClr val="accent1"/>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mpd="sng">
                      <a:noFill/>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597397">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nSpc>
                          <a:spcPct val="90000"/>
                        </a:lnSpc>
                        <a:spcAft>
                          <a:spcPts val="300"/>
                        </a:spcAft>
                      </a:pPr>
                      <a:r>
                        <a:rPr lang="en-US" sz="1300" b="0" dirty="0">
                          <a:solidFill>
                            <a:schemeClr val="tx1"/>
                          </a:solidFill>
                          <a:latin typeface="+mn-lt"/>
                        </a:rPr>
                        <a:t>Scale out the cloud without downtime</a:t>
                      </a:r>
                    </a:p>
                  </a:txBody>
                  <a:tcPr marL="60944" marR="60944" marT="24379" marB="24379" anchor="ctr">
                    <a:lnL w="12700" cmpd="sng">
                      <a:noFill/>
                    </a:lnL>
                    <a:lnR w="12700" cmpd="sng">
                      <a:noFill/>
                    </a:lnR>
                    <a:lnT w="12700" cap="flat" cmpd="sng" algn="ctr">
                      <a:solidFill>
                        <a:srgbClr val="CFCFC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nSpc>
                          <a:spcPct val="90000"/>
                        </a:lnSpc>
                        <a:spcAft>
                          <a:spcPts val="300"/>
                        </a:spcAft>
                      </a:pPr>
                      <a:r>
                        <a:rPr lang="en-US" sz="1300" b="0" dirty="0">
                          <a:solidFill>
                            <a:schemeClr val="tx1"/>
                          </a:solidFill>
                          <a:latin typeface="+mn-lt"/>
                        </a:rPr>
                        <a:t>Highly</a:t>
                      </a:r>
                      <a:r>
                        <a:rPr lang="en-US" sz="1300" b="0" baseline="0" dirty="0">
                          <a:solidFill>
                            <a:schemeClr val="tx1"/>
                          </a:solidFill>
                          <a:latin typeface="+mn-lt"/>
                        </a:rPr>
                        <a:t> available &amp; scalable cloud</a:t>
                      </a:r>
                      <a:endParaRPr lang="en-US" sz="1300" b="0" dirty="0">
                        <a:solidFill>
                          <a:schemeClr val="tx1"/>
                        </a:solidFill>
                        <a:latin typeface="+mn-lt"/>
                      </a:endParaRPr>
                    </a:p>
                  </a:txBody>
                  <a:tcPr marL="60944" marR="60944" marT="24379" marB="24379" anchor="ctr">
                    <a:lnL w="12700" cmpd="sng">
                      <a:noFill/>
                    </a:lnL>
                    <a:lnR w="12700" cmpd="sng">
                      <a:noFill/>
                    </a:lnR>
                    <a:lnT w="12700" cap="flat" cmpd="sng" algn="ctr">
                      <a:solidFill>
                        <a:srgbClr val="CFCFC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nSpc>
                          <a:spcPct val="90000"/>
                        </a:lnSpc>
                        <a:spcAft>
                          <a:spcPts val="300"/>
                        </a:spcAft>
                      </a:pPr>
                      <a:r>
                        <a:rPr lang="en-US" sz="1300" b="0" dirty="0">
                          <a:solidFill>
                            <a:schemeClr val="tx1"/>
                          </a:solidFill>
                          <a:latin typeface="+mn-lt"/>
                        </a:rPr>
                        <a:t>Reduce OPEX and increase revenue by saving</a:t>
                      </a:r>
                      <a:r>
                        <a:rPr lang="en-US" sz="1300" b="0" baseline="0" dirty="0">
                          <a:solidFill>
                            <a:schemeClr val="tx1"/>
                          </a:solidFill>
                          <a:latin typeface="+mn-lt"/>
                        </a:rPr>
                        <a:t> maintenance time and meeting SLAs</a:t>
                      </a:r>
                    </a:p>
                  </a:txBody>
                  <a:tcPr marL="60944" marR="60944" marT="24379" marB="24379" anchor="ctr">
                    <a:lnL w="12700" cmpd="sng">
                      <a:noFill/>
                    </a:lnL>
                    <a:lnR w="12700" cap="flat" cmpd="sng" algn="ctr">
                      <a:solidFill>
                        <a:srgbClr val="CFCFCF"/>
                      </a:solidFill>
                      <a:prstDash val="solid"/>
                      <a:round/>
                      <a:headEnd type="none" w="med" len="med"/>
                      <a:tailEnd type="none" w="med" len="med"/>
                    </a:lnR>
                    <a:lnT w="12700" cap="flat" cmpd="sng" algn="ctr">
                      <a:solidFill>
                        <a:srgbClr val="CFCFC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marL="0" marR="0" indent="0" algn="ctr" defTabSz="457200" rtl="0" eaLnBrk="1" fontAlgn="auto" latinLnBrk="0" hangingPunct="1">
                        <a:lnSpc>
                          <a:spcPct val="90000"/>
                        </a:lnSpc>
                        <a:spcBef>
                          <a:spcPts val="0"/>
                        </a:spcBef>
                        <a:spcAft>
                          <a:spcPts val="300"/>
                        </a:spcAft>
                        <a:buClrTx/>
                        <a:buSzTx/>
                        <a:buFont typeface="Arial" panose="020B0604020202020204" pitchFamily="34" charset="0"/>
                        <a:buNone/>
                        <a:tabLst/>
                        <a:defRPr/>
                      </a:pPr>
                      <a:r>
                        <a:rPr lang="en-US" sz="2400" b="0" i="0" kern="1200" dirty="0">
                          <a:solidFill>
                            <a:schemeClr val="accent1"/>
                          </a:solidFill>
                          <a:effectLst/>
                          <a:latin typeface="+mn-lt"/>
                          <a:ea typeface="+mn-ea"/>
                          <a:cs typeface="+mn-cs"/>
                        </a:rPr>
                        <a:t>✓</a:t>
                      </a:r>
                      <a:endParaRPr lang="en-US" sz="3200" b="0" dirty="0">
                        <a:solidFill>
                          <a:schemeClr val="accent1"/>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ap="flat" cmpd="sng" algn="ctr">
                      <a:solidFill>
                        <a:srgbClr val="CFCFC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r>
                        <a:rPr lang="en-US" sz="2400" b="0" i="0" kern="1200" dirty="0">
                          <a:solidFill>
                            <a:schemeClr val="accent1"/>
                          </a:solidFill>
                          <a:effectLst/>
                          <a:latin typeface="+mn-lt"/>
                          <a:ea typeface="+mn-ea"/>
                          <a:cs typeface="+mn-cs"/>
                        </a:rPr>
                        <a:t>✓</a:t>
                      </a:r>
                      <a:endParaRPr lang="en-US" sz="3200" b="0" dirty="0">
                        <a:solidFill>
                          <a:schemeClr val="accent1"/>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ap="flat" cmpd="sng" algn="ctr">
                      <a:solidFill>
                        <a:srgbClr val="CFCFC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r>
                        <a:rPr lang="en-US" sz="2400" b="0" i="0" kern="1200" dirty="0">
                          <a:solidFill>
                            <a:schemeClr val="accent1"/>
                          </a:solidFill>
                          <a:effectLst/>
                          <a:latin typeface="+mn-lt"/>
                          <a:ea typeface="+mn-ea"/>
                          <a:cs typeface="+mn-cs"/>
                        </a:rPr>
                        <a:t>✓</a:t>
                      </a:r>
                      <a:endParaRPr lang="en-US" sz="3200" b="0" dirty="0">
                        <a:solidFill>
                          <a:schemeClr val="accent1"/>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ap="flat" cmpd="sng" algn="ctr">
                      <a:solidFill>
                        <a:srgbClr val="CFCFC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marL="0" marR="0" indent="0" algn="ctr" defTabSz="457200" rtl="0" eaLnBrk="1" fontAlgn="auto" latinLnBrk="0" hangingPunct="1">
                        <a:lnSpc>
                          <a:spcPct val="90000"/>
                        </a:lnSpc>
                        <a:spcBef>
                          <a:spcPts val="0"/>
                        </a:spcBef>
                        <a:spcAft>
                          <a:spcPts val="300"/>
                        </a:spcAft>
                        <a:buClrTx/>
                        <a:buSzTx/>
                        <a:buFont typeface="Arial" panose="020B0604020202020204" pitchFamily="34" charset="0"/>
                        <a:buNone/>
                        <a:tabLst/>
                        <a:defRPr/>
                      </a:pPr>
                      <a:endParaRPr lang="en-US" sz="2400" b="0" kern="1200" baseline="0" dirty="0">
                        <a:solidFill>
                          <a:schemeClr val="tx1">
                            <a:lumMod val="65000"/>
                            <a:lumOff val="35000"/>
                          </a:schemeClr>
                        </a:solidFill>
                        <a:latin typeface="+mn-lt"/>
                        <a:ea typeface="+mn-ea"/>
                        <a:cs typeface="+mn-cs"/>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ap="flat" cmpd="sng" algn="ctr">
                      <a:solidFill>
                        <a:srgbClr val="CFCFC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02187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Features, Benefits, and Value</a:t>
            </a:r>
            <a:endParaRPr lang="ko-KR" altLang="en-US" dirty="0"/>
          </a:p>
        </p:txBody>
      </p:sp>
      <p:sp>
        <p:nvSpPr>
          <p:cNvPr id="3" name="슬라이드 번호 개체 틀 2"/>
          <p:cNvSpPr>
            <a:spLocks noGrp="1"/>
          </p:cNvSpPr>
          <p:nvPr>
            <p:ph type="sldNum" sz="quarter" idx="12"/>
          </p:nvPr>
        </p:nvSpPr>
        <p:spPr/>
        <p:txBody>
          <a:bodyPr/>
          <a:lstStyle/>
          <a:p>
            <a:fld id="{B016F8AB-BCEA-4347-8BA6-BE776009BC89}" type="slidenum">
              <a:rPr lang="en-US" altLang="ko-KR" smtClean="0"/>
              <a:t>18</a:t>
            </a:fld>
            <a:endParaRPr lang="en-US" altLang="ko-KR"/>
          </a:p>
        </p:txBody>
      </p:sp>
      <p:graphicFrame>
        <p:nvGraphicFramePr>
          <p:cNvPr id="4" name="Content Placeholder 1"/>
          <p:cNvGraphicFramePr>
            <a:graphicFrameLocks/>
          </p:cNvGraphicFramePr>
          <p:nvPr>
            <p:extLst>
              <p:ext uri="{D42A27DB-BD31-4B8C-83A1-F6EECF244321}">
                <p14:modId xmlns:p14="http://schemas.microsoft.com/office/powerpoint/2010/main" val="1287668080"/>
              </p:ext>
            </p:extLst>
          </p:nvPr>
        </p:nvGraphicFramePr>
        <p:xfrm>
          <a:off x="607449" y="1044000"/>
          <a:ext cx="10971936" cy="4655102"/>
        </p:xfrm>
        <a:graphic>
          <a:graphicData uri="http://schemas.openxmlformats.org/drawingml/2006/table">
            <a:tbl>
              <a:tblPr firstRow="1" bandRow="1"/>
              <a:tblGrid>
                <a:gridCol w="2742984">
                  <a:extLst>
                    <a:ext uri="{9D8B030D-6E8A-4147-A177-3AD203B41FA5}">
                      <a16:colId xmlns:a16="http://schemas.microsoft.com/office/drawing/2014/main" val="20000"/>
                    </a:ext>
                  </a:extLst>
                </a:gridCol>
                <a:gridCol w="2742984">
                  <a:extLst>
                    <a:ext uri="{9D8B030D-6E8A-4147-A177-3AD203B41FA5}">
                      <a16:colId xmlns:a16="http://schemas.microsoft.com/office/drawing/2014/main" val="20001"/>
                    </a:ext>
                  </a:extLst>
                </a:gridCol>
                <a:gridCol w="2591588">
                  <a:extLst>
                    <a:ext uri="{9D8B030D-6E8A-4147-A177-3AD203B41FA5}">
                      <a16:colId xmlns:a16="http://schemas.microsoft.com/office/drawing/2014/main" val="20002"/>
                    </a:ext>
                  </a:extLst>
                </a:gridCol>
                <a:gridCol w="723595">
                  <a:extLst>
                    <a:ext uri="{9D8B030D-6E8A-4147-A177-3AD203B41FA5}">
                      <a16:colId xmlns:a16="http://schemas.microsoft.com/office/drawing/2014/main" val="20003"/>
                    </a:ext>
                  </a:extLst>
                </a:gridCol>
                <a:gridCol w="723595">
                  <a:extLst>
                    <a:ext uri="{9D8B030D-6E8A-4147-A177-3AD203B41FA5}">
                      <a16:colId xmlns:a16="http://schemas.microsoft.com/office/drawing/2014/main" val="20004"/>
                    </a:ext>
                  </a:extLst>
                </a:gridCol>
                <a:gridCol w="598805">
                  <a:extLst>
                    <a:ext uri="{9D8B030D-6E8A-4147-A177-3AD203B41FA5}">
                      <a16:colId xmlns:a16="http://schemas.microsoft.com/office/drawing/2014/main" val="20005"/>
                    </a:ext>
                  </a:extLst>
                </a:gridCol>
                <a:gridCol w="848385">
                  <a:extLst>
                    <a:ext uri="{9D8B030D-6E8A-4147-A177-3AD203B41FA5}">
                      <a16:colId xmlns:a16="http://schemas.microsoft.com/office/drawing/2014/main" val="20006"/>
                    </a:ext>
                  </a:extLst>
                </a:gridCol>
              </a:tblGrid>
              <a:tr h="360680">
                <a:tc>
                  <a:txBody>
                    <a:bodyPr/>
                    <a:lstStyle>
                      <a:lvl1pPr marL="0" algn="l" defTabSz="685800" rtl="0" eaLnBrk="1" latinLnBrk="0" hangingPunct="1">
                        <a:defRPr sz="1350" b="1" kern="1200">
                          <a:solidFill>
                            <a:schemeClr val="lt1"/>
                          </a:solidFill>
                          <a:latin typeface="HP Simplified"/>
                        </a:defRPr>
                      </a:lvl1pPr>
                      <a:lvl2pPr marL="342900" algn="l" defTabSz="685800" rtl="0" eaLnBrk="1" latinLnBrk="0" hangingPunct="1">
                        <a:defRPr sz="1350" b="1" kern="1200">
                          <a:solidFill>
                            <a:schemeClr val="lt1"/>
                          </a:solidFill>
                          <a:latin typeface="HP Simplified"/>
                        </a:defRPr>
                      </a:lvl2pPr>
                      <a:lvl3pPr marL="685800" algn="l" defTabSz="685800" rtl="0" eaLnBrk="1" latinLnBrk="0" hangingPunct="1">
                        <a:defRPr sz="1350" b="1" kern="1200">
                          <a:solidFill>
                            <a:schemeClr val="lt1"/>
                          </a:solidFill>
                          <a:latin typeface="HP Simplified"/>
                        </a:defRPr>
                      </a:lvl3pPr>
                      <a:lvl4pPr marL="1028700" algn="l" defTabSz="685800" rtl="0" eaLnBrk="1" latinLnBrk="0" hangingPunct="1">
                        <a:defRPr sz="1350" b="1" kern="1200">
                          <a:solidFill>
                            <a:schemeClr val="lt1"/>
                          </a:solidFill>
                          <a:latin typeface="HP Simplified"/>
                        </a:defRPr>
                      </a:lvl4pPr>
                      <a:lvl5pPr marL="1371600" algn="l" defTabSz="685800" rtl="0" eaLnBrk="1" latinLnBrk="0" hangingPunct="1">
                        <a:defRPr sz="1350" b="1" kern="1200">
                          <a:solidFill>
                            <a:schemeClr val="lt1"/>
                          </a:solidFill>
                          <a:latin typeface="HP Simplified"/>
                        </a:defRPr>
                      </a:lvl5pPr>
                      <a:lvl6pPr marL="1714500" algn="l" defTabSz="685800" rtl="0" eaLnBrk="1" latinLnBrk="0" hangingPunct="1">
                        <a:defRPr sz="1350" b="1" kern="1200">
                          <a:solidFill>
                            <a:schemeClr val="lt1"/>
                          </a:solidFill>
                          <a:latin typeface="HP Simplified"/>
                        </a:defRPr>
                      </a:lvl6pPr>
                      <a:lvl7pPr marL="2057400" algn="l" defTabSz="685800" rtl="0" eaLnBrk="1" latinLnBrk="0" hangingPunct="1">
                        <a:defRPr sz="1350" b="1" kern="1200">
                          <a:solidFill>
                            <a:schemeClr val="lt1"/>
                          </a:solidFill>
                          <a:latin typeface="HP Simplified"/>
                        </a:defRPr>
                      </a:lvl7pPr>
                      <a:lvl8pPr marL="2400300" algn="l" defTabSz="685800" rtl="0" eaLnBrk="1" latinLnBrk="0" hangingPunct="1">
                        <a:defRPr sz="1350" b="1" kern="1200">
                          <a:solidFill>
                            <a:schemeClr val="lt1"/>
                          </a:solidFill>
                          <a:latin typeface="HP Simplified"/>
                        </a:defRPr>
                      </a:lvl8pPr>
                      <a:lvl9pPr marL="2743200" algn="l" defTabSz="685800" rtl="0" eaLnBrk="1" latinLnBrk="0" hangingPunct="1">
                        <a:defRPr sz="1350" b="1" kern="1200">
                          <a:solidFill>
                            <a:schemeClr val="lt1"/>
                          </a:solidFill>
                          <a:latin typeface="HP Simplified"/>
                        </a:defRPr>
                      </a:lvl9pPr>
                    </a:lstStyle>
                    <a:p>
                      <a:pPr marL="0" algn="l" defTabSz="457200" rtl="0" eaLnBrk="1" latinLnBrk="0" hangingPunct="1">
                        <a:lnSpc>
                          <a:spcPct val="90000"/>
                        </a:lnSpc>
                        <a:spcAft>
                          <a:spcPts val="300"/>
                        </a:spcAft>
                      </a:pPr>
                      <a:r>
                        <a:rPr lang="en-US" sz="1600" b="1" kern="1200" spc="10" dirty="0">
                          <a:solidFill>
                            <a:schemeClr val="bg1"/>
                          </a:solidFill>
                          <a:latin typeface="+mn-lt"/>
                          <a:ea typeface="+mn-ea"/>
                          <a:cs typeface="+mn-cs"/>
                        </a:rPr>
                        <a:t>FEATURE</a:t>
                      </a:r>
                    </a:p>
                  </a:txBody>
                  <a:tcPr marL="60944" marR="60944" marT="24379" marB="24379" anchor="ctr">
                    <a:lnL w="12700" cmpd="sng">
                      <a:noFill/>
                    </a:lnL>
                    <a:lnR w="12700" cmpd="sng">
                      <a:noFill/>
                    </a:lnR>
                    <a:lnT w="12700" cmpd="sng">
                      <a:noFill/>
                    </a:lnT>
                    <a:lnB w="12700"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00B388"/>
                    </a:solidFill>
                  </a:tcPr>
                </a:tc>
                <a:tc>
                  <a:txBody>
                    <a:bodyPr/>
                    <a:lstStyle>
                      <a:lvl1pPr marL="0" algn="l" defTabSz="685800" rtl="0" eaLnBrk="1" latinLnBrk="0" hangingPunct="1">
                        <a:defRPr sz="1350" b="1" kern="1200">
                          <a:solidFill>
                            <a:schemeClr val="lt1"/>
                          </a:solidFill>
                          <a:latin typeface="HP Simplified"/>
                        </a:defRPr>
                      </a:lvl1pPr>
                      <a:lvl2pPr marL="342900" algn="l" defTabSz="685800" rtl="0" eaLnBrk="1" latinLnBrk="0" hangingPunct="1">
                        <a:defRPr sz="1350" b="1" kern="1200">
                          <a:solidFill>
                            <a:schemeClr val="lt1"/>
                          </a:solidFill>
                          <a:latin typeface="HP Simplified"/>
                        </a:defRPr>
                      </a:lvl2pPr>
                      <a:lvl3pPr marL="685800" algn="l" defTabSz="685800" rtl="0" eaLnBrk="1" latinLnBrk="0" hangingPunct="1">
                        <a:defRPr sz="1350" b="1" kern="1200">
                          <a:solidFill>
                            <a:schemeClr val="lt1"/>
                          </a:solidFill>
                          <a:latin typeface="HP Simplified"/>
                        </a:defRPr>
                      </a:lvl3pPr>
                      <a:lvl4pPr marL="1028700" algn="l" defTabSz="685800" rtl="0" eaLnBrk="1" latinLnBrk="0" hangingPunct="1">
                        <a:defRPr sz="1350" b="1" kern="1200">
                          <a:solidFill>
                            <a:schemeClr val="lt1"/>
                          </a:solidFill>
                          <a:latin typeface="HP Simplified"/>
                        </a:defRPr>
                      </a:lvl4pPr>
                      <a:lvl5pPr marL="1371600" algn="l" defTabSz="685800" rtl="0" eaLnBrk="1" latinLnBrk="0" hangingPunct="1">
                        <a:defRPr sz="1350" b="1" kern="1200">
                          <a:solidFill>
                            <a:schemeClr val="lt1"/>
                          </a:solidFill>
                          <a:latin typeface="HP Simplified"/>
                        </a:defRPr>
                      </a:lvl5pPr>
                      <a:lvl6pPr marL="1714500" algn="l" defTabSz="685800" rtl="0" eaLnBrk="1" latinLnBrk="0" hangingPunct="1">
                        <a:defRPr sz="1350" b="1" kern="1200">
                          <a:solidFill>
                            <a:schemeClr val="lt1"/>
                          </a:solidFill>
                          <a:latin typeface="HP Simplified"/>
                        </a:defRPr>
                      </a:lvl6pPr>
                      <a:lvl7pPr marL="2057400" algn="l" defTabSz="685800" rtl="0" eaLnBrk="1" latinLnBrk="0" hangingPunct="1">
                        <a:defRPr sz="1350" b="1" kern="1200">
                          <a:solidFill>
                            <a:schemeClr val="lt1"/>
                          </a:solidFill>
                          <a:latin typeface="HP Simplified"/>
                        </a:defRPr>
                      </a:lvl7pPr>
                      <a:lvl8pPr marL="2400300" algn="l" defTabSz="685800" rtl="0" eaLnBrk="1" latinLnBrk="0" hangingPunct="1">
                        <a:defRPr sz="1350" b="1" kern="1200">
                          <a:solidFill>
                            <a:schemeClr val="lt1"/>
                          </a:solidFill>
                          <a:latin typeface="HP Simplified"/>
                        </a:defRPr>
                      </a:lvl8pPr>
                      <a:lvl9pPr marL="2743200" algn="l" defTabSz="685800" rtl="0" eaLnBrk="1" latinLnBrk="0" hangingPunct="1">
                        <a:defRPr sz="1350" b="1" kern="1200">
                          <a:solidFill>
                            <a:schemeClr val="lt1"/>
                          </a:solidFill>
                          <a:latin typeface="HP Simplified"/>
                        </a:defRPr>
                      </a:lvl9pPr>
                    </a:lstStyle>
                    <a:p>
                      <a:pPr marL="0" algn="l" defTabSz="457200" rtl="0" eaLnBrk="1" latinLnBrk="0" hangingPunct="1">
                        <a:lnSpc>
                          <a:spcPct val="90000"/>
                        </a:lnSpc>
                        <a:spcAft>
                          <a:spcPts val="300"/>
                        </a:spcAft>
                      </a:pPr>
                      <a:r>
                        <a:rPr lang="en-US" sz="1600" b="1" kern="1200" spc="10" dirty="0">
                          <a:solidFill>
                            <a:schemeClr val="bg1"/>
                          </a:solidFill>
                          <a:latin typeface="+mn-lt"/>
                          <a:ea typeface="+mn-ea"/>
                          <a:cs typeface="+mn-cs"/>
                        </a:rPr>
                        <a:t>BENEFITS</a:t>
                      </a:r>
                    </a:p>
                  </a:txBody>
                  <a:tcPr marL="60944" marR="60944" marT="24379" marB="24379" anchor="ctr">
                    <a:lnL w="12700" cmpd="sng">
                      <a:noFill/>
                    </a:lnL>
                    <a:lnR w="12700" cmpd="sng">
                      <a:noFill/>
                    </a:lnR>
                    <a:lnT w="12700" cmpd="sng">
                      <a:noFill/>
                    </a:lnT>
                    <a:lnB w="12700"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00B388"/>
                    </a:solidFill>
                  </a:tcPr>
                </a:tc>
                <a:tc>
                  <a:txBody>
                    <a:bodyPr/>
                    <a:lstStyle>
                      <a:lvl1pPr marL="0" algn="l" defTabSz="685800" rtl="0" eaLnBrk="1" latinLnBrk="0" hangingPunct="1">
                        <a:defRPr sz="1350" b="1" kern="1200">
                          <a:solidFill>
                            <a:schemeClr val="lt1"/>
                          </a:solidFill>
                          <a:latin typeface="HP Simplified"/>
                        </a:defRPr>
                      </a:lvl1pPr>
                      <a:lvl2pPr marL="342900" algn="l" defTabSz="685800" rtl="0" eaLnBrk="1" latinLnBrk="0" hangingPunct="1">
                        <a:defRPr sz="1350" b="1" kern="1200">
                          <a:solidFill>
                            <a:schemeClr val="lt1"/>
                          </a:solidFill>
                          <a:latin typeface="HP Simplified"/>
                        </a:defRPr>
                      </a:lvl2pPr>
                      <a:lvl3pPr marL="685800" algn="l" defTabSz="685800" rtl="0" eaLnBrk="1" latinLnBrk="0" hangingPunct="1">
                        <a:defRPr sz="1350" b="1" kern="1200">
                          <a:solidFill>
                            <a:schemeClr val="lt1"/>
                          </a:solidFill>
                          <a:latin typeface="HP Simplified"/>
                        </a:defRPr>
                      </a:lvl3pPr>
                      <a:lvl4pPr marL="1028700" algn="l" defTabSz="685800" rtl="0" eaLnBrk="1" latinLnBrk="0" hangingPunct="1">
                        <a:defRPr sz="1350" b="1" kern="1200">
                          <a:solidFill>
                            <a:schemeClr val="lt1"/>
                          </a:solidFill>
                          <a:latin typeface="HP Simplified"/>
                        </a:defRPr>
                      </a:lvl4pPr>
                      <a:lvl5pPr marL="1371600" algn="l" defTabSz="685800" rtl="0" eaLnBrk="1" latinLnBrk="0" hangingPunct="1">
                        <a:defRPr sz="1350" b="1" kern="1200">
                          <a:solidFill>
                            <a:schemeClr val="lt1"/>
                          </a:solidFill>
                          <a:latin typeface="HP Simplified"/>
                        </a:defRPr>
                      </a:lvl5pPr>
                      <a:lvl6pPr marL="1714500" algn="l" defTabSz="685800" rtl="0" eaLnBrk="1" latinLnBrk="0" hangingPunct="1">
                        <a:defRPr sz="1350" b="1" kern="1200">
                          <a:solidFill>
                            <a:schemeClr val="lt1"/>
                          </a:solidFill>
                          <a:latin typeface="HP Simplified"/>
                        </a:defRPr>
                      </a:lvl6pPr>
                      <a:lvl7pPr marL="2057400" algn="l" defTabSz="685800" rtl="0" eaLnBrk="1" latinLnBrk="0" hangingPunct="1">
                        <a:defRPr sz="1350" b="1" kern="1200">
                          <a:solidFill>
                            <a:schemeClr val="lt1"/>
                          </a:solidFill>
                          <a:latin typeface="HP Simplified"/>
                        </a:defRPr>
                      </a:lvl7pPr>
                      <a:lvl8pPr marL="2400300" algn="l" defTabSz="685800" rtl="0" eaLnBrk="1" latinLnBrk="0" hangingPunct="1">
                        <a:defRPr sz="1350" b="1" kern="1200">
                          <a:solidFill>
                            <a:schemeClr val="lt1"/>
                          </a:solidFill>
                          <a:latin typeface="HP Simplified"/>
                        </a:defRPr>
                      </a:lvl8pPr>
                      <a:lvl9pPr marL="2743200" algn="l" defTabSz="685800" rtl="0" eaLnBrk="1" latinLnBrk="0" hangingPunct="1">
                        <a:defRPr sz="1350" b="1" kern="1200">
                          <a:solidFill>
                            <a:schemeClr val="lt1"/>
                          </a:solidFill>
                          <a:latin typeface="HP Simplified"/>
                        </a:defRPr>
                      </a:lvl9pPr>
                    </a:lstStyle>
                    <a:p>
                      <a:pPr marL="0" algn="l" defTabSz="457200" rtl="0" eaLnBrk="1" latinLnBrk="0" hangingPunct="1">
                        <a:lnSpc>
                          <a:spcPct val="90000"/>
                        </a:lnSpc>
                        <a:spcAft>
                          <a:spcPts val="300"/>
                        </a:spcAft>
                      </a:pPr>
                      <a:r>
                        <a:rPr lang="en-US" sz="1600" b="1" kern="1200" spc="10" dirty="0">
                          <a:solidFill>
                            <a:schemeClr val="bg1"/>
                          </a:solidFill>
                          <a:latin typeface="+mn-lt"/>
                          <a:ea typeface="+mn-ea"/>
                          <a:cs typeface="+mn-cs"/>
                        </a:rPr>
                        <a:t>VALUE </a:t>
                      </a:r>
                    </a:p>
                  </a:txBody>
                  <a:tcPr marL="60944" marR="60944" marT="24379" marB="24379" anchor="ctr">
                    <a:lnL w="12700" cmpd="sng">
                      <a:noFill/>
                    </a:lnL>
                    <a:lnR w="12700" cmpd="sng">
                      <a:noFill/>
                    </a:lnR>
                    <a:lnT w="12700" cmpd="sng">
                      <a:noFill/>
                    </a:lnT>
                    <a:lnB w="12700"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00B388"/>
                    </a:solidFill>
                  </a:tcPr>
                </a:tc>
                <a:tc gridSpan="4">
                  <a:txBody>
                    <a:bodyPr/>
                    <a:lstStyle>
                      <a:lvl1pPr marL="0" algn="l" defTabSz="685800" rtl="0" eaLnBrk="1" latinLnBrk="0" hangingPunct="1">
                        <a:defRPr sz="1350" b="1" kern="1200">
                          <a:solidFill>
                            <a:schemeClr val="lt1"/>
                          </a:solidFill>
                          <a:latin typeface="HP Simplified"/>
                        </a:defRPr>
                      </a:lvl1pPr>
                      <a:lvl2pPr marL="342900" algn="l" defTabSz="685800" rtl="0" eaLnBrk="1" latinLnBrk="0" hangingPunct="1">
                        <a:defRPr sz="1350" b="1" kern="1200">
                          <a:solidFill>
                            <a:schemeClr val="lt1"/>
                          </a:solidFill>
                          <a:latin typeface="HP Simplified"/>
                        </a:defRPr>
                      </a:lvl2pPr>
                      <a:lvl3pPr marL="685800" algn="l" defTabSz="685800" rtl="0" eaLnBrk="1" latinLnBrk="0" hangingPunct="1">
                        <a:defRPr sz="1350" b="1" kern="1200">
                          <a:solidFill>
                            <a:schemeClr val="lt1"/>
                          </a:solidFill>
                          <a:latin typeface="HP Simplified"/>
                        </a:defRPr>
                      </a:lvl3pPr>
                      <a:lvl4pPr marL="1028700" algn="l" defTabSz="685800" rtl="0" eaLnBrk="1" latinLnBrk="0" hangingPunct="1">
                        <a:defRPr sz="1350" b="1" kern="1200">
                          <a:solidFill>
                            <a:schemeClr val="lt1"/>
                          </a:solidFill>
                          <a:latin typeface="HP Simplified"/>
                        </a:defRPr>
                      </a:lvl4pPr>
                      <a:lvl5pPr marL="1371600" algn="l" defTabSz="685800" rtl="0" eaLnBrk="1" latinLnBrk="0" hangingPunct="1">
                        <a:defRPr sz="1350" b="1" kern="1200">
                          <a:solidFill>
                            <a:schemeClr val="lt1"/>
                          </a:solidFill>
                          <a:latin typeface="HP Simplified"/>
                        </a:defRPr>
                      </a:lvl5pPr>
                      <a:lvl6pPr marL="1714500" algn="l" defTabSz="685800" rtl="0" eaLnBrk="1" latinLnBrk="0" hangingPunct="1">
                        <a:defRPr sz="1350" b="1" kern="1200">
                          <a:solidFill>
                            <a:schemeClr val="lt1"/>
                          </a:solidFill>
                          <a:latin typeface="HP Simplified"/>
                        </a:defRPr>
                      </a:lvl6pPr>
                      <a:lvl7pPr marL="2057400" algn="l" defTabSz="685800" rtl="0" eaLnBrk="1" latinLnBrk="0" hangingPunct="1">
                        <a:defRPr sz="1350" b="1" kern="1200">
                          <a:solidFill>
                            <a:schemeClr val="lt1"/>
                          </a:solidFill>
                          <a:latin typeface="HP Simplified"/>
                        </a:defRPr>
                      </a:lvl7pPr>
                      <a:lvl8pPr marL="2400300" algn="l" defTabSz="685800" rtl="0" eaLnBrk="1" latinLnBrk="0" hangingPunct="1">
                        <a:defRPr sz="1350" b="1" kern="1200">
                          <a:solidFill>
                            <a:schemeClr val="lt1"/>
                          </a:solidFill>
                          <a:latin typeface="HP Simplified"/>
                        </a:defRPr>
                      </a:lvl8pPr>
                      <a:lvl9pPr marL="2743200" algn="l" defTabSz="685800" rtl="0" eaLnBrk="1" latinLnBrk="0" hangingPunct="1">
                        <a:defRPr sz="1350" b="1" kern="1200">
                          <a:solidFill>
                            <a:schemeClr val="lt1"/>
                          </a:solidFill>
                          <a:latin typeface="HP Simplified"/>
                        </a:defRPr>
                      </a:lvl9pPr>
                    </a:lstStyle>
                    <a:p>
                      <a:pPr marL="0" algn="ctr" defTabSz="457200" rtl="0" eaLnBrk="1" latinLnBrk="0" hangingPunct="1">
                        <a:lnSpc>
                          <a:spcPct val="90000"/>
                        </a:lnSpc>
                        <a:spcAft>
                          <a:spcPts val="300"/>
                        </a:spcAft>
                      </a:pPr>
                      <a:r>
                        <a:rPr lang="en-US" sz="1600" b="1" kern="1200" spc="10" dirty="0">
                          <a:solidFill>
                            <a:schemeClr val="bg1"/>
                          </a:solidFill>
                          <a:latin typeface="+mn-lt"/>
                          <a:ea typeface="+mn-ea"/>
                          <a:cs typeface="+mn-cs"/>
                        </a:rPr>
                        <a:t> MARKET SEGMENT</a:t>
                      </a:r>
                    </a:p>
                  </a:txBody>
                  <a:tcPr marL="60944" marR="60944" marT="24379" marB="24379" anchor="ctr">
                    <a:lnL w="12700" cmpd="sng">
                      <a:noFill/>
                    </a:lnL>
                    <a:lnR w="12700" cmpd="sng">
                      <a:noFill/>
                    </a:lnR>
                    <a:lnT w="12700" cmpd="sng">
                      <a:noFill/>
                    </a:lnT>
                    <a:lnB w="12700"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00B388"/>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97397">
                <a:tc gridSpan="3">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nSpc>
                          <a:spcPct val="90000"/>
                        </a:lnSpc>
                        <a:spcAft>
                          <a:spcPts val="300"/>
                        </a:spcAft>
                      </a:pPr>
                      <a:r>
                        <a:rPr lang="en-US" sz="1500" b="0" kern="1200" spc="10" dirty="0">
                          <a:solidFill>
                            <a:schemeClr val="tx1"/>
                          </a:solidFill>
                          <a:latin typeface="+mn-lt"/>
                          <a:ea typeface="+mn-ea"/>
                          <a:cs typeface="+mn-cs"/>
                        </a:rPr>
                        <a:t>FLEXIBLE BARE METAL PROVISIONING</a:t>
                      </a:r>
                    </a:p>
                  </a:txBody>
                  <a:tcPr marL="60944" marR="60944" marT="24379" marB="24379" anchor="ctr">
                    <a:lnL w="12700" cmpd="sng">
                      <a:noFill/>
                    </a:lnL>
                    <a:lnR w="12700" cap="flat" cmpd="sng" algn="ctr">
                      <a:solidFill>
                        <a:srgbClr val="CFCFCF"/>
                      </a:solidFill>
                      <a:prstDash val="solid"/>
                      <a:round/>
                      <a:headEnd type="none" w="med" len="med"/>
                      <a:tailEnd type="none" w="med" len="med"/>
                    </a:lnR>
                    <a:lnT w="12700" cap="flat" cmpd="sng" algn="ctr">
                      <a:solidFill>
                        <a:sysClr val="windowText" lastClr="000000">
                          <a:lumMod val="75000"/>
                          <a:lumOff val="25000"/>
                        </a:sys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FCFCF"/>
                    </a:solidFill>
                  </a:tcPr>
                </a:tc>
                <a:tc hMerge="1">
                  <a:txBody>
                    <a:bodyPr/>
                    <a:lstStyle/>
                    <a:p>
                      <a:endParaRPr lang="en-US" sz="1200" dirty="0">
                        <a:solidFill>
                          <a:srgbClr val="0070C0"/>
                        </a:solidFill>
                      </a:endParaRPr>
                    </a:p>
                  </a:txBody>
                  <a:tcPr/>
                </a:tc>
                <a:tc hMerge="1">
                  <a:txBody>
                    <a:bodyPr/>
                    <a:lstStyle/>
                    <a:p>
                      <a:endParaRPr lang="en-US" sz="1600" dirty="0">
                        <a:solidFill>
                          <a:srgbClr val="0070C0"/>
                        </a:solidFill>
                      </a:endParaRPr>
                    </a:p>
                  </a:txBody>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r>
                        <a:rPr lang="en-GB" sz="1300" b="0" kern="1200" dirty="0">
                          <a:solidFill>
                            <a:schemeClr val="tx1"/>
                          </a:solidFill>
                          <a:latin typeface="+mn-lt"/>
                          <a:ea typeface="+mn-ea"/>
                          <a:cs typeface="+mn-cs"/>
                        </a:rPr>
                        <a:t>Private</a:t>
                      </a:r>
                      <a:r>
                        <a:rPr lang="en-GB" sz="1300" b="0" kern="1200" baseline="0" dirty="0">
                          <a:solidFill>
                            <a:schemeClr val="tx1"/>
                          </a:solidFill>
                          <a:latin typeface="+mn-lt"/>
                          <a:ea typeface="+mn-ea"/>
                          <a:cs typeface="+mn-cs"/>
                        </a:rPr>
                        <a:t> Cloud</a:t>
                      </a:r>
                      <a:endParaRPr lang="en-US" sz="1300" b="0" kern="1200" dirty="0">
                        <a:solidFill>
                          <a:schemeClr val="tx1"/>
                        </a:solidFill>
                        <a:latin typeface="+mn-lt"/>
                        <a:ea typeface="+mn-ea"/>
                        <a:cs typeface="+mn-cs"/>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ap="flat" cmpd="sng" algn="ctr">
                      <a:solidFill>
                        <a:sysClr val="windowText" lastClr="000000">
                          <a:lumMod val="75000"/>
                          <a:lumOff val="25000"/>
                        </a:sys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FCFCF"/>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r>
                        <a:rPr lang="en-GB" sz="1300" b="0" kern="1200" dirty="0">
                          <a:solidFill>
                            <a:schemeClr val="tx1"/>
                          </a:solidFill>
                          <a:latin typeface="+mn-lt"/>
                          <a:ea typeface="+mn-ea"/>
                          <a:cs typeface="+mn-cs"/>
                        </a:rPr>
                        <a:t>Managed</a:t>
                      </a:r>
                      <a:r>
                        <a:rPr lang="en-GB" sz="1300" b="0" kern="1200" baseline="0" dirty="0">
                          <a:solidFill>
                            <a:schemeClr val="tx1"/>
                          </a:solidFill>
                          <a:latin typeface="+mn-lt"/>
                          <a:ea typeface="+mn-ea"/>
                          <a:cs typeface="+mn-cs"/>
                        </a:rPr>
                        <a:t> Cloud</a:t>
                      </a:r>
                      <a:endParaRPr lang="en-US" sz="1300" b="0" kern="1200" dirty="0">
                        <a:solidFill>
                          <a:schemeClr val="tx1"/>
                        </a:solidFill>
                        <a:latin typeface="+mn-lt"/>
                        <a:ea typeface="+mn-ea"/>
                        <a:cs typeface="+mn-cs"/>
                      </a:endParaRPr>
                    </a:p>
                  </a:txBody>
                  <a:tcPr marL="0" marR="0"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ap="flat" cmpd="sng" algn="ctr">
                      <a:solidFill>
                        <a:sysClr val="windowText" lastClr="000000">
                          <a:lumMod val="75000"/>
                          <a:lumOff val="25000"/>
                        </a:sys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FCFCF"/>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r>
                        <a:rPr lang="en-GB" sz="1300" b="0" kern="1200" dirty="0">
                          <a:solidFill>
                            <a:schemeClr val="tx1"/>
                          </a:solidFill>
                          <a:latin typeface="+mn-lt"/>
                          <a:ea typeface="+mn-ea"/>
                          <a:cs typeface="+mn-cs"/>
                        </a:rPr>
                        <a:t>NFV (SP)</a:t>
                      </a:r>
                      <a:endParaRPr lang="en-US" sz="1300" b="0" kern="1200" dirty="0">
                        <a:solidFill>
                          <a:schemeClr val="tx1"/>
                        </a:solidFill>
                        <a:latin typeface="+mn-lt"/>
                        <a:ea typeface="+mn-ea"/>
                        <a:cs typeface="+mn-cs"/>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ap="flat" cmpd="sng" algn="ctr">
                      <a:solidFill>
                        <a:sysClr val="windowText" lastClr="000000">
                          <a:lumMod val="75000"/>
                          <a:lumOff val="25000"/>
                        </a:sys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FCFCF"/>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r>
                        <a:rPr lang="en-GB" sz="1300" b="0" kern="1200" dirty="0">
                          <a:solidFill>
                            <a:schemeClr val="tx1"/>
                          </a:solidFill>
                          <a:latin typeface="+mn-lt"/>
                          <a:ea typeface="+mn-ea"/>
                          <a:cs typeface="+mn-cs"/>
                        </a:rPr>
                        <a:t>NFV (Vendor)</a:t>
                      </a:r>
                      <a:endParaRPr lang="en-US" sz="1300" b="0" kern="1200" dirty="0">
                        <a:solidFill>
                          <a:schemeClr val="tx1"/>
                        </a:solidFill>
                        <a:latin typeface="+mn-lt"/>
                        <a:ea typeface="+mn-ea"/>
                        <a:cs typeface="+mn-cs"/>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ap="flat" cmpd="sng" algn="ctr">
                      <a:solidFill>
                        <a:sysClr val="windowText" lastClr="000000">
                          <a:lumMod val="75000"/>
                          <a:lumOff val="25000"/>
                        </a:sysClr>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FCFCF"/>
                    </a:solidFill>
                  </a:tcPr>
                </a:tc>
                <a:extLst>
                  <a:ext uri="{0D108BD9-81ED-4DB2-BD59-A6C34878D82A}">
                    <a16:rowId xmlns:a16="http://schemas.microsoft.com/office/drawing/2014/main" val="10001"/>
                  </a:ext>
                </a:extLst>
              </a:tr>
              <a:tr h="904216">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r>
                        <a:rPr lang="en-US" sz="1300" b="0" kern="1200" dirty="0">
                          <a:solidFill>
                            <a:schemeClr val="tx1"/>
                          </a:solidFill>
                          <a:latin typeface="+mn-lt"/>
                          <a:ea typeface="+mn-ea"/>
                          <a:cs typeface="+mn-cs"/>
                        </a:rPr>
                        <a:t>Operator can choose to use their</a:t>
                      </a:r>
                      <a:r>
                        <a:rPr lang="en-US" sz="1300" b="0" kern="1200" baseline="0" dirty="0">
                          <a:solidFill>
                            <a:schemeClr val="tx1"/>
                          </a:solidFill>
                          <a:latin typeface="+mn-lt"/>
                          <a:ea typeface="+mn-ea"/>
                          <a:cs typeface="+mn-cs"/>
                        </a:rPr>
                        <a:t> </a:t>
                      </a:r>
                      <a:r>
                        <a:rPr lang="en-US" sz="1300" b="0" kern="1200" dirty="0">
                          <a:solidFill>
                            <a:schemeClr val="tx1"/>
                          </a:solidFill>
                          <a:latin typeface="+mn-lt"/>
                          <a:ea typeface="+mn-ea"/>
                          <a:cs typeface="+mn-cs"/>
                        </a:rPr>
                        <a:t>existing OS installation tool</a:t>
                      </a:r>
                    </a:p>
                  </a:txBody>
                  <a:tcPr marL="91416" marR="91416" marT="45708" marB="4570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marL="0" marR="0" indent="0" algn="l" defTabSz="448587" rtl="0" eaLnBrk="1" fontAlgn="auto" latinLnBrk="0" hangingPunct="1">
                        <a:lnSpc>
                          <a:spcPct val="100000"/>
                        </a:lnSpc>
                        <a:spcBef>
                          <a:spcPts val="0"/>
                        </a:spcBef>
                        <a:spcAft>
                          <a:spcPts val="0"/>
                        </a:spcAft>
                        <a:buClrTx/>
                        <a:buSzTx/>
                        <a:buFontTx/>
                        <a:buNone/>
                        <a:tabLst/>
                        <a:defRPr/>
                      </a:pPr>
                      <a:r>
                        <a:rPr lang="en-US" sz="1300" b="0" kern="1200" dirty="0">
                          <a:solidFill>
                            <a:schemeClr val="tx1"/>
                          </a:solidFill>
                          <a:latin typeface="+mn-lt"/>
                          <a:ea typeface="+mn-ea"/>
                          <a:cs typeface="+mn-cs"/>
                        </a:rPr>
                        <a:t>Enterprise IT &amp; cloud admin can use their favorite or existing tool</a:t>
                      </a:r>
                    </a:p>
                    <a:p>
                      <a:pPr marL="0" marR="0" indent="0" algn="l" defTabSz="448587" rtl="0" eaLnBrk="1" fontAlgn="auto" latinLnBrk="0" hangingPunct="1">
                        <a:lnSpc>
                          <a:spcPct val="100000"/>
                        </a:lnSpc>
                        <a:spcBef>
                          <a:spcPts val="0"/>
                        </a:spcBef>
                        <a:spcAft>
                          <a:spcPts val="0"/>
                        </a:spcAft>
                        <a:buClrTx/>
                        <a:buSzTx/>
                        <a:buFontTx/>
                        <a:buNone/>
                        <a:tabLst/>
                        <a:defRPr/>
                      </a:pPr>
                      <a:r>
                        <a:rPr lang="en-GB" sz="1300" b="0" kern="1200" dirty="0">
                          <a:solidFill>
                            <a:schemeClr val="tx1"/>
                          </a:solidFill>
                          <a:latin typeface="+mn-lt"/>
                          <a:ea typeface="+mn-ea"/>
                          <a:cs typeface="+mn-cs"/>
                        </a:rPr>
                        <a:t>Existing</a:t>
                      </a:r>
                      <a:r>
                        <a:rPr lang="en-GB" sz="1300" b="0" kern="1200" baseline="0" dirty="0">
                          <a:solidFill>
                            <a:schemeClr val="tx1"/>
                          </a:solidFill>
                          <a:latin typeface="+mn-lt"/>
                          <a:ea typeface="+mn-ea"/>
                          <a:cs typeface="+mn-cs"/>
                        </a:rPr>
                        <a:t> compliance procedures intact</a:t>
                      </a:r>
                      <a:endParaRPr lang="en-US" sz="1300" b="0" kern="1200" dirty="0">
                        <a:solidFill>
                          <a:schemeClr val="tx1"/>
                        </a:solidFill>
                        <a:latin typeface="+mn-lt"/>
                        <a:ea typeface="+mn-ea"/>
                        <a:cs typeface="+mn-cs"/>
                      </a:endParaRPr>
                    </a:p>
                  </a:txBody>
                  <a:tcPr marL="91416" marR="91416" marT="45708" marB="4570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r>
                        <a:rPr lang="en-US" sz="1300" b="0" kern="1200" dirty="0">
                          <a:solidFill>
                            <a:schemeClr val="tx1"/>
                          </a:solidFill>
                          <a:latin typeface="+mn-lt"/>
                          <a:ea typeface="+mn-ea"/>
                          <a:cs typeface="+mn-cs"/>
                        </a:rPr>
                        <a:t> Reduce OPEX in adopting new tool</a:t>
                      </a:r>
                    </a:p>
                  </a:txBody>
                  <a:tcPr marL="91416" marR="91416" marT="45708" marB="45708" anchor="ctr">
                    <a:lnL w="12700" cmpd="sng">
                      <a:noFill/>
                    </a:lnL>
                    <a:lnR w="12700" cap="flat" cmpd="sng" algn="ctr">
                      <a:solidFill>
                        <a:srgbClr val="CFCFC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r>
                        <a:rPr lang="en-US" sz="2400" b="0" i="0" kern="1200" dirty="0">
                          <a:solidFill>
                            <a:schemeClr val="accent1"/>
                          </a:solidFill>
                          <a:effectLst/>
                          <a:latin typeface="+mn-lt"/>
                          <a:ea typeface="+mn-ea"/>
                          <a:cs typeface="+mn-cs"/>
                        </a:rPr>
                        <a:t>✓</a:t>
                      </a:r>
                      <a:endParaRPr lang="en-US" sz="3200" b="0" dirty="0">
                        <a:solidFill>
                          <a:schemeClr val="accent1"/>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endParaRPr lang="en-US" sz="2400" b="0" dirty="0">
                        <a:solidFill>
                          <a:schemeClr val="accent1"/>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marL="0" marR="0" indent="0" algn="ctr" defTabSz="914400" rtl="0" eaLnBrk="1" fontAlgn="auto" latinLnBrk="0" hangingPunct="1">
                        <a:lnSpc>
                          <a:spcPct val="90000"/>
                        </a:lnSpc>
                        <a:spcBef>
                          <a:spcPts val="0"/>
                        </a:spcBef>
                        <a:spcAft>
                          <a:spcPts val="300"/>
                        </a:spcAft>
                        <a:buClrTx/>
                        <a:buSzTx/>
                        <a:buFontTx/>
                        <a:buNone/>
                        <a:tabLst/>
                        <a:defRPr/>
                      </a:pPr>
                      <a:endParaRPr lang="en-US" sz="3200" b="0" dirty="0">
                        <a:solidFill>
                          <a:schemeClr val="accent1"/>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endParaRPr lang="en-US" sz="2400" b="0" dirty="0">
                        <a:solidFill>
                          <a:schemeClr val="tx1">
                            <a:lumMod val="65000"/>
                            <a:lumOff val="35000"/>
                          </a:schemeClr>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68227">
                <a:tc gridSpan="3">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marL="0" algn="l" defTabSz="457200" rtl="0" eaLnBrk="1" latinLnBrk="0" hangingPunct="1">
                        <a:lnSpc>
                          <a:spcPct val="90000"/>
                        </a:lnSpc>
                        <a:spcAft>
                          <a:spcPts val="300"/>
                        </a:spcAft>
                      </a:pPr>
                      <a:r>
                        <a:rPr lang="en-US" sz="1500" b="0" kern="1200" spc="10" dirty="0">
                          <a:solidFill>
                            <a:schemeClr val="tx1"/>
                          </a:solidFill>
                          <a:latin typeface="+mn-lt"/>
                          <a:ea typeface="+mn-ea"/>
                          <a:cs typeface="+mn-cs"/>
                        </a:rPr>
                        <a:t>CUSTOMIZABLE OPENSTACK SERVICES (HPE SUPPORT VIA PROFESSIONAL SERVICES)</a:t>
                      </a:r>
                    </a:p>
                  </a:txBody>
                  <a:tcPr marL="60944" marR="60944" marT="24379" marB="24379" anchor="ctr">
                    <a:lnL w="12700" cmpd="sng">
                      <a:noFill/>
                    </a:lnL>
                    <a:lnR w="12700" cap="flat" cmpd="sng" algn="ctr">
                      <a:solidFill>
                        <a:srgbClr val="CFCFC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FCFCF"/>
                    </a:solidFill>
                  </a:tcPr>
                </a:tc>
                <a:tc hMerge="1">
                  <a:txBody>
                    <a:bodyPr/>
                    <a:lstStyle/>
                    <a:p>
                      <a:pPr>
                        <a:lnSpc>
                          <a:spcPct val="90000"/>
                        </a:lnSpc>
                        <a:spcAft>
                          <a:spcPts val="300"/>
                        </a:spcAft>
                      </a:pPr>
                      <a:endParaRPr lang="en-US" sz="1000" b="0" kern="1200" dirty="0">
                        <a:solidFill>
                          <a:schemeClr val="tx1">
                            <a:lumMod val="65000"/>
                            <a:lumOff val="35000"/>
                          </a:schemeClr>
                        </a:solidFill>
                        <a:latin typeface="+mn-lt"/>
                        <a:ea typeface="+mn-ea"/>
                        <a:cs typeface="+mn-cs"/>
                      </a:endParaRPr>
                    </a:p>
                  </a:txBody>
                  <a:tcPr marL="45720" marR="45720" marT="18288" marB="1828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nSpc>
                          <a:spcPct val="90000"/>
                        </a:lnSpc>
                        <a:spcAft>
                          <a:spcPts val="300"/>
                        </a:spcAft>
                      </a:pPr>
                      <a:endParaRPr lang="en-US" sz="1300" b="0" kern="1200" dirty="0">
                        <a:solidFill>
                          <a:schemeClr val="tx1">
                            <a:lumMod val="65000"/>
                            <a:lumOff val="35000"/>
                          </a:schemeClr>
                        </a:solidFill>
                        <a:latin typeface="+mn-lt"/>
                        <a:ea typeface="+mn-ea"/>
                        <a:cs typeface="+mn-cs"/>
                      </a:endParaRPr>
                    </a:p>
                  </a:txBody>
                  <a:tcPr marL="60944" marR="60944" marT="24378" marB="2437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FCFCF"/>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endParaRPr lang="en-US" sz="2400" b="0" kern="1200" dirty="0">
                        <a:solidFill>
                          <a:schemeClr val="tx1">
                            <a:lumMod val="65000"/>
                            <a:lumOff val="35000"/>
                          </a:schemeClr>
                        </a:solidFill>
                        <a:latin typeface="+mn-lt"/>
                        <a:ea typeface="+mn-ea"/>
                        <a:cs typeface="+mn-cs"/>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FCFCF"/>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endParaRPr lang="en-US" sz="2400" b="0" kern="1200" dirty="0">
                        <a:solidFill>
                          <a:schemeClr val="tx1">
                            <a:lumMod val="65000"/>
                            <a:lumOff val="35000"/>
                          </a:schemeClr>
                        </a:solidFill>
                        <a:latin typeface="+mn-lt"/>
                        <a:ea typeface="+mn-ea"/>
                        <a:cs typeface="+mn-cs"/>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FCFCF"/>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endParaRPr lang="en-US" sz="2400" b="0" kern="1200" dirty="0">
                        <a:solidFill>
                          <a:schemeClr val="tx1">
                            <a:lumMod val="65000"/>
                            <a:lumOff val="35000"/>
                          </a:schemeClr>
                        </a:solidFill>
                        <a:latin typeface="+mn-lt"/>
                        <a:ea typeface="+mn-ea"/>
                        <a:cs typeface="+mn-cs"/>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FCFCF"/>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endParaRPr lang="en-US" sz="2400" b="0" kern="1200" dirty="0">
                        <a:solidFill>
                          <a:schemeClr val="tx1">
                            <a:lumMod val="65000"/>
                            <a:lumOff val="35000"/>
                          </a:schemeClr>
                        </a:solidFill>
                        <a:latin typeface="+mn-lt"/>
                        <a:ea typeface="+mn-ea"/>
                        <a:cs typeface="+mn-cs"/>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FCFCF"/>
                    </a:solidFill>
                  </a:tcPr>
                </a:tc>
                <a:extLst>
                  <a:ext uri="{0D108BD9-81ED-4DB2-BD59-A6C34878D82A}">
                    <a16:rowId xmlns:a16="http://schemas.microsoft.com/office/drawing/2014/main" val="10003"/>
                  </a:ext>
                </a:extLst>
              </a:tr>
              <a:tr h="497816">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r>
                        <a:rPr lang="en-US" sz="1300" b="0" kern="1200" dirty="0">
                          <a:solidFill>
                            <a:schemeClr val="tx1"/>
                          </a:solidFill>
                          <a:latin typeface="+mn-lt"/>
                          <a:ea typeface="+mn-ea"/>
                          <a:cs typeface="+mn-cs"/>
                        </a:rPr>
                        <a:t>Customize compute </a:t>
                      </a:r>
                      <a:br>
                        <a:rPr lang="en-US" sz="1300" b="0" kern="1200" dirty="0">
                          <a:solidFill>
                            <a:schemeClr val="tx1"/>
                          </a:solidFill>
                          <a:latin typeface="+mn-lt"/>
                          <a:ea typeface="+mn-ea"/>
                          <a:cs typeface="+mn-cs"/>
                        </a:rPr>
                      </a:br>
                      <a:r>
                        <a:rPr lang="en-US" sz="1300" b="0" kern="1200" dirty="0">
                          <a:solidFill>
                            <a:schemeClr val="tx1"/>
                          </a:solidFill>
                          <a:latin typeface="+mn-lt"/>
                          <a:ea typeface="+mn-ea"/>
                          <a:cs typeface="+mn-cs"/>
                        </a:rPr>
                        <a:t>scheduler filters</a:t>
                      </a:r>
                    </a:p>
                  </a:txBody>
                  <a:tcPr marL="91416" marR="91416" marT="45708" marB="45708" anchor="ctr">
                    <a:lnL w="12700" cmpd="sng">
                      <a:noFill/>
                    </a:lnL>
                    <a:lnR w="12700" cmpd="sng">
                      <a:noFill/>
                    </a:lnR>
                    <a:lnT w="12700" cmpd="sng">
                      <a:noFill/>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marL="0" marR="0" indent="0" algn="l" defTabSz="448587" rtl="0" eaLnBrk="1" fontAlgn="auto" latinLnBrk="0" hangingPunct="1">
                        <a:lnSpc>
                          <a:spcPct val="100000"/>
                        </a:lnSpc>
                        <a:spcBef>
                          <a:spcPts val="0"/>
                        </a:spcBef>
                        <a:spcAft>
                          <a:spcPts val="0"/>
                        </a:spcAft>
                        <a:buClrTx/>
                        <a:buSzTx/>
                        <a:buFontTx/>
                        <a:buNone/>
                        <a:tabLst/>
                        <a:defRPr/>
                      </a:pPr>
                      <a:r>
                        <a:rPr lang="en-US" sz="1300" b="0" kern="1200" dirty="0">
                          <a:solidFill>
                            <a:schemeClr val="tx1"/>
                          </a:solidFill>
                          <a:latin typeface="+mn-lt"/>
                          <a:ea typeface="+mn-ea"/>
                          <a:cs typeface="+mn-cs"/>
                        </a:rPr>
                        <a:t>Better utilization of </a:t>
                      </a:r>
                      <a:br>
                        <a:rPr lang="en-US" sz="1300" b="0" kern="1200" dirty="0">
                          <a:solidFill>
                            <a:schemeClr val="tx1"/>
                          </a:solidFill>
                          <a:latin typeface="+mn-lt"/>
                          <a:ea typeface="+mn-ea"/>
                          <a:cs typeface="+mn-cs"/>
                        </a:rPr>
                      </a:br>
                      <a:r>
                        <a:rPr lang="en-US" sz="1300" b="0" kern="1200" dirty="0">
                          <a:solidFill>
                            <a:schemeClr val="tx1"/>
                          </a:solidFill>
                          <a:latin typeface="+mn-lt"/>
                          <a:ea typeface="+mn-ea"/>
                          <a:cs typeface="+mn-cs"/>
                        </a:rPr>
                        <a:t>compute resources</a:t>
                      </a:r>
                    </a:p>
                  </a:txBody>
                  <a:tcPr marL="91416" marR="91416" marT="45708" marB="45708" anchor="ctr">
                    <a:lnL w="12700" cmpd="sng">
                      <a:noFill/>
                    </a:lnL>
                    <a:lnR w="12700" cmpd="sng">
                      <a:noFill/>
                    </a:lnR>
                    <a:lnT w="12700" cmpd="sng">
                      <a:noFill/>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r>
                        <a:rPr lang="en-US" sz="1300" b="0" kern="1200" dirty="0">
                          <a:solidFill>
                            <a:schemeClr val="tx1"/>
                          </a:solidFill>
                          <a:latin typeface="+mn-lt"/>
                          <a:ea typeface="+mn-ea"/>
                          <a:cs typeface="+mn-cs"/>
                        </a:rPr>
                        <a:t>Reduce CAPEX</a:t>
                      </a:r>
                    </a:p>
                  </a:txBody>
                  <a:tcPr marL="91416" marR="91416" marT="45708" marB="45708" anchor="ctr">
                    <a:lnL w="12700" cmpd="sng">
                      <a:noFill/>
                    </a:lnL>
                    <a:lnR w="12700" cap="flat" cmpd="sng" algn="ctr">
                      <a:solidFill>
                        <a:srgbClr val="CFCFCF"/>
                      </a:solidFill>
                      <a:prstDash val="solid"/>
                      <a:round/>
                      <a:headEnd type="none" w="med" len="med"/>
                      <a:tailEnd type="none" w="med" len="med"/>
                    </a:lnR>
                    <a:lnT w="12700" cmpd="sng">
                      <a:noFill/>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r>
                        <a:rPr lang="en-US" sz="2400" b="0" i="0" kern="1200" dirty="0">
                          <a:solidFill>
                            <a:schemeClr val="accent1"/>
                          </a:solidFill>
                          <a:effectLst/>
                          <a:latin typeface="+mn-lt"/>
                          <a:ea typeface="+mn-ea"/>
                          <a:cs typeface="+mn-cs"/>
                        </a:rPr>
                        <a:t>✓</a:t>
                      </a:r>
                      <a:endParaRPr lang="en-US" sz="3200" b="0" dirty="0">
                        <a:solidFill>
                          <a:schemeClr val="accent1"/>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mpd="sng">
                      <a:noFill/>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marL="0" marR="0" indent="0" algn="ctr" defTabSz="914400" rtl="0" eaLnBrk="1" fontAlgn="auto" latinLnBrk="0" hangingPunct="1">
                        <a:lnSpc>
                          <a:spcPct val="90000"/>
                        </a:lnSpc>
                        <a:spcBef>
                          <a:spcPts val="0"/>
                        </a:spcBef>
                        <a:spcAft>
                          <a:spcPts val="300"/>
                        </a:spcAft>
                        <a:buClrTx/>
                        <a:buSzTx/>
                        <a:buFontTx/>
                        <a:buNone/>
                        <a:tabLst/>
                        <a:defRPr/>
                      </a:pPr>
                      <a:r>
                        <a:rPr lang="en-US" sz="2400" b="0" i="0" kern="1200" dirty="0">
                          <a:solidFill>
                            <a:schemeClr val="accent1"/>
                          </a:solidFill>
                          <a:effectLst/>
                          <a:latin typeface="+mn-lt"/>
                          <a:ea typeface="+mn-ea"/>
                          <a:cs typeface="+mn-cs"/>
                        </a:rPr>
                        <a:t>✓</a:t>
                      </a:r>
                      <a:endParaRPr lang="en-US" sz="3200" b="0" dirty="0">
                        <a:solidFill>
                          <a:schemeClr val="accent1"/>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mpd="sng">
                      <a:noFill/>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endParaRPr lang="en-US" sz="3200" b="0" dirty="0">
                        <a:solidFill>
                          <a:schemeClr val="accent1"/>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mpd="sng">
                      <a:noFill/>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endParaRPr lang="en-US" sz="2400" b="0" dirty="0">
                        <a:solidFill>
                          <a:schemeClr val="tx1">
                            <a:lumMod val="65000"/>
                            <a:lumOff val="35000"/>
                          </a:schemeClr>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mpd="sng">
                      <a:noFill/>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672811">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r>
                        <a:rPr lang="en-US" sz="1300" b="0" kern="1200" dirty="0">
                          <a:solidFill>
                            <a:schemeClr val="tx1"/>
                          </a:solidFill>
                          <a:latin typeface="+mn-lt"/>
                          <a:ea typeface="+mn-ea"/>
                          <a:cs typeface="+mn-cs"/>
                        </a:rPr>
                        <a:t>Upstream supported cinder/</a:t>
                      </a:r>
                      <a:br>
                        <a:rPr lang="en-US" sz="1300" b="0" kern="1200" dirty="0">
                          <a:solidFill>
                            <a:schemeClr val="tx1"/>
                          </a:solidFill>
                          <a:latin typeface="+mn-lt"/>
                          <a:ea typeface="+mn-ea"/>
                          <a:cs typeface="+mn-cs"/>
                        </a:rPr>
                      </a:br>
                      <a:r>
                        <a:rPr lang="en-US" sz="1300" b="0" kern="1200" dirty="0">
                          <a:solidFill>
                            <a:schemeClr val="tx1"/>
                          </a:solidFill>
                          <a:latin typeface="+mn-lt"/>
                          <a:ea typeface="+mn-ea"/>
                          <a:cs typeface="+mn-cs"/>
                        </a:rPr>
                        <a:t>neutron plugins</a:t>
                      </a:r>
                    </a:p>
                  </a:txBody>
                  <a:tcPr marL="91416" marR="91416" marT="45708" marB="45708" anchor="ctr">
                    <a:lnL w="12700" cmpd="sng">
                      <a:noFill/>
                    </a:lnL>
                    <a:lnR w="12700" cmpd="sng">
                      <a:noFill/>
                    </a:lnR>
                    <a:lnT w="12700" cap="flat" cmpd="sng" algn="ctr">
                      <a:solidFill>
                        <a:srgbClr val="CFCFCF"/>
                      </a:solidFill>
                      <a:prstDash val="solid"/>
                      <a:round/>
                      <a:headEnd type="none" w="med" len="med"/>
                      <a:tailEnd type="none" w="med" len="med"/>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marL="0" marR="0" indent="0" algn="l" defTabSz="457200" rtl="0" eaLnBrk="1" fontAlgn="auto" latinLnBrk="0" hangingPunct="1">
                        <a:lnSpc>
                          <a:spcPct val="90000"/>
                        </a:lnSpc>
                        <a:spcBef>
                          <a:spcPts val="0"/>
                        </a:spcBef>
                        <a:spcAft>
                          <a:spcPts val="300"/>
                        </a:spcAft>
                        <a:buClrTx/>
                        <a:buSzTx/>
                        <a:buFont typeface="Arial" panose="020B0604020202020204" pitchFamily="34" charset="0"/>
                        <a:buNone/>
                        <a:tabLst/>
                        <a:defRPr/>
                      </a:pPr>
                      <a:r>
                        <a:rPr lang="en-US" sz="1300" b="0" kern="1200" baseline="0" dirty="0">
                          <a:solidFill>
                            <a:schemeClr val="tx1"/>
                          </a:solidFill>
                          <a:latin typeface="+mn-lt"/>
                          <a:ea typeface="+mn-ea"/>
                          <a:cs typeface="+mn-cs"/>
                        </a:rPr>
                        <a:t>Reuse existing storage hardware</a:t>
                      </a:r>
                    </a:p>
                    <a:p>
                      <a:pPr marL="0" marR="0" indent="0" algn="l" defTabSz="457200" rtl="0" eaLnBrk="1" fontAlgn="auto" latinLnBrk="0" hangingPunct="1">
                        <a:lnSpc>
                          <a:spcPct val="90000"/>
                        </a:lnSpc>
                        <a:spcBef>
                          <a:spcPts val="0"/>
                        </a:spcBef>
                        <a:spcAft>
                          <a:spcPts val="300"/>
                        </a:spcAft>
                        <a:buClrTx/>
                        <a:buSzTx/>
                        <a:buFont typeface="Arial" panose="020B0604020202020204" pitchFamily="34" charset="0"/>
                        <a:buNone/>
                        <a:tabLst/>
                        <a:defRPr/>
                      </a:pPr>
                      <a:r>
                        <a:rPr lang="en-US" sz="1300" b="0" kern="1200" baseline="0" dirty="0">
                          <a:solidFill>
                            <a:schemeClr val="tx1"/>
                          </a:solidFill>
                          <a:latin typeface="+mn-lt"/>
                          <a:ea typeface="+mn-ea"/>
                          <a:cs typeface="+mn-cs"/>
                        </a:rPr>
                        <a:t>Use their favorite networking gear</a:t>
                      </a:r>
                    </a:p>
                  </a:txBody>
                  <a:tcPr marL="91416" marR="91416" marT="45708" marB="45708" anchor="ctr">
                    <a:lnL w="12700" cmpd="sng">
                      <a:noFill/>
                    </a:lnL>
                    <a:lnR w="12700" cmpd="sng">
                      <a:noFill/>
                    </a:lnR>
                    <a:lnT w="12700" cap="flat" cmpd="sng" algn="ctr">
                      <a:solidFill>
                        <a:srgbClr val="CFCFCF"/>
                      </a:solidFill>
                      <a:prstDash val="solid"/>
                      <a:round/>
                      <a:headEnd type="none" w="med" len="med"/>
                      <a:tailEnd type="none" w="med" len="med"/>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r>
                        <a:rPr lang="en-US" sz="1300" b="0" kern="1200" dirty="0">
                          <a:solidFill>
                            <a:schemeClr val="tx1"/>
                          </a:solidFill>
                          <a:latin typeface="+mn-lt"/>
                          <a:ea typeface="+mn-ea"/>
                          <a:cs typeface="+mn-cs"/>
                        </a:rPr>
                        <a:t>Reduce CAPEX </a:t>
                      </a:r>
                    </a:p>
                  </a:txBody>
                  <a:tcPr marL="91416" marR="91416" marT="45708" marB="45708" anchor="ctr">
                    <a:lnL w="12700" cmpd="sng">
                      <a:noFill/>
                    </a:lnL>
                    <a:lnR w="12700" cap="flat" cmpd="sng" algn="ctr">
                      <a:solidFill>
                        <a:srgbClr val="CFCFCF"/>
                      </a:solidFill>
                      <a:prstDash val="solid"/>
                      <a:round/>
                      <a:headEnd type="none" w="med" len="med"/>
                      <a:tailEnd type="none" w="med" len="med"/>
                    </a:lnR>
                    <a:lnT w="12700" cap="flat" cmpd="sng" algn="ctr">
                      <a:solidFill>
                        <a:srgbClr val="CFCFCF"/>
                      </a:solidFill>
                      <a:prstDash val="solid"/>
                      <a:round/>
                      <a:headEnd type="none" w="med" len="med"/>
                      <a:tailEnd type="none" w="med" len="med"/>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marL="0" marR="0" indent="0" algn="ctr" defTabSz="914400" rtl="0" eaLnBrk="1" fontAlgn="auto" latinLnBrk="0" hangingPunct="1">
                        <a:lnSpc>
                          <a:spcPct val="90000"/>
                        </a:lnSpc>
                        <a:spcBef>
                          <a:spcPts val="0"/>
                        </a:spcBef>
                        <a:spcAft>
                          <a:spcPts val="300"/>
                        </a:spcAft>
                        <a:buClrTx/>
                        <a:buSzTx/>
                        <a:buFontTx/>
                        <a:buNone/>
                        <a:tabLst/>
                        <a:defRPr/>
                      </a:pPr>
                      <a:r>
                        <a:rPr lang="en-US" sz="2400" b="0" i="0" kern="1200" dirty="0">
                          <a:solidFill>
                            <a:schemeClr val="accent1"/>
                          </a:solidFill>
                          <a:effectLst/>
                          <a:latin typeface="+mn-lt"/>
                          <a:ea typeface="+mn-ea"/>
                          <a:cs typeface="+mn-cs"/>
                        </a:rPr>
                        <a:t>✓</a:t>
                      </a:r>
                      <a:endParaRPr lang="en-US" sz="3200" b="0" dirty="0">
                        <a:solidFill>
                          <a:schemeClr val="accent1"/>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ap="flat" cmpd="sng" algn="ctr">
                      <a:solidFill>
                        <a:srgbClr val="CFCFCF"/>
                      </a:solidFill>
                      <a:prstDash val="solid"/>
                      <a:round/>
                      <a:headEnd type="none" w="med" len="med"/>
                      <a:tailEnd type="none" w="med" len="med"/>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marL="0" indent="0" algn="ctr">
                        <a:lnSpc>
                          <a:spcPct val="90000"/>
                        </a:lnSpc>
                        <a:spcAft>
                          <a:spcPts val="300"/>
                        </a:spcAft>
                        <a:buFont typeface="Arial" panose="020B0604020202020204" pitchFamily="34" charset="0"/>
                        <a:buNone/>
                      </a:pPr>
                      <a:endParaRPr lang="en-US" sz="2400" b="0" dirty="0">
                        <a:solidFill>
                          <a:schemeClr val="tx1">
                            <a:lumMod val="65000"/>
                            <a:lumOff val="35000"/>
                          </a:schemeClr>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ap="flat" cmpd="sng" algn="ctr">
                      <a:solidFill>
                        <a:srgbClr val="CFCFCF"/>
                      </a:solidFill>
                      <a:prstDash val="solid"/>
                      <a:round/>
                      <a:headEnd type="none" w="med" len="med"/>
                      <a:tailEnd type="none" w="med" len="med"/>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endParaRPr lang="en-US" sz="3200" b="0" dirty="0">
                        <a:solidFill>
                          <a:schemeClr val="accent1"/>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ap="flat" cmpd="sng" algn="ctr">
                      <a:solidFill>
                        <a:srgbClr val="CFCFCF"/>
                      </a:solidFill>
                      <a:prstDash val="solid"/>
                      <a:round/>
                      <a:headEnd type="none" w="med" len="med"/>
                      <a:tailEnd type="none" w="med" len="med"/>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marL="0" indent="0" algn="ctr">
                        <a:lnSpc>
                          <a:spcPct val="90000"/>
                        </a:lnSpc>
                        <a:spcAft>
                          <a:spcPts val="300"/>
                        </a:spcAft>
                        <a:buFont typeface="Arial" panose="020B0604020202020204" pitchFamily="34" charset="0"/>
                        <a:buNone/>
                      </a:pPr>
                      <a:endParaRPr lang="en-US" sz="2400" b="0" dirty="0">
                        <a:solidFill>
                          <a:schemeClr val="tx1">
                            <a:lumMod val="65000"/>
                            <a:lumOff val="35000"/>
                          </a:schemeClr>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ap="flat" cmpd="sng" algn="ctr">
                      <a:solidFill>
                        <a:srgbClr val="CFCFCF"/>
                      </a:solidFill>
                      <a:prstDash val="solid"/>
                      <a:round/>
                      <a:headEnd type="none" w="med" len="med"/>
                      <a:tailEnd type="none" w="med" len="med"/>
                    </a:lnT>
                    <a:lnB w="12700" cap="flat" cmpd="sng" algn="ctr">
                      <a:solidFill>
                        <a:srgbClr val="CFCFC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452939">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nSpc>
                          <a:spcPct val="90000"/>
                        </a:lnSpc>
                        <a:spcAft>
                          <a:spcPts val="300"/>
                        </a:spcAft>
                      </a:pPr>
                      <a:r>
                        <a:rPr lang="en-US" sz="1500" b="0" kern="1200" spc="10" dirty="0">
                          <a:solidFill>
                            <a:schemeClr val="tx1"/>
                          </a:solidFill>
                          <a:latin typeface="+mn-lt"/>
                          <a:ea typeface="+mn-ea"/>
                          <a:cs typeface="+mn-cs"/>
                        </a:rPr>
                        <a:t>UPGRADE</a:t>
                      </a:r>
                    </a:p>
                  </a:txBody>
                  <a:tcPr marL="60944" marR="60944" marT="24379" marB="24379" anchor="ctr">
                    <a:lnL w="12700" cmpd="sng">
                      <a:noFill/>
                    </a:lnL>
                    <a:lnR w="12700" cmpd="sng">
                      <a:noFill/>
                    </a:lnR>
                    <a:lnT w="12700" cap="flat" cmpd="sng" algn="ctr">
                      <a:solidFill>
                        <a:srgbClr val="CFCFC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FCFCF"/>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nSpc>
                          <a:spcPct val="90000"/>
                        </a:lnSpc>
                        <a:spcAft>
                          <a:spcPts val="300"/>
                        </a:spcAft>
                      </a:pPr>
                      <a:endParaRPr lang="en-US" sz="1200" b="0" dirty="0">
                        <a:solidFill>
                          <a:schemeClr val="tx1"/>
                        </a:solidFill>
                        <a:latin typeface="+mn-lt"/>
                      </a:endParaRPr>
                    </a:p>
                  </a:txBody>
                  <a:tcPr marL="60944" marR="60944" marT="24379" marB="24379" anchor="ctr">
                    <a:lnL w="12700" cmpd="sng">
                      <a:noFill/>
                    </a:lnL>
                    <a:lnR w="12700" cmpd="sng">
                      <a:noFill/>
                    </a:lnR>
                    <a:lnT w="12700" cap="flat" cmpd="sng" algn="ctr">
                      <a:solidFill>
                        <a:srgbClr val="CFCFC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FCFCF"/>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nSpc>
                          <a:spcPct val="90000"/>
                        </a:lnSpc>
                        <a:spcAft>
                          <a:spcPts val="300"/>
                        </a:spcAft>
                      </a:pPr>
                      <a:endParaRPr lang="en-US" sz="1200" b="0" dirty="0">
                        <a:solidFill>
                          <a:schemeClr val="tx1"/>
                        </a:solidFill>
                        <a:latin typeface="+mn-lt"/>
                      </a:endParaRPr>
                    </a:p>
                  </a:txBody>
                  <a:tcPr marL="60944" marR="60944" marT="24379" marB="24379" anchor="ctr">
                    <a:lnL w="12700" cmpd="sng">
                      <a:noFill/>
                    </a:lnL>
                    <a:lnR w="12700" cap="flat" cmpd="sng" algn="ctr">
                      <a:solidFill>
                        <a:srgbClr val="CFCFCF"/>
                      </a:solidFill>
                      <a:prstDash val="solid"/>
                      <a:round/>
                      <a:headEnd type="none" w="med" len="med"/>
                      <a:tailEnd type="none" w="med" len="med"/>
                    </a:lnR>
                    <a:lnT w="12700" cap="flat" cmpd="sng" algn="ctr">
                      <a:solidFill>
                        <a:srgbClr val="CFCFC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FCFCF"/>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endParaRPr lang="en-US" sz="2400" b="0" dirty="0">
                        <a:solidFill>
                          <a:schemeClr val="tx1">
                            <a:lumMod val="65000"/>
                            <a:lumOff val="35000"/>
                          </a:schemeClr>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ap="flat" cmpd="sng" algn="ctr">
                      <a:solidFill>
                        <a:srgbClr val="CFCFC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FCFCF"/>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endParaRPr lang="en-US" sz="2400" b="0" dirty="0">
                        <a:solidFill>
                          <a:schemeClr val="tx1">
                            <a:lumMod val="65000"/>
                            <a:lumOff val="35000"/>
                          </a:schemeClr>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ap="flat" cmpd="sng" algn="ctr">
                      <a:solidFill>
                        <a:srgbClr val="CFCFC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FCFCF"/>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endParaRPr lang="en-US" sz="2400" b="0" dirty="0">
                        <a:solidFill>
                          <a:schemeClr val="tx1">
                            <a:lumMod val="65000"/>
                            <a:lumOff val="35000"/>
                          </a:schemeClr>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ap="flat" cmpd="sng" algn="ctr">
                      <a:solidFill>
                        <a:srgbClr val="CFCFC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FCFCF"/>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endParaRPr lang="en-US" sz="2400" b="0" dirty="0">
                        <a:solidFill>
                          <a:schemeClr val="tx1">
                            <a:lumMod val="65000"/>
                            <a:lumOff val="35000"/>
                          </a:schemeClr>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ap="flat" cmpd="sng" algn="ctr">
                      <a:solidFill>
                        <a:srgbClr val="CFCFC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FCFCF"/>
                    </a:solidFill>
                  </a:tcPr>
                </a:tc>
                <a:extLst>
                  <a:ext uri="{0D108BD9-81ED-4DB2-BD59-A6C34878D82A}">
                    <a16:rowId xmlns:a16="http://schemas.microsoft.com/office/drawing/2014/main" val="10006"/>
                  </a:ext>
                </a:extLst>
              </a:tr>
              <a:tr h="701016">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r>
                        <a:rPr lang="en-US" sz="1300" b="0" kern="1200" dirty="0">
                          <a:solidFill>
                            <a:schemeClr val="tx1"/>
                          </a:solidFill>
                          <a:latin typeface="+mn-lt"/>
                          <a:ea typeface="+mn-ea"/>
                          <a:cs typeface="+mn-cs"/>
                        </a:rPr>
                        <a:t>Live updates (bug fixes, security patches) &amp; seamless upgrades </a:t>
                      </a:r>
                      <a:br>
                        <a:rPr lang="en-US" sz="1300" b="0" kern="1200" dirty="0">
                          <a:solidFill>
                            <a:schemeClr val="tx1"/>
                          </a:solidFill>
                          <a:latin typeface="+mn-lt"/>
                          <a:ea typeface="+mn-ea"/>
                          <a:cs typeface="+mn-cs"/>
                        </a:rPr>
                      </a:br>
                      <a:r>
                        <a:rPr lang="en-US" sz="1300" b="0" kern="1200" dirty="0">
                          <a:solidFill>
                            <a:schemeClr val="tx1"/>
                          </a:solidFill>
                          <a:latin typeface="+mn-lt"/>
                          <a:ea typeface="+mn-ea"/>
                          <a:cs typeface="+mn-cs"/>
                        </a:rPr>
                        <a:t>(major version)</a:t>
                      </a:r>
                    </a:p>
                  </a:txBody>
                  <a:tcPr marL="91416" marR="91416" marT="45708" marB="45708" anchor="ctr">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r>
                        <a:rPr lang="en-US" sz="1300" b="0" kern="1200" dirty="0">
                          <a:solidFill>
                            <a:schemeClr val="tx1"/>
                          </a:solidFill>
                          <a:latin typeface="+mn-lt"/>
                          <a:ea typeface="+mn-ea"/>
                          <a:cs typeface="+mn-cs"/>
                        </a:rPr>
                        <a:t>Highly available &amp; secure cloud</a:t>
                      </a:r>
                    </a:p>
                  </a:txBody>
                  <a:tcPr marL="91416" marR="91416" marT="45708" marB="45708" anchor="ctr">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nSpc>
                          <a:spcPct val="90000"/>
                        </a:lnSpc>
                        <a:spcAft>
                          <a:spcPts val="300"/>
                        </a:spcAft>
                      </a:pPr>
                      <a:r>
                        <a:rPr lang="en-US" sz="1300" b="0" dirty="0">
                          <a:solidFill>
                            <a:schemeClr val="tx1"/>
                          </a:solidFill>
                          <a:latin typeface="+mn-lt"/>
                        </a:rPr>
                        <a:t>Reduce OPEX and increase revenue by saving</a:t>
                      </a:r>
                      <a:r>
                        <a:rPr lang="en-US" sz="1300" b="0" baseline="0" dirty="0">
                          <a:solidFill>
                            <a:schemeClr val="tx1"/>
                          </a:solidFill>
                          <a:latin typeface="+mn-lt"/>
                        </a:rPr>
                        <a:t> maintenance time and meeting SLAs</a:t>
                      </a:r>
                    </a:p>
                  </a:txBody>
                  <a:tcPr marL="91416" marR="91416" marT="45708" marB="45708" anchor="ctr">
                    <a:lnL w="12700" cmpd="sng">
                      <a:noFill/>
                    </a:lnL>
                    <a:lnR w="12700" cap="flat" cmpd="sng" algn="ctr">
                      <a:solidFill>
                        <a:srgbClr val="CFCFCF"/>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marL="0" marR="0" indent="0" algn="ctr" defTabSz="448587" rtl="0" eaLnBrk="1" fontAlgn="auto" latinLnBrk="0" hangingPunct="1">
                        <a:lnSpc>
                          <a:spcPct val="90000"/>
                        </a:lnSpc>
                        <a:spcBef>
                          <a:spcPts val="0"/>
                        </a:spcBef>
                        <a:spcAft>
                          <a:spcPts val="300"/>
                        </a:spcAft>
                        <a:buClrTx/>
                        <a:buSzTx/>
                        <a:buFontTx/>
                        <a:buNone/>
                        <a:tabLst/>
                        <a:defRPr/>
                      </a:pPr>
                      <a:r>
                        <a:rPr lang="en-US" sz="2400" b="0" i="0" kern="1200" dirty="0">
                          <a:solidFill>
                            <a:schemeClr val="accent1"/>
                          </a:solidFill>
                          <a:effectLst/>
                          <a:latin typeface="+mn-lt"/>
                          <a:ea typeface="+mn-ea"/>
                          <a:cs typeface="+mn-cs"/>
                        </a:rPr>
                        <a:t>✓</a:t>
                      </a:r>
                      <a:endParaRPr lang="en-US" sz="3200" b="0" dirty="0">
                        <a:solidFill>
                          <a:schemeClr val="accent1"/>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marL="0" marR="0" indent="0" algn="ctr" defTabSz="448587" rtl="0" eaLnBrk="1" fontAlgn="auto" latinLnBrk="0" hangingPunct="1">
                        <a:lnSpc>
                          <a:spcPct val="90000"/>
                        </a:lnSpc>
                        <a:spcBef>
                          <a:spcPts val="0"/>
                        </a:spcBef>
                        <a:spcAft>
                          <a:spcPts val="300"/>
                        </a:spcAft>
                        <a:buClrTx/>
                        <a:buSzTx/>
                        <a:buFontTx/>
                        <a:buNone/>
                        <a:tabLst/>
                        <a:defRPr/>
                      </a:pPr>
                      <a:r>
                        <a:rPr lang="en-US" sz="2400" b="0" i="0" kern="1200" dirty="0">
                          <a:solidFill>
                            <a:schemeClr val="accent1"/>
                          </a:solidFill>
                          <a:effectLst/>
                          <a:latin typeface="+mn-lt"/>
                          <a:ea typeface="+mn-ea"/>
                          <a:cs typeface="+mn-cs"/>
                        </a:rPr>
                        <a:t>✓</a:t>
                      </a:r>
                      <a:endParaRPr lang="en-US" sz="3200" b="0" dirty="0">
                        <a:solidFill>
                          <a:schemeClr val="accent1"/>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marL="0" marR="0" indent="0" algn="ctr" defTabSz="448587" rtl="0" eaLnBrk="1" fontAlgn="auto" latinLnBrk="0" hangingPunct="1">
                        <a:lnSpc>
                          <a:spcPct val="90000"/>
                        </a:lnSpc>
                        <a:spcBef>
                          <a:spcPts val="0"/>
                        </a:spcBef>
                        <a:spcAft>
                          <a:spcPts val="300"/>
                        </a:spcAft>
                        <a:buClrTx/>
                        <a:buSzTx/>
                        <a:buFontTx/>
                        <a:buNone/>
                        <a:tabLst/>
                        <a:defRPr/>
                      </a:pPr>
                      <a:r>
                        <a:rPr lang="en-US" sz="2400" b="0" i="0" kern="1200" dirty="0">
                          <a:solidFill>
                            <a:schemeClr val="accent1"/>
                          </a:solidFill>
                          <a:effectLst/>
                          <a:latin typeface="+mn-lt"/>
                          <a:ea typeface="+mn-ea"/>
                          <a:cs typeface="+mn-cs"/>
                        </a:rPr>
                        <a:t>✓</a:t>
                      </a:r>
                      <a:endParaRPr lang="en-US" sz="3200" b="0" dirty="0">
                        <a:solidFill>
                          <a:schemeClr val="accent1"/>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85800" rtl="0" eaLnBrk="1" latinLnBrk="0" hangingPunct="1">
                        <a:defRPr sz="1350" kern="1200">
                          <a:solidFill>
                            <a:schemeClr val="dk1"/>
                          </a:solidFill>
                          <a:latin typeface="HP Simplified"/>
                        </a:defRPr>
                      </a:lvl1pPr>
                      <a:lvl2pPr marL="342900" algn="l" defTabSz="685800" rtl="0" eaLnBrk="1" latinLnBrk="0" hangingPunct="1">
                        <a:defRPr sz="1350" kern="1200">
                          <a:solidFill>
                            <a:schemeClr val="dk1"/>
                          </a:solidFill>
                          <a:latin typeface="HP Simplified"/>
                        </a:defRPr>
                      </a:lvl2pPr>
                      <a:lvl3pPr marL="685800" algn="l" defTabSz="685800" rtl="0" eaLnBrk="1" latinLnBrk="0" hangingPunct="1">
                        <a:defRPr sz="1350" kern="1200">
                          <a:solidFill>
                            <a:schemeClr val="dk1"/>
                          </a:solidFill>
                          <a:latin typeface="HP Simplified"/>
                        </a:defRPr>
                      </a:lvl3pPr>
                      <a:lvl4pPr marL="1028700" algn="l" defTabSz="685800" rtl="0" eaLnBrk="1" latinLnBrk="0" hangingPunct="1">
                        <a:defRPr sz="1350" kern="1200">
                          <a:solidFill>
                            <a:schemeClr val="dk1"/>
                          </a:solidFill>
                          <a:latin typeface="HP Simplified"/>
                        </a:defRPr>
                      </a:lvl4pPr>
                      <a:lvl5pPr marL="1371600" algn="l" defTabSz="685800" rtl="0" eaLnBrk="1" latinLnBrk="0" hangingPunct="1">
                        <a:defRPr sz="1350" kern="1200">
                          <a:solidFill>
                            <a:schemeClr val="dk1"/>
                          </a:solidFill>
                          <a:latin typeface="HP Simplified"/>
                        </a:defRPr>
                      </a:lvl5pPr>
                      <a:lvl6pPr marL="1714500" algn="l" defTabSz="685800" rtl="0" eaLnBrk="1" latinLnBrk="0" hangingPunct="1">
                        <a:defRPr sz="1350" kern="1200">
                          <a:solidFill>
                            <a:schemeClr val="dk1"/>
                          </a:solidFill>
                          <a:latin typeface="HP Simplified"/>
                        </a:defRPr>
                      </a:lvl6pPr>
                      <a:lvl7pPr marL="2057400" algn="l" defTabSz="685800" rtl="0" eaLnBrk="1" latinLnBrk="0" hangingPunct="1">
                        <a:defRPr sz="1350" kern="1200">
                          <a:solidFill>
                            <a:schemeClr val="dk1"/>
                          </a:solidFill>
                          <a:latin typeface="HP Simplified"/>
                        </a:defRPr>
                      </a:lvl7pPr>
                      <a:lvl8pPr marL="2400300" algn="l" defTabSz="685800" rtl="0" eaLnBrk="1" latinLnBrk="0" hangingPunct="1">
                        <a:defRPr sz="1350" kern="1200">
                          <a:solidFill>
                            <a:schemeClr val="dk1"/>
                          </a:solidFill>
                          <a:latin typeface="HP Simplified"/>
                        </a:defRPr>
                      </a:lvl8pPr>
                      <a:lvl9pPr marL="2743200" algn="l" defTabSz="685800" rtl="0" eaLnBrk="1" latinLnBrk="0" hangingPunct="1">
                        <a:defRPr sz="1350" kern="1200">
                          <a:solidFill>
                            <a:schemeClr val="dk1"/>
                          </a:solidFill>
                          <a:latin typeface="HP Simplified"/>
                        </a:defRPr>
                      </a:lvl9pPr>
                    </a:lstStyle>
                    <a:p>
                      <a:pPr algn="ctr">
                        <a:lnSpc>
                          <a:spcPct val="90000"/>
                        </a:lnSpc>
                        <a:spcAft>
                          <a:spcPts val="300"/>
                        </a:spcAft>
                      </a:pPr>
                      <a:endParaRPr lang="en-US" sz="3200" b="0" dirty="0">
                        <a:solidFill>
                          <a:schemeClr val="accent1"/>
                        </a:solidFill>
                        <a:latin typeface="+mn-lt"/>
                      </a:endParaRPr>
                    </a:p>
                  </a:txBody>
                  <a:tcPr marL="60944" marR="60944" marT="24379" marB="24379" anchor="ctr">
                    <a:lnL w="12700" cap="flat" cmpd="sng" algn="ctr">
                      <a:solidFill>
                        <a:srgbClr val="CFCFCF"/>
                      </a:solidFill>
                      <a:prstDash val="solid"/>
                      <a:round/>
                      <a:headEnd type="none" w="med" len="med"/>
                      <a:tailEnd type="none" w="med" len="med"/>
                    </a:lnL>
                    <a:lnR w="12700" cap="flat" cmpd="sng" algn="ctr">
                      <a:solidFill>
                        <a:srgbClr val="CFCFCF"/>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505638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Installation Architecture </a:t>
            </a:r>
          </a:p>
        </p:txBody>
      </p:sp>
      <p:sp>
        <p:nvSpPr>
          <p:cNvPr id="4" name="텍스트 개체 틀 3"/>
          <p:cNvSpPr>
            <a:spLocks noGrp="1"/>
          </p:cNvSpPr>
          <p:nvPr>
            <p:ph type="body" sz="quarter" idx="14"/>
          </p:nvPr>
        </p:nvSpPr>
        <p:spPr/>
        <p:txBody>
          <a:bodyPr/>
          <a:lstStyle/>
          <a:p>
            <a:endParaRPr lang="ko-KR" altLang="en-US"/>
          </a:p>
        </p:txBody>
      </p:sp>
      <p:sp>
        <p:nvSpPr>
          <p:cNvPr id="3" name="Slide Number Placeholder 2"/>
          <p:cNvSpPr>
            <a:spLocks noGrp="1"/>
          </p:cNvSpPr>
          <p:nvPr>
            <p:ph type="sldNum" sz="quarter" idx="12"/>
          </p:nvPr>
        </p:nvSpPr>
        <p:spPr/>
        <p:txBody>
          <a:bodyPr/>
          <a:lstStyle/>
          <a:p>
            <a:fld id="{B016F8AB-BCEA-4347-8BA6-BE776009BC89}" type="slidenum">
              <a:rPr lang="en-US" smtClean="0"/>
              <a:t>19</a:t>
            </a:fld>
            <a:endParaRPr lang="en-US" dirty="0"/>
          </a:p>
        </p:txBody>
      </p:sp>
    </p:spTree>
    <p:extLst>
      <p:ext uri="{BB962C8B-B14F-4D97-AF65-F5344CB8AC3E}">
        <p14:creationId xmlns:p14="http://schemas.microsoft.com/office/powerpoint/2010/main" val="305693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Agenda</a:t>
            </a:r>
          </a:p>
        </p:txBody>
      </p:sp>
      <p:sp>
        <p:nvSpPr>
          <p:cNvPr id="4" name="Slide Number Placeholder 3"/>
          <p:cNvSpPr>
            <a:spLocks noGrp="1"/>
          </p:cNvSpPr>
          <p:nvPr>
            <p:ph type="sldNum" sz="quarter" idx="12"/>
          </p:nvPr>
        </p:nvSpPr>
        <p:spPr/>
        <p:txBody>
          <a:bodyPr/>
          <a:lstStyle/>
          <a:p>
            <a:fld id="{B016F8AB-BCEA-4347-8BA6-BE776009BC89}" type="slidenum">
              <a:rPr lang="en-US" smtClean="0"/>
              <a:t>2</a:t>
            </a:fld>
            <a:endParaRPr lang="en-US" dirty="0"/>
          </a:p>
        </p:txBody>
      </p:sp>
      <p:sp>
        <p:nvSpPr>
          <p:cNvPr id="10" name="Freeform 9"/>
          <p:cNvSpPr/>
          <p:nvPr/>
        </p:nvSpPr>
        <p:spPr>
          <a:xfrm>
            <a:off x="2090071" y="2215773"/>
            <a:ext cx="8681217" cy="492300"/>
          </a:xfrm>
          <a:custGeom>
            <a:avLst/>
            <a:gdLst>
              <a:gd name="connsiteX0" fmla="*/ 110297 w 661771"/>
              <a:gd name="connsiteY0" fmla="*/ 0 h 8681217"/>
              <a:gd name="connsiteX1" fmla="*/ 551474 w 661771"/>
              <a:gd name="connsiteY1" fmla="*/ 0 h 8681217"/>
              <a:gd name="connsiteX2" fmla="*/ 661771 w 661771"/>
              <a:gd name="connsiteY2" fmla="*/ 110297 h 8681217"/>
              <a:gd name="connsiteX3" fmla="*/ 661771 w 661771"/>
              <a:gd name="connsiteY3" fmla="*/ 8681217 h 8681217"/>
              <a:gd name="connsiteX4" fmla="*/ 661771 w 661771"/>
              <a:gd name="connsiteY4" fmla="*/ 8681217 h 8681217"/>
              <a:gd name="connsiteX5" fmla="*/ 0 w 661771"/>
              <a:gd name="connsiteY5" fmla="*/ 8681217 h 8681217"/>
              <a:gd name="connsiteX6" fmla="*/ 0 w 661771"/>
              <a:gd name="connsiteY6" fmla="*/ 8681217 h 8681217"/>
              <a:gd name="connsiteX7" fmla="*/ 0 w 661771"/>
              <a:gd name="connsiteY7" fmla="*/ 110297 h 8681217"/>
              <a:gd name="connsiteX8" fmla="*/ 110297 w 661771"/>
              <a:gd name="connsiteY8" fmla="*/ 0 h 868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1771" h="8681217">
                <a:moveTo>
                  <a:pt x="661771" y="1446898"/>
                </a:moveTo>
                <a:lnTo>
                  <a:pt x="661771" y="7234319"/>
                </a:lnTo>
                <a:cubicBezTo>
                  <a:pt x="661771" y="8033411"/>
                  <a:pt x="658007" y="8681210"/>
                  <a:pt x="653363" y="8681210"/>
                </a:cubicBezTo>
                <a:lnTo>
                  <a:pt x="0" y="8681210"/>
                </a:lnTo>
                <a:lnTo>
                  <a:pt x="0" y="8681210"/>
                </a:lnTo>
                <a:lnTo>
                  <a:pt x="0" y="7"/>
                </a:lnTo>
                <a:lnTo>
                  <a:pt x="0" y="7"/>
                </a:lnTo>
                <a:lnTo>
                  <a:pt x="653363" y="7"/>
                </a:lnTo>
                <a:cubicBezTo>
                  <a:pt x="658007" y="7"/>
                  <a:pt x="661771" y="647806"/>
                  <a:pt x="661771" y="1446898"/>
                </a:cubicBezTo>
                <a:close/>
              </a:path>
            </a:pathLst>
          </a:custGeom>
          <a:noFill/>
          <a:ln>
            <a:solidFill>
              <a:schemeClr val="accent1">
                <a:alpha val="90000"/>
              </a:schemeClr>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33351" tIns="98979" rIns="165654" bIns="98981" numCol="1" spcCol="1270" anchor="ctr" anchorCtr="0">
            <a:noAutofit/>
          </a:bodyPr>
          <a:lstStyle/>
          <a:p>
            <a:pPr marL="0" lvl="1" defTabSz="1555750">
              <a:lnSpc>
                <a:spcPct val="90000"/>
              </a:lnSpc>
              <a:spcBef>
                <a:spcPct val="0"/>
              </a:spcBef>
              <a:spcAft>
                <a:spcPct val="15000"/>
              </a:spcAft>
            </a:pPr>
            <a:r>
              <a:rPr lang="en-US" dirty="0">
                <a:solidFill>
                  <a:schemeClr val="tx1"/>
                </a:solidFill>
              </a:rPr>
              <a:t>Helion OpenStack </a:t>
            </a:r>
            <a:r>
              <a:rPr lang="ko-KR" altLang="en-US" dirty="0">
                <a:solidFill>
                  <a:schemeClr val="tx1"/>
                </a:solidFill>
              </a:rPr>
              <a:t>개요</a:t>
            </a:r>
            <a:endParaRPr lang="en-US" dirty="0">
              <a:solidFill>
                <a:schemeClr val="tx1"/>
              </a:solidFill>
            </a:endParaRPr>
          </a:p>
        </p:txBody>
      </p:sp>
      <p:sp>
        <p:nvSpPr>
          <p:cNvPr id="11" name="Freeform 10"/>
          <p:cNvSpPr/>
          <p:nvPr/>
        </p:nvSpPr>
        <p:spPr>
          <a:xfrm>
            <a:off x="609441" y="2185144"/>
            <a:ext cx="1376409" cy="553558"/>
          </a:xfrm>
          <a:custGeom>
            <a:avLst/>
            <a:gdLst>
              <a:gd name="connsiteX0" fmla="*/ 0 w 1376409"/>
              <a:gd name="connsiteY0" fmla="*/ 137872 h 827214"/>
              <a:gd name="connsiteX1" fmla="*/ 137872 w 1376409"/>
              <a:gd name="connsiteY1" fmla="*/ 0 h 827214"/>
              <a:gd name="connsiteX2" fmla="*/ 1238537 w 1376409"/>
              <a:gd name="connsiteY2" fmla="*/ 0 h 827214"/>
              <a:gd name="connsiteX3" fmla="*/ 1376409 w 1376409"/>
              <a:gd name="connsiteY3" fmla="*/ 137872 h 827214"/>
              <a:gd name="connsiteX4" fmla="*/ 1376409 w 1376409"/>
              <a:gd name="connsiteY4" fmla="*/ 689342 h 827214"/>
              <a:gd name="connsiteX5" fmla="*/ 1238537 w 1376409"/>
              <a:gd name="connsiteY5" fmla="*/ 827214 h 827214"/>
              <a:gd name="connsiteX6" fmla="*/ 137872 w 1376409"/>
              <a:gd name="connsiteY6" fmla="*/ 827214 h 827214"/>
              <a:gd name="connsiteX7" fmla="*/ 0 w 1376409"/>
              <a:gd name="connsiteY7" fmla="*/ 689342 h 827214"/>
              <a:gd name="connsiteX8" fmla="*/ 0 w 1376409"/>
              <a:gd name="connsiteY8" fmla="*/ 137872 h 82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6409" h="827214">
                <a:moveTo>
                  <a:pt x="0" y="137872"/>
                </a:moveTo>
                <a:cubicBezTo>
                  <a:pt x="0" y="61727"/>
                  <a:pt x="61727" y="0"/>
                  <a:pt x="137872" y="0"/>
                </a:cubicBezTo>
                <a:lnTo>
                  <a:pt x="1238537" y="0"/>
                </a:lnTo>
                <a:cubicBezTo>
                  <a:pt x="1314682" y="0"/>
                  <a:pt x="1376409" y="61727"/>
                  <a:pt x="1376409" y="137872"/>
                </a:cubicBezTo>
                <a:lnTo>
                  <a:pt x="1376409" y="689342"/>
                </a:lnTo>
                <a:cubicBezTo>
                  <a:pt x="1376409" y="765487"/>
                  <a:pt x="1314682" y="827214"/>
                  <a:pt x="1238537" y="827214"/>
                </a:cubicBezTo>
                <a:lnTo>
                  <a:pt x="137872" y="827214"/>
                </a:lnTo>
                <a:cubicBezTo>
                  <a:pt x="61727" y="827214"/>
                  <a:pt x="0" y="765487"/>
                  <a:pt x="0" y="689342"/>
                </a:cubicBezTo>
                <a:lnTo>
                  <a:pt x="0" y="13787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8021" tIns="124201" rIns="208021" bIns="124201" numCol="1" spcCol="1270" anchor="ctr" anchorCtr="0">
            <a:noAutofit/>
          </a:bodyPr>
          <a:lstStyle/>
          <a:p>
            <a:pPr algn="ctr" defTabSz="1955800">
              <a:lnSpc>
                <a:spcPct val="90000"/>
              </a:lnSpc>
              <a:spcBef>
                <a:spcPct val="0"/>
              </a:spcBef>
              <a:spcAft>
                <a:spcPct val="35000"/>
              </a:spcAft>
            </a:pPr>
            <a:r>
              <a:rPr lang="en-US" sz="2000" b="1" dirty="0"/>
              <a:t>1</a:t>
            </a:r>
          </a:p>
        </p:txBody>
      </p:sp>
      <p:sp>
        <p:nvSpPr>
          <p:cNvPr id="12" name="Freeform 11"/>
          <p:cNvSpPr/>
          <p:nvPr/>
        </p:nvSpPr>
        <p:spPr>
          <a:xfrm>
            <a:off x="2090071" y="2861917"/>
            <a:ext cx="8681217" cy="492300"/>
          </a:xfrm>
          <a:custGeom>
            <a:avLst/>
            <a:gdLst>
              <a:gd name="connsiteX0" fmla="*/ 110297 w 661771"/>
              <a:gd name="connsiteY0" fmla="*/ 0 h 8681217"/>
              <a:gd name="connsiteX1" fmla="*/ 551474 w 661771"/>
              <a:gd name="connsiteY1" fmla="*/ 0 h 8681217"/>
              <a:gd name="connsiteX2" fmla="*/ 661771 w 661771"/>
              <a:gd name="connsiteY2" fmla="*/ 110297 h 8681217"/>
              <a:gd name="connsiteX3" fmla="*/ 661771 w 661771"/>
              <a:gd name="connsiteY3" fmla="*/ 8681217 h 8681217"/>
              <a:gd name="connsiteX4" fmla="*/ 661771 w 661771"/>
              <a:gd name="connsiteY4" fmla="*/ 8681217 h 8681217"/>
              <a:gd name="connsiteX5" fmla="*/ 0 w 661771"/>
              <a:gd name="connsiteY5" fmla="*/ 8681217 h 8681217"/>
              <a:gd name="connsiteX6" fmla="*/ 0 w 661771"/>
              <a:gd name="connsiteY6" fmla="*/ 8681217 h 8681217"/>
              <a:gd name="connsiteX7" fmla="*/ 0 w 661771"/>
              <a:gd name="connsiteY7" fmla="*/ 110297 h 8681217"/>
              <a:gd name="connsiteX8" fmla="*/ 110297 w 661771"/>
              <a:gd name="connsiteY8" fmla="*/ 0 h 868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1771" h="8681217">
                <a:moveTo>
                  <a:pt x="661771" y="1446898"/>
                </a:moveTo>
                <a:lnTo>
                  <a:pt x="661771" y="7234319"/>
                </a:lnTo>
                <a:cubicBezTo>
                  <a:pt x="661771" y="8033411"/>
                  <a:pt x="658007" y="8681210"/>
                  <a:pt x="653363" y="8681210"/>
                </a:cubicBezTo>
                <a:lnTo>
                  <a:pt x="0" y="8681210"/>
                </a:lnTo>
                <a:lnTo>
                  <a:pt x="0" y="8681210"/>
                </a:lnTo>
                <a:lnTo>
                  <a:pt x="0" y="7"/>
                </a:lnTo>
                <a:lnTo>
                  <a:pt x="0" y="7"/>
                </a:lnTo>
                <a:lnTo>
                  <a:pt x="653363" y="7"/>
                </a:lnTo>
                <a:cubicBezTo>
                  <a:pt x="658007" y="7"/>
                  <a:pt x="661771" y="647806"/>
                  <a:pt x="661771" y="1446898"/>
                </a:cubicBezTo>
                <a:close/>
              </a:path>
            </a:pathLst>
          </a:custGeom>
          <a:noFill/>
          <a:ln>
            <a:solidFill>
              <a:schemeClr val="accent1">
                <a:alpha val="90000"/>
              </a:schemeClr>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33351" tIns="98979" rIns="165654" bIns="98981" numCol="1" spcCol="1270" anchor="ctr" anchorCtr="0">
            <a:noAutofit/>
          </a:bodyPr>
          <a:lstStyle/>
          <a:p>
            <a:pPr marL="0" lvl="1" defTabSz="1555750">
              <a:lnSpc>
                <a:spcPct val="90000"/>
              </a:lnSpc>
              <a:spcBef>
                <a:spcPct val="0"/>
              </a:spcBef>
              <a:spcAft>
                <a:spcPct val="15000"/>
              </a:spcAft>
            </a:pPr>
            <a:r>
              <a:rPr lang="en-US" altLang="ko-KR" dirty="0">
                <a:solidFill>
                  <a:schemeClr val="tx1"/>
                </a:solidFill>
              </a:rPr>
              <a:t>Helion OpenStack</a:t>
            </a:r>
            <a:r>
              <a:rPr lang="ko-KR" altLang="en-US" dirty="0">
                <a:solidFill>
                  <a:schemeClr val="tx1"/>
                </a:solidFill>
              </a:rPr>
              <a:t> 구축 사례</a:t>
            </a:r>
            <a:endParaRPr lang="en-US" altLang="ko-KR" dirty="0">
              <a:solidFill>
                <a:schemeClr val="tx1"/>
              </a:solidFill>
            </a:endParaRPr>
          </a:p>
        </p:txBody>
      </p:sp>
      <p:sp>
        <p:nvSpPr>
          <p:cNvPr id="13" name="Freeform 12"/>
          <p:cNvSpPr/>
          <p:nvPr/>
        </p:nvSpPr>
        <p:spPr>
          <a:xfrm>
            <a:off x="609441" y="2831288"/>
            <a:ext cx="1376409" cy="553558"/>
          </a:xfrm>
          <a:custGeom>
            <a:avLst/>
            <a:gdLst>
              <a:gd name="connsiteX0" fmla="*/ 0 w 1376409"/>
              <a:gd name="connsiteY0" fmla="*/ 137872 h 827214"/>
              <a:gd name="connsiteX1" fmla="*/ 137872 w 1376409"/>
              <a:gd name="connsiteY1" fmla="*/ 0 h 827214"/>
              <a:gd name="connsiteX2" fmla="*/ 1238537 w 1376409"/>
              <a:gd name="connsiteY2" fmla="*/ 0 h 827214"/>
              <a:gd name="connsiteX3" fmla="*/ 1376409 w 1376409"/>
              <a:gd name="connsiteY3" fmla="*/ 137872 h 827214"/>
              <a:gd name="connsiteX4" fmla="*/ 1376409 w 1376409"/>
              <a:gd name="connsiteY4" fmla="*/ 689342 h 827214"/>
              <a:gd name="connsiteX5" fmla="*/ 1238537 w 1376409"/>
              <a:gd name="connsiteY5" fmla="*/ 827214 h 827214"/>
              <a:gd name="connsiteX6" fmla="*/ 137872 w 1376409"/>
              <a:gd name="connsiteY6" fmla="*/ 827214 h 827214"/>
              <a:gd name="connsiteX7" fmla="*/ 0 w 1376409"/>
              <a:gd name="connsiteY7" fmla="*/ 689342 h 827214"/>
              <a:gd name="connsiteX8" fmla="*/ 0 w 1376409"/>
              <a:gd name="connsiteY8" fmla="*/ 137872 h 82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6409" h="827214">
                <a:moveTo>
                  <a:pt x="0" y="137872"/>
                </a:moveTo>
                <a:cubicBezTo>
                  <a:pt x="0" y="61727"/>
                  <a:pt x="61727" y="0"/>
                  <a:pt x="137872" y="0"/>
                </a:cubicBezTo>
                <a:lnTo>
                  <a:pt x="1238537" y="0"/>
                </a:lnTo>
                <a:cubicBezTo>
                  <a:pt x="1314682" y="0"/>
                  <a:pt x="1376409" y="61727"/>
                  <a:pt x="1376409" y="137872"/>
                </a:cubicBezTo>
                <a:lnTo>
                  <a:pt x="1376409" y="689342"/>
                </a:lnTo>
                <a:cubicBezTo>
                  <a:pt x="1376409" y="765487"/>
                  <a:pt x="1314682" y="827214"/>
                  <a:pt x="1238537" y="827214"/>
                </a:cubicBezTo>
                <a:lnTo>
                  <a:pt x="137872" y="827214"/>
                </a:lnTo>
                <a:cubicBezTo>
                  <a:pt x="61727" y="827214"/>
                  <a:pt x="0" y="765487"/>
                  <a:pt x="0" y="689342"/>
                </a:cubicBezTo>
                <a:lnTo>
                  <a:pt x="0" y="13787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8021" tIns="124201" rIns="208021" bIns="124201" numCol="1" spcCol="1270" anchor="ctr" anchorCtr="0">
            <a:noAutofit/>
          </a:bodyPr>
          <a:lstStyle/>
          <a:p>
            <a:pPr algn="ctr" defTabSz="1955800">
              <a:lnSpc>
                <a:spcPct val="90000"/>
              </a:lnSpc>
              <a:spcBef>
                <a:spcPct val="0"/>
              </a:spcBef>
              <a:spcAft>
                <a:spcPct val="35000"/>
              </a:spcAft>
            </a:pPr>
            <a:r>
              <a:rPr lang="en-US" sz="2000" b="1" dirty="0"/>
              <a:t>2</a:t>
            </a:r>
          </a:p>
        </p:txBody>
      </p:sp>
      <p:sp>
        <p:nvSpPr>
          <p:cNvPr id="14" name="Freeform 13"/>
          <p:cNvSpPr/>
          <p:nvPr/>
        </p:nvSpPr>
        <p:spPr>
          <a:xfrm>
            <a:off x="2090071" y="3508061"/>
            <a:ext cx="8681217" cy="492300"/>
          </a:xfrm>
          <a:custGeom>
            <a:avLst/>
            <a:gdLst>
              <a:gd name="connsiteX0" fmla="*/ 110297 w 661771"/>
              <a:gd name="connsiteY0" fmla="*/ 0 h 8681217"/>
              <a:gd name="connsiteX1" fmla="*/ 551474 w 661771"/>
              <a:gd name="connsiteY1" fmla="*/ 0 h 8681217"/>
              <a:gd name="connsiteX2" fmla="*/ 661771 w 661771"/>
              <a:gd name="connsiteY2" fmla="*/ 110297 h 8681217"/>
              <a:gd name="connsiteX3" fmla="*/ 661771 w 661771"/>
              <a:gd name="connsiteY3" fmla="*/ 8681217 h 8681217"/>
              <a:gd name="connsiteX4" fmla="*/ 661771 w 661771"/>
              <a:gd name="connsiteY4" fmla="*/ 8681217 h 8681217"/>
              <a:gd name="connsiteX5" fmla="*/ 0 w 661771"/>
              <a:gd name="connsiteY5" fmla="*/ 8681217 h 8681217"/>
              <a:gd name="connsiteX6" fmla="*/ 0 w 661771"/>
              <a:gd name="connsiteY6" fmla="*/ 8681217 h 8681217"/>
              <a:gd name="connsiteX7" fmla="*/ 0 w 661771"/>
              <a:gd name="connsiteY7" fmla="*/ 110297 h 8681217"/>
              <a:gd name="connsiteX8" fmla="*/ 110297 w 661771"/>
              <a:gd name="connsiteY8" fmla="*/ 0 h 868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1771" h="8681217">
                <a:moveTo>
                  <a:pt x="661771" y="1446898"/>
                </a:moveTo>
                <a:lnTo>
                  <a:pt x="661771" y="7234319"/>
                </a:lnTo>
                <a:cubicBezTo>
                  <a:pt x="661771" y="8033411"/>
                  <a:pt x="658007" y="8681210"/>
                  <a:pt x="653363" y="8681210"/>
                </a:cubicBezTo>
                <a:lnTo>
                  <a:pt x="0" y="8681210"/>
                </a:lnTo>
                <a:lnTo>
                  <a:pt x="0" y="8681210"/>
                </a:lnTo>
                <a:lnTo>
                  <a:pt x="0" y="7"/>
                </a:lnTo>
                <a:lnTo>
                  <a:pt x="0" y="7"/>
                </a:lnTo>
                <a:lnTo>
                  <a:pt x="653363" y="7"/>
                </a:lnTo>
                <a:cubicBezTo>
                  <a:pt x="658007" y="7"/>
                  <a:pt x="661771" y="647806"/>
                  <a:pt x="661771" y="1446898"/>
                </a:cubicBezTo>
                <a:close/>
              </a:path>
            </a:pathLst>
          </a:custGeom>
          <a:noFill/>
          <a:ln>
            <a:solidFill>
              <a:schemeClr val="accent1">
                <a:alpha val="90000"/>
              </a:schemeClr>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33351" tIns="98979" rIns="165654" bIns="98981" numCol="1" spcCol="1270" anchor="ctr" anchorCtr="0">
            <a:noAutofit/>
          </a:bodyPr>
          <a:lstStyle/>
          <a:p>
            <a:pPr marL="0" lvl="1" defTabSz="1555750">
              <a:lnSpc>
                <a:spcPct val="90000"/>
              </a:lnSpc>
              <a:spcBef>
                <a:spcPct val="0"/>
              </a:spcBef>
              <a:spcAft>
                <a:spcPct val="15000"/>
              </a:spcAft>
            </a:pPr>
            <a:r>
              <a:rPr lang="en-US" altLang="ko-KR" dirty="0"/>
              <a:t>Helion OpenStack</a:t>
            </a:r>
            <a:r>
              <a:rPr lang="en-US" altLang="ko-KR" baseline="30000" dirty="0"/>
              <a:t>®</a:t>
            </a:r>
            <a:r>
              <a:rPr lang="en-US" altLang="ko-KR" dirty="0"/>
              <a:t> </a:t>
            </a:r>
            <a:r>
              <a:rPr lang="ko-KR" altLang="en-US" dirty="0"/>
              <a:t>주요 기능</a:t>
            </a:r>
            <a:endParaRPr lang="en-US" dirty="0">
              <a:solidFill>
                <a:schemeClr val="tx1"/>
              </a:solidFill>
            </a:endParaRPr>
          </a:p>
        </p:txBody>
      </p:sp>
      <p:sp>
        <p:nvSpPr>
          <p:cNvPr id="15" name="Freeform 14"/>
          <p:cNvSpPr/>
          <p:nvPr/>
        </p:nvSpPr>
        <p:spPr>
          <a:xfrm>
            <a:off x="609441" y="3477433"/>
            <a:ext cx="1376409" cy="553558"/>
          </a:xfrm>
          <a:custGeom>
            <a:avLst/>
            <a:gdLst>
              <a:gd name="connsiteX0" fmla="*/ 0 w 1376409"/>
              <a:gd name="connsiteY0" fmla="*/ 137872 h 827214"/>
              <a:gd name="connsiteX1" fmla="*/ 137872 w 1376409"/>
              <a:gd name="connsiteY1" fmla="*/ 0 h 827214"/>
              <a:gd name="connsiteX2" fmla="*/ 1238537 w 1376409"/>
              <a:gd name="connsiteY2" fmla="*/ 0 h 827214"/>
              <a:gd name="connsiteX3" fmla="*/ 1376409 w 1376409"/>
              <a:gd name="connsiteY3" fmla="*/ 137872 h 827214"/>
              <a:gd name="connsiteX4" fmla="*/ 1376409 w 1376409"/>
              <a:gd name="connsiteY4" fmla="*/ 689342 h 827214"/>
              <a:gd name="connsiteX5" fmla="*/ 1238537 w 1376409"/>
              <a:gd name="connsiteY5" fmla="*/ 827214 h 827214"/>
              <a:gd name="connsiteX6" fmla="*/ 137872 w 1376409"/>
              <a:gd name="connsiteY6" fmla="*/ 827214 h 827214"/>
              <a:gd name="connsiteX7" fmla="*/ 0 w 1376409"/>
              <a:gd name="connsiteY7" fmla="*/ 689342 h 827214"/>
              <a:gd name="connsiteX8" fmla="*/ 0 w 1376409"/>
              <a:gd name="connsiteY8" fmla="*/ 137872 h 82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6409" h="827214">
                <a:moveTo>
                  <a:pt x="0" y="137872"/>
                </a:moveTo>
                <a:cubicBezTo>
                  <a:pt x="0" y="61727"/>
                  <a:pt x="61727" y="0"/>
                  <a:pt x="137872" y="0"/>
                </a:cubicBezTo>
                <a:lnTo>
                  <a:pt x="1238537" y="0"/>
                </a:lnTo>
                <a:cubicBezTo>
                  <a:pt x="1314682" y="0"/>
                  <a:pt x="1376409" y="61727"/>
                  <a:pt x="1376409" y="137872"/>
                </a:cubicBezTo>
                <a:lnTo>
                  <a:pt x="1376409" y="689342"/>
                </a:lnTo>
                <a:cubicBezTo>
                  <a:pt x="1376409" y="765487"/>
                  <a:pt x="1314682" y="827214"/>
                  <a:pt x="1238537" y="827214"/>
                </a:cubicBezTo>
                <a:lnTo>
                  <a:pt x="137872" y="827214"/>
                </a:lnTo>
                <a:cubicBezTo>
                  <a:pt x="61727" y="827214"/>
                  <a:pt x="0" y="765487"/>
                  <a:pt x="0" y="689342"/>
                </a:cubicBezTo>
                <a:lnTo>
                  <a:pt x="0" y="13787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8021" tIns="124201" rIns="208021" bIns="124201" numCol="1" spcCol="1270" anchor="ctr" anchorCtr="0">
            <a:noAutofit/>
          </a:bodyPr>
          <a:lstStyle/>
          <a:p>
            <a:pPr algn="ctr" defTabSz="1955800">
              <a:lnSpc>
                <a:spcPct val="90000"/>
              </a:lnSpc>
              <a:spcBef>
                <a:spcPct val="0"/>
              </a:spcBef>
              <a:spcAft>
                <a:spcPct val="35000"/>
              </a:spcAft>
            </a:pPr>
            <a:r>
              <a:rPr lang="en-US" sz="2000" b="1" dirty="0"/>
              <a:t>3</a:t>
            </a:r>
          </a:p>
        </p:txBody>
      </p:sp>
      <p:sp>
        <p:nvSpPr>
          <p:cNvPr id="16" name="Freeform 15"/>
          <p:cNvSpPr/>
          <p:nvPr/>
        </p:nvSpPr>
        <p:spPr>
          <a:xfrm>
            <a:off x="2085359" y="4154485"/>
            <a:ext cx="8690641" cy="491740"/>
          </a:xfrm>
          <a:custGeom>
            <a:avLst/>
            <a:gdLst>
              <a:gd name="connsiteX0" fmla="*/ 110172 w 661017"/>
              <a:gd name="connsiteY0" fmla="*/ 0 h 8690640"/>
              <a:gd name="connsiteX1" fmla="*/ 550845 w 661017"/>
              <a:gd name="connsiteY1" fmla="*/ 0 h 8690640"/>
              <a:gd name="connsiteX2" fmla="*/ 661017 w 661017"/>
              <a:gd name="connsiteY2" fmla="*/ 110172 h 8690640"/>
              <a:gd name="connsiteX3" fmla="*/ 661017 w 661017"/>
              <a:gd name="connsiteY3" fmla="*/ 8690640 h 8690640"/>
              <a:gd name="connsiteX4" fmla="*/ 661017 w 661017"/>
              <a:gd name="connsiteY4" fmla="*/ 8690640 h 8690640"/>
              <a:gd name="connsiteX5" fmla="*/ 0 w 661017"/>
              <a:gd name="connsiteY5" fmla="*/ 8690640 h 8690640"/>
              <a:gd name="connsiteX6" fmla="*/ 0 w 661017"/>
              <a:gd name="connsiteY6" fmla="*/ 8690640 h 8690640"/>
              <a:gd name="connsiteX7" fmla="*/ 0 w 661017"/>
              <a:gd name="connsiteY7" fmla="*/ 110172 h 8690640"/>
              <a:gd name="connsiteX8" fmla="*/ 110172 w 661017"/>
              <a:gd name="connsiteY8" fmla="*/ 0 h 869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1017" h="8690640">
                <a:moveTo>
                  <a:pt x="661017" y="1448477"/>
                </a:moveTo>
                <a:lnTo>
                  <a:pt x="661017" y="7242163"/>
                </a:lnTo>
                <a:cubicBezTo>
                  <a:pt x="661017" y="8042127"/>
                  <a:pt x="657265" y="8690633"/>
                  <a:pt x="652637" y="8690633"/>
                </a:cubicBezTo>
                <a:lnTo>
                  <a:pt x="0" y="8690633"/>
                </a:lnTo>
                <a:lnTo>
                  <a:pt x="0" y="8690633"/>
                </a:lnTo>
                <a:lnTo>
                  <a:pt x="0" y="7"/>
                </a:lnTo>
                <a:lnTo>
                  <a:pt x="0" y="7"/>
                </a:lnTo>
                <a:lnTo>
                  <a:pt x="652637" y="7"/>
                </a:lnTo>
                <a:cubicBezTo>
                  <a:pt x="657265" y="7"/>
                  <a:pt x="661017" y="648513"/>
                  <a:pt x="661017" y="1448477"/>
                </a:cubicBezTo>
                <a:close/>
              </a:path>
            </a:pathLst>
          </a:custGeom>
          <a:noFill/>
          <a:ln>
            <a:solidFill>
              <a:schemeClr val="accent1">
                <a:alpha val="90000"/>
              </a:schemeClr>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33351" tIns="98979" rIns="165654" bIns="98981" numCol="1" spcCol="1270" anchor="ctr" anchorCtr="0">
            <a:noAutofit/>
          </a:bodyPr>
          <a:lstStyle/>
          <a:p>
            <a:pPr marL="0" lvl="1" defTabSz="1555750">
              <a:lnSpc>
                <a:spcPct val="90000"/>
              </a:lnSpc>
              <a:spcBef>
                <a:spcPct val="0"/>
              </a:spcBef>
              <a:spcAft>
                <a:spcPct val="15000"/>
              </a:spcAft>
            </a:pPr>
            <a:r>
              <a:rPr lang="ko-KR" altLang="en-US" dirty="0"/>
              <a:t>서비스 및 기술 지원</a:t>
            </a:r>
            <a:endParaRPr lang="en-US" altLang="ko-KR" dirty="0">
              <a:solidFill>
                <a:schemeClr val="tx1"/>
              </a:solidFill>
            </a:endParaRPr>
          </a:p>
        </p:txBody>
      </p:sp>
      <p:sp>
        <p:nvSpPr>
          <p:cNvPr id="17" name="Freeform 16"/>
          <p:cNvSpPr/>
          <p:nvPr/>
        </p:nvSpPr>
        <p:spPr>
          <a:xfrm>
            <a:off x="609441" y="4123576"/>
            <a:ext cx="1376409" cy="553558"/>
          </a:xfrm>
          <a:custGeom>
            <a:avLst/>
            <a:gdLst>
              <a:gd name="connsiteX0" fmla="*/ 0 w 1376409"/>
              <a:gd name="connsiteY0" fmla="*/ 137872 h 827214"/>
              <a:gd name="connsiteX1" fmla="*/ 137872 w 1376409"/>
              <a:gd name="connsiteY1" fmla="*/ 0 h 827214"/>
              <a:gd name="connsiteX2" fmla="*/ 1238537 w 1376409"/>
              <a:gd name="connsiteY2" fmla="*/ 0 h 827214"/>
              <a:gd name="connsiteX3" fmla="*/ 1376409 w 1376409"/>
              <a:gd name="connsiteY3" fmla="*/ 137872 h 827214"/>
              <a:gd name="connsiteX4" fmla="*/ 1376409 w 1376409"/>
              <a:gd name="connsiteY4" fmla="*/ 689342 h 827214"/>
              <a:gd name="connsiteX5" fmla="*/ 1238537 w 1376409"/>
              <a:gd name="connsiteY5" fmla="*/ 827214 h 827214"/>
              <a:gd name="connsiteX6" fmla="*/ 137872 w 1376409"/>
              <a:gd name="connsiteY6" fmla="*/ 827214 h 827214"/>
              <a:gd name="connsiteX7" fmla="*/ 0 w 1376409"/>
              <a:gd name="connsiteY7" fmla="*/ 689342 h 827214"/>
              <a:gd name="connsiteX8" fmla="*/ 0 w 1376409"/>
              <a:gd name="connsiteY8" fmla="*/ 137872 h 82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6409" h="827214">
                <a:moveTo>
                  <a:pt x="0" y="137872"/>
                </a:moveTo>
                <a:cubicBezTo>
                  <a:pt x="0" y="61727"/>
                  <a:pt x="61727" y="0"/>
                  <a:pt x="137872" y="0"/>
                </a:cubicBezTo>
                <a:lnTo>
                  <a:pt x="1238537" y="0"/>
                </a:lnTo>
                <a:cubicBezTo>
                  <a:pt x="1314682" y="0"/>
                  <a:pt x="1376409" y="61727"/>
                  <a:pt x="1376409" y="137872"/>
                </a:cubicBezTo>
                <a:lnTo>
                  <a:pt x="1376409" y="689342"/>
                </a:lnTo>
                <a:cubicBezTo>
                  <a:pt x="1376409" y="765487"/>
                  <a:pt x="1314682" y="827214"/>
                  <a:pt x="1238537" y="827214"/>
                </a:cubicBezTo>
                <a:lnTo>
                  <a:pt x="137872" y="827214"/>
                </a:lnTo>
                <a:cubicBezTo>
                  <a:pt x="61727" y="827214"/>
                  <a:pt x="0" y="765487"/>
                  <a:pt x="0" y="689342"/>
                </a:cubicBezTo>
                <a:lnTo>
                  <a:pt x="0" y="13787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8021" tIns="124201" rIns="208021" bIns="124201" numCol="1" spcCol="1270" anchor="ctr" anchorCtr="0">
            <a:noAutofit/>
          </a:bodyPr>
          <a:lstStyle/>
          <a:p>
            <a:pPr algn="ctr" defTabSz="1955800">
              <a:lnSpc>
                <a:spcPct val="90000"/>
              </a:lnSpc>
              <a:spcBef>
                <a:spcPct val="0"/>
              </a:spcBef>
              <a:spcAft>
                <a:spcPct val="35000"/>
              </a:spcAft>
            </a:pPr>
            <a:r>
              <a:rPr lang="en-US" sz="2000" b="1" dirty="0"/>
              <a:t>4</a:t>
            </a:r>
          </a:p>
        </p:txBody>
      </p:sp>
    </p:spTree>
    <p:extLst>
      <p:ext uri="{BB962C8B-B14F-4D97-AF65-F5344CB8AC3E}">
        <p14:creationId xmlns:p14="http://schemas.microsoft.com/office/powerpoint/2010/main" val="211642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 name="Group 158"/>
          <p:cNvGrpSpPr/>
          <p:nvPr/>
        </p:nvGrpSpPr>
        <p:grpSpPr>
          <a:xfrm rot="2024950">
            <a:off x="7838003" y="2816515"/>
            <a:ext cx="1280940" cy="1223371"/>
            <a:chOff x="10556976" y="2326561"/>
            <a:chExt cx="1559400" cy="1489316"/>
          </a:xfrm>
        </p:grpSpPr>
        <p:grpSp>
          <p:nvGrpSpPr>
            <p:cNvPr id="160" name="Group 159"/>
            <p:cNvGrpSpPr/>
            <p:nvPr/>
          </p:nvGrpSpPr>
          <p:grpSpPr>
            <a:xfrm>
              <a:off x="10557916" y="2326561"/>
              <a:ext cx="1558460" cy="1489316"/>
              <a:chOff x="7748711" y="1284774"/>
              <a:chExt cx="476875" cy="481054"/>
            </a:xfrm>
          </p:grpSpPr>
          <p:sp>
            <p:nvSpPr>
              <p:cNvPr id="162" name="Oval 161"/>
              <p:cNvSpPr/>
              <p:nvPr/>
            </p:nvSpPr>
            <p:spPr>
              <a:xfrm rot="17094706">
                <a:off x="7753860" y="1294101"/>
                <a:ext cx="481054" cy="462399"/>
              </a:xfrm>
              <a:prstGeom prst="ellipse">
                <a:avLst/>
              </a:prstGeom>
              <a:noFill/>
              <a:ln w="12700" cap="flat" cmpd="sng" algn="ctr">
                <a:solidFill>
                  <a:srgbClr val="0070C0"/>
                </a:solidFill>
                <a:prstDash val="sysDash"/>
                <a:tailEnd type="triangle"/>
              </a:ln>
              <a:effectLst/>
            </p:spPr>
            <p:txBody>
              <a:bodyPr rtlCol="0" anchor="ctr"/>
              <a:lstStyle/>
              <a:p>
                <a:pPr algn="ctr" defTabSz="914460">
                  <a:defRPr/>
                </a:pPr>
                <a:endParaRPr lang="en-US" sz="2399" kern="0" dirty="0">
                  <a:solidFill>
                    <a:prstClr val="black"/>
                  </a:solidFill>
                </a:endParaRPr>
              </a:p>
            </p:txBody>
          </p:sp>
          <p:sp>
            <p:nvSpPr>
              <p:cNvPr id="163" name="Isosceles Triangle 162"/>
              <p:cNvSpPr/>
              <p:nvPr/>
            </p:nvSpPr>
            <p:spPr>
              <a:xfrm rot="20689988">
                <a:off x="7748711" y="1517912"/>
                <a:ext cx="32545" cy="30722"/>
              </a:xfrm>
              <a:prstGeom prst="triangle">
                <a:avLst/>
              </a:prstGeom>
              <a:solidFill>
                <a:srgbClr val="0070C0"/>
              </a:solidFill>
              <a:ln w="9525" cap="flat" cmpd="sng" algn="ctr">
                <a:noFill/>
                <a:prstDash val="solid"/>
              </a:ln>
              <a:effectLst/>
            </p:spPr>
            <p:txBody>
              <a:bodyPr rtlCol="0" anchor="ctr"/>
              <a:lstStyle/>
              <a:p>
                <a:pPr algn="ctr" defTabSz="914460">
                  <a:defRPr/>
                </a:pPr>
                <a:endParaRPr lang="en-US" sz="2399" kern="0" dirty="0">
                  <a:solidFill>
                    <a:prstClr val="white"/>
                  </a:solidFill>
                </a:endParaRPr>
              </a:p>
            </p:txBody>
          </p:sp>
        </p:grpSp>
        <p:sp>
          <p:nvSpPr>
            <p:cNvPr id="161" name="Isosceles Triangle 160"/>
            <p:cNvSpPr/>
            <p:nvPr/>
          </p:nvSpPr>
          <p:spPr>
            <a:xfrm rot="20752545">
              <a:off x="10556976" y="3146595"/>
              <a:ext cx="148857" cy="119455"/>
            </a:xfrm>
            <a:prstGeom prst="triangle">
              <a:avLst/>
            </a:prstGeom>
            <a:solidFill>
              <a:srgbClr val="0070C0"/>
            </a:solidFill>
            <a:ln w="9525" cap="flat" cmpd="sng" algn="ctr">
              <a:solidFill>
                <a:srgbClr val="0070C0"/>
              </a:solidFill>
              <a:prstDash val="solid"/>
            </a:ln>
            <a:effectLst/>
          </p:spPr>
          <p:txBody>
            <a:bodyPr rtlCol="0" anchor="ctr"/>
            <a:lstStyle/>
            <a:p>
              <a:pPr algn="ctr" defTabSz="914460">
                <a:defRPr/>
              </a:pPr>
              <a:endParaRPr lang="en-US" sz="2399" kern="0" dirty="0">
                <a:solidFill>
                  <a:prstClr val="white"/>
                </a:solidFill>
              </a:endParaRPr>
            </a:p>
          </p:txBody>
        </p:sp>
      </p:grpSp>
      <p:grpSp>
        <p:nvGrpSpPr>
          <p:cNvPr id="154" name="Group 153"/>
          <p:cNvGrpSpPr/>
          <p:nvPr/>
        </p:nvGrpSpPr>
        <p:grpSpPr>
          <a:xfrm rot="6278823">
            <a:off x="4199397" y="2932532"/>
            <a:ext cx="908358" cy="862369"/>
            <a:chOff x="10547613" y="2326561"/>
            <a:chExt cx="1568740" cy="1489316"/>
          </a:xfrm>
        </p:grpSpPr>
        <p:grpSp>
          <p:nvGrpSpPr>
            <p:cNvPr id="155" name="Group 154"/>
            <p:cNvGrpSpPr/>
            <p:nvPr/>
          </p:nvGrpSpPr>
          <p:grpSpPr>
            <a:xfrm>
              <a:off x="10550502" y="2326561"/>
              <a:ext cx="1565851" cy="1489316"/>
              <a:chOff x="7746449" y="1284774"/>
              <a:chExt cx="479137" cy="481054"/>
            </a:xfrm>
          </p:grpSpPr>
          <p:sp>
            <p:nvSpPr>
              <p:cNvPr id="157" name="Oval 156"/>
              <p:cNvSpPr/>
              <p:nvPr/>
            </p:nvSpPr>
            <p:spPr>
              <a:xfrm rot="17094706">
                <a:off x="7753860" y="1294101"/>
                <a:ext cx="481054" cy="462399"/>
              </a:xfrm>
              <a:prstGeom prst="ellipse">
                <a:avLst/>
              </a:prstGeom>
              <a:noFill/>
              <a:ln w="12700" cap="flat" cmpd="sng" algn="ctr">
                <a:solidFill>
                  <a:srgbClr val="0070C0"/>
                </a:solidFill>
                <a:prstDash val="sysDash"/>
                <a:tailEnd type="triangle"/>
              </a:ln>
              <a:effectLst/>
            </p:spPr>
            <p:txBody>
              <a:bodyPr rtlCol="0" anchor="ctr"/>
              <a:lstStyle/>
              <a:p>
                <a:pPr algn="ctr" defTabSz="914460">
                  <a:defRPr/>
                </a:pPr>
                <a:endParaRPr lang="en-US" sz="2399" kern="0" dirty="0">
                  <a:solidFill>
                    <a:prstClr val="black"/>
                  </a:solidFill>
                </a:endParaRPr>
              </a:p>
            </p:txBody>
          </p:sp>
          <p:sp>
            <p:nvSpPr>
              <p:cNvPr id="158" name="Isosceles Triangle 157"/>
              <p:cNvSpPr/>
              <p:nvPr/>
            </p:nvSpPr>
            <p:spPr>
              <a:xfrm rot="20689988">
                <a:off x="7746449" y="1530339"/>
                <a:ext cx="39090" cy="36901"/>
              </a:xfrm>
              <a:prstGeom prst="triangle">
                <a:avLst/>
              </a:prstGeom>
              <a:solidFill>
                <a:srgbClr val="0070C0"/>
              </a:solidFill>
              <a:ln w="9525" cap="flat" cmpd="sng" algn="ctr">
                <a:noFill/>
                <a:prstDash val="solid"/>
              </a:ln>
              <a:effectLst/>
            </p:spPr>
            <p:txBody>
              <a:bodyPr rtlCol="0" anchor="ctr"/>
              <a:lstStyle/>
              <a:p>
                <a:pPr algn="ctr" defTabSz="914460">
                  <a:defRPr/>
                </a:pPr>
                <a:endParaRPr lang="en-US" sz="2399" kern="0" dirty="0">
                  <a:solidFill>
                    <a:prstClr val="white"/>
                  </a:solidFill>
                </a:endParaRPr>
              </a:p>
            </p:txBody>
          </p:sp>
        </p:grpSp>
        <p:sp>
          <p:nvSpPr>
            <p:cNvPr id="156" name="Isosceles Triangle 155"/>
            <p:cNvSpPr/>
            <p:nvPr/>
          </p:nvSpPr>
          <p:spPr>
            <a:xfrm rot="20752545">
              <a:off x="10547613" y="3201772"/>
              <a:ext cx="187494" cy="150462"/>
            </a:xfrm>
            <a:prstGeom prst="triangle">
              <a:avLst/>
            </a:prstGeom>
            <a:solidFill>
              <a:srgbClr val="0070C0"/>
            </a:solidFill>
            <a:ln w="9525" cap="flat" cmpd="sng" algn="ctr">
              <a:solidFill>
                <a:srgbClr val="0070C0"/>
              </a:solidFill>
              <a:prstDash val="solid"/>
            </a:ln>
            <a:effectLst/>
          </p:spPr>
          <p:txBody>
            <a:bodyPr rtlCol="0" anchor="ctr"/>
            <a:lstStyle/>
            <a:p>
              <a:pPr algn="ctr" defTabSz="914460">
                <a:defRPr/>
              </a:pPr>
              <a:endParaRPr lang="en-US" sz="2399" kern="0" dirty="0">
                <a:solidFill>
                  <a:prstClr val="white"/>
                </a:solidFill>
              </a:endParaRPr>
            </a:p>
          </p:txBody>
        </p:sp>
      </p:grpSp>
      <p:grpSp>
        <p:nvGrpSpPr>
          <p:cNvPr id="67" name="Group 66"/>
          <p:cNvGrpSpPr/>
          <p:nvPr/>
        </p:nvGrpSpPr>
        <p:grpSpPr>
          <a:xfrm>
            <a:off x="10563991" y="2326561"/>
            <a:ext cx="1552390" cy="1489316"/>
            <a:chOff x="10563991" y="2326561"/>
            <a:chExt cx="1552390" cy="1489316"/>
          </a:xfrm>
        </p:grpSpPr>
        <p:grpSp>
          <p:nvGrpSpPr>
            <p:cNvPr id="113" name="Group 112"/>
            <p:cNvGrpSpPr/>
            <p:nvPr/>
          </p:nvGrpSpPr>
          <p:grpSpPr>
            <a:xfrm>
              <a:off x="10573980" y="2326561"/>
              <a:ext cx="1542401" cy="1489316"/>
              <a:chOff x="7753625" y="1284774"/>
              <a:chExt cx="471961" cy="481054"/>
            </a:xfrm>
          </p:grpSpPr>
          <p:sp>
            <p:nvSpPr>
              <p:cNvPr id="114" name="Oval 113"/>
              <p:cNvSpPr/>
              <p:nvPr/>
            </p:nvSpPr>
            <p:spPr>
              <a:xfrm rot="17094706">
                <a:off x="7753860" y="1294101"/>
                <a:ext cx="481054" cy="462399"/>
              </a:xfrm>
              <a:prstGeom prst="ellipse">
                <a:avLst/>
              </a:prstGeom>
              <a:noFill/>
              <a:ln w="12700" cap="flat" cmpd="sng" algn="ctr">
                <a:solidFill>
                  <a:srgbClr val="0070C0"/>
                </a:solidFill>
                <a:prstDash val="solid"/>
                <a:tailEnd type="triangle"/>
              </a:ln>
              <a:effectLst/>
            </p:spPr>
            <p:txBody>
              <a:bodyPr rtlCol="0" anchor="ctr"/>
              <a:lstStyle/>
              <a:p>
                <a:pPr algn="ctr" defTabSz="914460">
                  <a:defRPr/>
                </a:pPr>
                <a:endParaRPr lang="en-US" sz="2399" kern="0" dirty="0">
                  <a:solidFill>
                    <a:prstClr val="black"/>
                  </a:solidFill>
                </a:endParaRPr>
              </a:p>
            </p:txBody>
          </p:sp>
          <p:sp>
            <p:nvSpPr>
              <p:cNvPr id="115" name="Isosceles Triangle 114"/>
              <p:cNvSpPr/>
              <p:nvPr/>
            </p:nvSpPr>
            <p:spPr>
              <a:xfrm rot="20689988">
                <a:off x="7753625" y="1530319"/>
                <a:ext cx="22361" cy="21108"/>
              </a:xfrm>
              <a:prstGeom prst="triangle">
                <a:avLst/>
              </a:prstGeom>
              <a:solidFill>
                <a:srgbClr val="0070C0"/>
              </a:solidFill>
              <a:ln w="9525" cap="flat" cmpd="sng" algn="ctr">
                <a:noFill/>
                <a:prstDash val="solid"/>
              </a:ln>
              <a:effectLst/>
            </p:spPr>
            <p:txBody>
              <a:bodyPr rtlCol="0" anchor="ctr"/>
              <a:lstStyle/>
              <a:p>
                <a:pPr algn="ctr" defTabSz="914460">
                  <a:defRPr/>
                </a:pPr>
                <a:endParaRPr lang="en-US" sz="2399" kern="0" dirty="0">
                  <a:solidFill>
                    <a:prstClr val="white"/>
                  </a:solidFill>
                </a:endParaRPr>
              </a:p>
            </p:txBody>
          </p:sp>
        </p:grpSp>
        <p:sp>
          <p:nvSpPr>
            <p:cNvPr id="150" name="Isosceles Triangle 149"/>
            <p:cNvSpPr/>
            <p:nvPr/>
          </p:nvSpPr>
          <p:spPr>
            <a:xfrm rot="20752545">
              <a:off x="10563991" y="3156058"/>
              <a:ext cx="128597" cy="103197"/>
            </a:xfrm>
            <a:prstGeom prst="triangle">
              <a:avLst/>
            </a:prstGeom>
            <a:solidFill>
              <a:srgbClr val="0070C0"/>
            </a:solidFill>
            <a:ln w="9525" cap="flat" cmpd="sng" algn="ctr">
              <a:solidFill>
                <a:srgbClr val="0070C0"/>
              </a:solidFill>
              <a:prstDash val="solid"/>
            </a:ln>
            <a:effectLst/>
          </p:spPr>
          <p:txBody>
            <a:bodyPr rtlCol="0" anchor="ctr"/>
            <a:lstStyle/>
            <a:p>
              <a:pPr algn="ctr" defTabSz="914460">
                <a:defRPr/>
              </a:pPr>
              <a:endParaRPr lang="en-US" sz="2399" kern="0" dirty="0">
                <a:solidFill>
                  <a:prstClr val="white"/>
                </a:solidFill>
              </a:endParaRPr>
            </a:p>
          </p:txBody>
        </p:sp>
      </p:grpSp>
      <p:sp>
        <p:nvSpPr>
          <p:cNvPr id="2" name="Title 1"/>
          <p:cNvSpPr>
            <a:spLocks noGrp="1"/>
          </p:cNvSpPr>
          <p:nvPr>
            <p:ph type="title"/>
          </p:nvPr>
        </p:nvSpPr>
        <p:spPr/>
        <p:txBody>
          <a:bodyPr/>
          <a:lstStyle/>
          <a:p>
            <a:r>
              <a:rPr lang="en-US" dirty="0"/>
              <a:t>Cloud Model</a:t>
            </a:r>
          </a:p>
        </p:txBody>
      </p:sp>
      <p:sp>
        <p:nvSpPr>
          <p:cNvPr id="81" name="Rounded Rectangle 80"/>
          <p:cNvSpPr>
            <a:spLocks noChangeAspect="1"/>
          </p:cNvSpPr>
          <p:nvPr/>
        </p:nvSpPr>
        <p:spPr>
          <a:xfrm>
            <a:off x="178901" y="2435721"/>
            <a:ext cx="981107" cy="634835"/>
          </a:xfrm>
          <a:prstGeom prst="roundRect">
            <a:avLst/>
          </a:prstGeom>
          <a:solidFill>
            <a:srgbClr val="E7F8FF"/>
          </a:solidFill>
          <a:ln w="9525" cap="flat" cmpd="sng" algn="ctr">
            <a:solidFill>
              <a:srgbClr val="0096D6"/>
            </a:solidFill>
            <a:prstDash val="solid"/>
          </a:ln>
          <a:effectLst/>
        </p:spPr>
        <p:txBody>
          <a:bodyPr rtlCol="0" anchor="ctr"/>
          <a:lstStyle/>
          <a:p>
            <a:pPr algn="ctr" defTabSz="914460">
              <a:defRPr/>
            </a:pPr>
            <a:r>
              <a:rPr lang="en-GB" sz="1600" kern="0" dirty="0">
                <a:solidFill>
                  <a:srgbClr val="535455"/>
                </a:solidFill>
              </a:rPr>
              <a:t>Cloud</a:t>
            </a:r>
            <a:endParaRPr lang="en-US" sz="1600" kern="0" dirty="0">
              <a:solidFill>
                <a:srgbClr val="535455"/>
              </a:solidFill>
            </a:endParaRPr>
          </a:p>
        </p:txBody>
      </p:sp>
      <p:sp>
        <p:nvSpPr>
          <p:cNvPr id="82" name="Rounded Rectangle 81"/>
          <p:cNvSpPr>
            <a:spLocks noChangeAspect="1"/>
          </p:cNvSpPr>
          <p:nvPr/>
        </p:nvSpPr>
        <p:spPr>
          <a:xfrm>
            <a:off x="2246269" y="2435721"/>
            <a:ext cx="981107" cy="634835"/>
          </a:xfrm>
          <a:prstGeom prst="roundRect">
            <a:avLst/>
          </a:prstGeom>
          <a:solidFill>
            <a:srgbClr val="E7F8FF"/>
          </a:solidFill>
          <a:ln w="9525" cap="flat" cmpd="sng" algn="ctr">
            <a:solidFill>
              <a:srgbClr val="0096D6"/>
            </a:solidFill>
            <a:prstDash val="solid"/>
          </a:ln>
          <a:effectLst/>
        </p:spPr>
        <p:txBody>
          <a:bodyPr rtlCol="0" anchor="ctr"/>
          <a:lstStyle/>
          <a:p>
            <a:pPr algn="ctr" defTabSz="914460">
              <a:defRPr/>
            </a:pPr>
            <a:r>
              <a:rPr lang="en-GB" sz="1600" kern="0" dirty="0">
                <a:solidFill>
                  <a:srgbClr val="535455"/>
                </a:solidFill>
              </a:rPr>
              <a:t>Control Plane</a:t>
            </a:r>
            <a:endParaRPr lang="en-US" sz="1600" kern="0" dirty="0">
              <a:solidFill>
                <a:srgbClr val="535455"/>
              </a:solidFill>
            </a:endParaRPr>
          </a:p>
        </p:txBody>
      </p:sp>
      <p:sp>
        <p:nvSpPr>
          <p:cNvPr id="83" name="Rounded Rectangle 82"/>
          <p:cNvSpPr>
            <a:spLocks noChangeAspect="1"/>
          </p:cNvSpPr>
          <p:nvPr/>
        </p:nvSpPr>
        <p:spPr>
          <a:xfrm>
            <a:off x="4759925" y="1082140"/>
            <a:ext cx="981109" cy="634835"/>
          </a:xfrm>
          <a:prstGeom prst="roundRect">
            <a:avLst/>
          </a:prstGeom>
          <a:solidFill>
            <a:srgbClr val="F8E490"/>
          </a:solidFill>
          <a:ln w="9525" cap="flat" cmpd="sng" algn="ctr">
            <a:solidFill>
              <a:srgbClr val="0096D6"/>
            </a:solidFill>
            <a:prstDash val="solid"/>
          </a:ln>
          <a:effectLst/>
        </p:spPr>
        <p:txBody>
          <a:bodyPr rtlCol="0" anchor="ctr"/>
          <a:lstStyle/>
          <a:p>
            <a:pPr algn="ctr" defTabSz="914460">
              <a:defRPr/>
            </a:pPr>
            <a:r>
              <a:rPr lang="en-GB" sz="1600" kern="0" dirty="0">
                <a:solidFill>
                  <a:srgbClr val="535455"/>
                </a:solidFill>
                <a:hlinkClick r:id="" action="ppaction://noaction"/>
              </a:rPr>
              <a:t>Service</a:t>
            </a:r>
            <a:endParaRPr lang="en-US" sz="1600" kern="0" dirty="0">
              <a:solidFill>
                <a:srgbClr val="535455"/>
              </a:solidFill>
            </a:endParaRPr>
          </a:p>
        </p:txBody>
      </p:sp>
      <p:sp>
        <p:nvSpPr>
          <p:cNvPr id="84" name="Rounded Rectangle 83"/>
          <p:cNvSpPr>
            <a:spLocks noChangeAspect="1"/>
          </p:cNvSpPr>
          <p:nvPr/>
        </p:nvSpPr>
        <p:spPr>
          <a:xfrm>
            <a:off x="9760269" y="5567935"/>
            <a:ext cx="981109" cy="634835"/>
          </a:xfrm>
          <a:prstGeom prst="roundRect">
            <a:avLst/>
          </a:prstGeom>
          <a:solidFill>
            <a:srgbClr val="E7F8FF"/>
          </a:solidFill>
          <a:ln w="9525" cap="flat" cmpd="sng" algn="ctr">
            <a:solidFill>
              <a:srgbClr val="0096D6"/>
            </a:solidFill>
            <a:prstDash val="solid"/>
          </a:ln>
          <a:effectLst/>
        </p:spPr>
        <p:txBody>
          <a:bodyPr lIns="0" rIns="0" rtlCol="0" anchor="ctr"/>
          <a:lstStyle/>
          <a:p>
            <a:pPr algn="ctr" defTabSz="914460">
              <a:defRPr/>
            </a:pPr>
            <a:r>
              <a:rPr lang="en-GB" sz="1600" kern="0" dirty="0">
                <a:solidFill>
                  <a:srgbClr val="535455"/>
                </a:solidFill>
              </a:rPr>
              <a:t>Interface</a:t>
            </a:r>
          </a:p>
          <a:p>
            <a:pPr algn="ctr" defTabSz="914460">
              <a:defRPr/>
            </a:pPr>
            <a:r>
              <a:rPr lang="en-GB" sz="1600" kern="0" dirty="0">
                <a:solidFill>
                  <a:srgbClr val="535455"/>
                </a:solidFill>
              </a:rPr>
              <a:t>Model</a:t>
            </a:r>
            <a:endParaRPr lang="en-US" sz="1600" kern="0" dirty="0">
              <a:solidFill>
                <a:srgbClr val="535455"/>
              </a:solidFill>
            </a:endParaRPr>
          </a:p>
        </p:txBody>
      </p:sp>
      <p:grpSp>
        <p:nvGrpSpPr>
          <p:cNvPr id="85" name="Group 84"/>
          <p:cNvGrpSpPr/>
          <p:nvPr/>
        </p:nvGrpSpPr>
        <p:grpSpPr>
          <a:xfrm>
            <a:off x="5741035" y="1335257"/>
            <a:ext cx="4513592" cy="1100465"/>
            <a:chOff x="4305706" y="1001031"/>
            <a:chExt cx="3386076" cy="825567"/>
          </a:xfrm>
        </p:grpSpPr>
        <p:cxnSp>
          <p:nvCxnSpPr>
            <p:cNvPr id="86" name="Straight Arrow Connector 85"/>
            <p:cNvCxnSpPr>
              <a:stCxn id="128" idx="0"/>
              <a:endCxn id="83" idx="3"/>
            </p:cNvCxnSpPr>
            <p:nvPr/>
          </p:nvCxnSpPr>
          <p:spPr>
            <a:xfrm rot="16200000" flipV="1">
              <a:off x="5610080" y="-255104"/>
              <a:ext cx="777328" cy="3386076"/>
            </a:xfrm>
            <a:prstGeom prst="bentConnector2">
              <a:avLst/>
            </a:prstGeom>
            <a:noFill/>
            <a:ln w="12700" cap="flat" cmpd="sng" algn="ctr">
              <a:solidFill>
                <a:srgbClr val="0070C0"/>
              </a:solidFill>
              <a:prstDash val="solid"/>
              <a:tailEnd type="triangle"/>
            </a:ln>
            <a:effectLst/>
          </p:spPr>
        </p:cxnSp>
        <p:sp>
          <p:nvSpPr>
            <p:cNvPr id="87" name="Isosceles Triangle 86"/>
            <p:cNvSpPr/>
            <p:nvPr/>
          </p:nvSpPr>
          <p:spPr>
            <a:xfrm rot="16200000">
              <a:off x="4356912" y="1010559"/>
              <a:ext cx="96473" cy="77418"/>
            </a:xfrm>
            <a:prstGeom prst="triangle">
              <a:avLst/>
            </a:prstGeom>
            <a:solidFill>
              <a:srgbClr val="0070C0"/>
            </a:solidFill>
            <a:ln w="9525" cap="flat" cmpd="sng" algn="ctr">
              <a:noFill/>
              <a:prstDash val="solid"/>
            </a:ln>
            <a:effectLst/>
          </p:spPr>
          <p:txBody>
            <a:bodyPr rtlCol="0" anchor="ctr"/>
            <a:lstStyle/>
            <a:p>
              <a:pPr algn="ctr" defTabSz="914460">
                <a:defRPr/>
              </a:pPr>
              <a:endParaRPr lang="en-US" sz="2399" kern="0" dirty="0">
                <a:solidFill>
                  <a:prstClr val="white"/>
                </a:solidFill>
              </a:endParaRPr>
            </a:p>
          </p:txBody>
        </p:sp>
      </p:grpSp>
      <p:sp>
        <p:nvSpPr>
          <p:cNvPr id="88" name="TextBox 87"/>
          <p:cNvSpPr txBox="1"/>
          <p:nvPr/>
        </p:nvSpPr>
        <p:spPr>
          <a:xfrm>
            <a:off x="5884308" y="1208481"/>
            <a:ext cx="4046301" cy="400110"/>
          </a:xfrm>
          <a:prstGeom prst="rect">
            <a:avLst/>
          </a:prstGeom>
          <a:noFill/>
        </p:spPr>
        <p:txBody>
          <a:bodyPr wrap="none" rtlCol="0" anchor="b" anchorCtr="0">
            <a:spAutoFit/>
          </a:bodyPr>
          <a:lstStyle/>
          <a:p>
            <a:pPr algn="ctr" defTabSz="573460">
              <a:buSzPct val="100000"/>
            </a:pPr>
            <a:r>
              <a:rPr lang="en-GB" sz="1000" dirty="0">
                <a:solidFill>
                  <a:srgbClr val="000000"/>
                </a:solidFill>
                <a:cs typeface="HP Simplified" pitchFamily="34" charset="0"/>
              </a:rPr>
              <a:t>Service Endpoints are attached to Networks in a Network Group</a:t>
            </a:r>
          </a:p>
          <a:p>
            <a:pPr algn="ctr" defTabSz="573460">
              <a:spcAft>
                <a:spcPts val="533"/>
              </a:spcAft>
              <a:buSzPct val="100000"/>
            </a:pPr>
            <a:r>
              <a:rPr lang="en-GB" sz="1000" dirty="0">
                <a:solidFill>
                  <a:srgbClr val="000000"/>
                </a:solidFill>
                <a:cs typeface="HP Simplified" pitchFamily="34" charset="0"/>
              </a:rPr>
              <a:t>Networks in a group may be tagged as being significant for a service</a:t>
            </a:r>
            <a:endParaRPr lang="en-US" sz="1000" dirty="0">
              <a:solidFill>
                <a:srgbClr val="000000"/>
              </a:solidFill>
              <a:cs typeface="HP Simplified" pitchFamily="34" charset="0"/>
            </a:endParaRPr>
          </a:p>
        </p:txBody>
      </p:sp>
      <p:cxnSp>
        <p:nvCxnSpPr>
          <p:cNvPr id="89" name="Straight Arrow Connector 88"/>
          <p:cNvCxnSpPr>
            <a:stCxn id="146" idx="3"/>
            <a:endCxn id="128" idx="1"/>
          </p:cNvCxnSpPr>
          <p:nvPr/>
        </p:nvCxnSpPr>
        <p:spPr>
          <a:xfrm>
            <a:off x="8254692" y="2753139"/>
            <a:ext cx="1486209" cy="0"/>
          </a:xfrm>
          <a:prstGeom prst="straightConnector1">
            <a:avLst/>
          </a:prstGeom>
          <a:noFill/>
          <a:ln w="12700" cap="flat" cmpd="sng" algn="ctr">
            <a:solidFill>
              <a:srgbClr val="0070C0"/>
            </a:solidFill>
            <a:prstDash val="solid"/>
            <a:tailEnd type="triangle"/>
          </a:ln>
          <a:effectLst/>
        </p:spPr>
      </p:cxnSp>
      <p:sp>
        <p:nvSpPr>
          <p:cNvPr id="90" name="TextBox 89"/>
          <p:cNvSpPr txBox="1"/>
          <p:nvPr/>
        </p:nvSpPr>
        <p:spPr>
          <a:xfrm>
            <a:off x="8273029" y="2398484"/>
            <a:ext cx="1487239" cy="400110"/>
          </a:xfrm>
          <a:prstGeom prst="rect">
            <a:avLst/>
          </a:prstGeom>
          <a:noFill/>
        </p:spPr>
        <p:txBody>
          <a:bodyPr wrap="square" rtlCol="0" anchor="b" anchorCtr="0">
            <a:spAutoFit/>
          </a:bodyPr>
          <a:lstStyle/>
          <a:p>
            <a:pPr algn="ctr" defTabSz="573460">
              <a:buSzPct val="100000"/>
            </a:pPr>
            <a:r>
              <a:rPr lang="en-GB" sz="1000" dirty="0">
                <a:solidFill>
                  <a:srgbClr val="000000"/>
                </a:solidFill>
                <a:cs typeface="HP Simplified" pitchFamily="34" charset="0"/>
              </a:rPr>
              <a:t>A Network is part of a </a:t>
            </a:r>
          </a:p>
          <a:p>
            <a:pPr algn="ctr" defTabSz="573460">
              <a:buSzPct val="100000"/>
            </a:pPr>
            <a:r>
              <a:rPr lang="en-GB" sz="1000" dirty="0">
                <a:solidFill>
                  <a:srgbClr val="000000"/>
                </a:solidFill>
                <a:cs typeface="HP Simplified" pitchFamily="34" charset="0"/>
              </a:rPr>
              <a:t>Network Group</a:t>
            </a:r>
            <a:endParaRPr lang="en-US" sz="1000" dirty="0">
              <a:solidFill>
                <a:srgbClr val="000000"/>
              </a:solidFill>
              <a:cs typeface="HP Simplified" pitchFamily="34" charset="0"/>
            </a:endParaRPr>
          </a:p>
        </p:txBody>
      </p:sp>
      <p:sp>
        <p:nvSpPr>
          <p:cNvPr id="91" name="TextBox 90"/>
          <p:cNvSpPr txBox="1"/>
          <p:nvPr/>
        </p:nvSpPr>
        <p:spPr>
          <a:xfrm>
            <a:off x="3308708" y="1504892"/>
            <a:ext cx="919243" cy="707886"/>
          </a:xfrm>
          <a:prstGeom prst="rect">
            <a:avLst/>
          </a:prstGeom>
          <a:noFill/>
        </p:spPr>
        <p:txBody>
          <a:bodyPr wrap="square" rtlCol="0" anchor="b" anchorCtr="0">
            <a:spAutoFit/>
          </a:bodyPr>
          <a:lstStyle/>
          <a:p>
            <a:pPr algn="ctr" defTabSz="573460">
              <a:buSzPct val="100000"/>
            </a:pPr>
            <a:r>
              <a:rPr lang="en-GB" sz="1000" dirty="0">
                <a:solidFill>
                  <a:srgbClr val="000000"/>
                </a:solidFill>
                <a:cs typeface="HP Simplified" pitchFamily="34" charset="0"/>
              </a:rPr>
              <a:t>Control Planes run</a:t>
            </a:r>
          </a:p>
          <a:p>
            <a:pPr algn="ctr" defTabSz="573460">
              <a:buSzPct val="100000"/>
            </a:pPr>
            <a:r>
              <a:rPr lang="en-GB" sz="1000" dirty="0">
                <a:solidFill>
                  <a:srgbClr val="000000"/>
                </a:solidFill>
                <a:cs typeface="HP Simplified" pitchFamily="34" charset="0"/>
              </a:rPr>
              <a:t>one or more Services</a:t>
            </a:r>
            <a:endParaRPr lang="en-US" sz="1000" dirty="0">
              <a:solidFill>
                <a:srgbClr val="000000"/>
              </a:solidFill>
              <a:cs typeface="HP Simplified" pitchFamily="34" charset="0"/>
            </a:endParaRPr>
          </a:p>
        </p:txBody>
      </p:sp>
      <p:grpSp>
        <p:nvGrpSpPr>
          <p:cNvPr id="92" name="Group 91"/>
          <p:cNvGrpSpPr/>
          <p:nvPr/>
        </p:nvGrpSpPr>
        <p:grpSpPr>
          <a:xfrm>
            <a:off x="2736823" y="1399558"/>
            <a:ext cx="2023102" cy="1036163"/>
            <a:chOff x="2051961" y="1049271"/>
            <a:chExt cx="1517720" cy="777325"/>
          </a:xfrm>
        </p:grpSpPr>
        <p:cxnSp>
          <p:nvCxnSpPr>
            <p:cNvPr id="93" name="Straight Arrow Connector 92"/>
            <p:cNvCxnSpPr>
              <a:stCxn id="82" idx="0"/>
              <a:endCxn id="83" idx="1"/>
            </p:cNvCxnSpPr>
            <p:nvPr/>
          </p:nvCxnSpPr>
          <p:spPr>
            <a:xfrm flipV="1">
              <a:off x="2051961" y="1049271"/>
              <a:ext cx="1517720" cy="777325"/>
            </a:xfrm>
            <a:prstGeom prst="straightConnector1">
              <a:avLst/>
            </a:prstGeom>
            <a:noFill/>
            <a:ln w="12700" cap="flat" cmpd="sng" algn="ctr">
              <a:solidFill>
                <a:srgbClr val="0070C0"/>
              </a:solidFill>
              <a:prstDash val="solid"/>
              <a:tailEnd type="triangle"/>
            </a:ln>
            <a:effectLst/>
          </p:spPr>
        </p:cxnSp>
        <p:sp>
          <p:nvSpPr>
            <p:cNvPr id="94" name="Isosceles Triangle 93"/>
            <p:cNvSpPr/>
            <p:nvPr/>
          </p:nvSpPr>
          <p:spPr>
            <a:xfrm rot="3632978">
              <a:off x="3460447" y="1051754"/>
              <a:ext cx="80407" cy="77417"/>
            </a:xfrm>
            <a:prstGeom prst="triangle">
              <a:avLst/>
            </a:prstGeom>
            <a:solidFill>
              <a:srgbClr val="0070C0"/>
            </a:solidFill>
            <a:ln w="9525" cap="flat" cmpd="sng" algn="ctr">
              <a:noFill/>
              <a:prstDash val="solid"/>
            </a:ln>
            <a:effectLst/>
          </p:spPr>
          <p:txBody>
            <a:bodyPr rtlCol="0" anchor="ctr"/>
            <a:lstStyle/>
            <a:p>
              <a:pPr algn="ctr" defTabSz="914460">
                <a:defRPr/>
              </a:pPr>
              <a:endParaRPr lang="en-US" sz="2399" kern="0" dirty="0">
                <a:solidFill>
                  <a:prstClr val="white"/>
                </a:solidFill>
              </a:endParaRPr>
            </a:p>
          </p:txBody>
        </p:sp>
      </p:grpSp>
      <p:sp>
        <p:nvSpPr>
          <p:cNvPr id="95" name="TextBox 94"/>
          <p:cNvSpPr txBox="1"/>
          <p:nvPr/>
        </p:nvSpPr>
        <p:spPr>
          <a:xfrm>
            <a:off x="941063" y="2391237"/>
            <a:ext cx="1362246" cy="707886"/>
          </a:xfrm>
          <a:prstGeom prst="rect">
            <a:avLst/>
          </a:prstGeom>
          <a:noFill/>
        </p:spPr>
        <p:txBody>
          <a:bodyPr wrap="square" rtlCol="0" anchor="b" anchorCtr="0">
            <a:spAutoFit/>
          </a:bodyPr>
          <a:lstStyle/>
          <a:p>
            <a:pPr algn="ctr" defTabSz="573460">
              <a:buSzPct val="100000"/>
            </a:pPr>
            <a:r>
              <a:rPr lang="en-GB" sz="1000" dirty="0">
                <a:solidFill>
                  <a:srgbClr val="000000"/>
                </a:solidFill>
                <a:cs typeface="HP Simplified" pitchFamily="34" charset="0"/>
              </a:rPr>
              <a:t>A Cloud</a:t>
            </a:r>
            <a:endParaRPr lang="en-US" sz="1000" dirty="0">
              <a:solidFill>
                <a:srgbClr val="000000"/>
              </a:solidFill>
              <a:cs typeface="HP Simplified" pitchFamily="34" charset="0"/>
            </a:endParaRPr>
          </a:p>
          <a:p>
            <a:pPr algn="ctr" defTabSz="573460">
              <a:buSzPct val="100000"/>
            </a:pPr>
            <a:r>
              <a:rPr lang="en-GB" sz="1000" dirty="0">
                <a:solidFill>
                  <a:srgbClr val="000000"/>
                </a:solidFill>
                <a:cs typeface="HP Simplified" pitchFamily="34" charset="0"/>
              </a:rPr>
              <a:t>consists of one</a:t>
            </a:r>
          </a:p>
          <a:p>
            <a:pPr algn="ctr" defTabSz="573460">
              <a:buSzPct val="100000"/>
            </a:pPr>
            <a:r>
              <a:rPr lang="en-GB" sz="1000" dirty="0">
                <a:solidFill>
                  <a:srgbClr val="000000"/>
                </a:solidFill>
                <a:cs typeface="HP Simplified" pitchFamily="34" charset="0"/>
              </a:rPr>
              <a:t>or more Control Planes</a:t>
            </a:r>
          </a:p>
        </p:txBody>
      </p:sp>
      <p:sp>
        <p:nvSpPr>
          <p:cNvPr id="96" name="Rounded Rectangle 95"/>
          <p:cNvSpPr>
            <a:spLocks noChangeAspect="1"/>
          </p:cNvSpPr>
          <p:nvPr/>
        </p:nvSpPr>
        <p:spPr>
          <a:xfrm>
            <a:off x="4759925" y="5567932"/>
            <a:ext cx="981109" cy="634835"/>
          </a:xfrm>
          <a:prstGeom prst="roundRect">
            <a:avLst/>
          </a:prstGeom>
          <a:solidFill>
            <a:srgbClr val="E7F8FF"/>
          </a:solidFill>
          <a:ln w="9525" cap="flat" cmpd="sng" algn="ctr">
            <a:solidFill>
              <a:srgbClr val="0096D6"/>
            </a:solidFill>
            <a:prstDash val="solid"/>
          </a:ln>
          <a:effectLst/>
        </p:spPr>
        <p:txBody>
          <a:bodyPr rtlCol="0" anchor="ctr"/>
          <a:lstStyle/>
          <a:p>
            <a:pPr algn="ctr" defTabSz="914460">
              <a:defRPr/>
            </a:pPr>
            <a:r>
              <a:rPr lang="en-GB" sz="1600" kern="0" dirty="0">
                <a:solidFill>
                  <a:srgbClr val="535455"/>
                </a:solidFill>
              </a:rPr>
              <a:t>Server Role</a:t>
            </a:r>
            <a:endParaRPr lang="en-US" sz="1600" kern="0" dirty="0">
              <a:solidFill>
                <a:srgbClr val="535455"/>
              </a:solidFill>
            </a:endParaRPr>
          </a:p>
        </p:txBody>
      </p:sp>
      <p:grpSp>
        <p:nvGrpSpPr>
          <p:cNvPr id="97" name="Group 96"/>
          <p:cNvGrpSpPr/>
          <p:nvPr/>
        </p:nvGrpSpPr>
        <p:grpSpPr>
          <a:xfrm>
            <a:off x="1160007" y="2691008"/>
            <a:ext cx="1086261" cy="128598"/>
            <a:chOff x="869059" y="2018096"/>
            <a:chExt cx="814924" cy="96473"/>
          </a:xfrm>
        </p:grpSpPr>
        <p:cxnSp>
          <p:nvCxnSpPr>
            <p:cNvPr id="98" name="Straight Arrow Connector 97"/>
            <p:cNvCxnSpPr>
              <a:stCxn id="81" idx="3"/>
              <a:endCxn id="82" idx="1"/>
            </p:cNvCxnSpPr>
            <p:nvPr/>
          </p:nvCxnSpPr>
          <p:spPr>
            <a:xfrm>
              <a:off x="869059" y="2064706"/>
              <a:ext cx="814924" cy="0"/>
            </a:xfrm>
            <a:prstGeom prst="straightConnector1">
              <a:avLst/>
            </a:prstGeom>
            <a:noFill/>
            <a:ln w="12700" cap="flat" cmpd="sng" algn="ctr">
              <a:solidFill>
                <a:srgbClr val="0070C0"/>
              </a:solidFill>
              <a:prstDash val="solid"/>
              <a:tailEnd type="triangle"/>
            </a:ln>
            <a:effectLst/>
          </p:spPr>
        </p:cxnSp>
        <p:sp>
          <p:nvSpPr>
            <p:cNvPr id="99" name="Isosceles Triangle 98"/>
            <p:cNvSpPr/>
            <p:nvPr/>
          </p:nvSpPr>
          <p:spPr>
            <a:xfrm rot="5400000">
              <a:off x="1535553" y="2027624"/>
              <a:ext cx="96473" cy="77418"/>
            </a:xfrm>
            <a:prstGeom prst="triangle">
              <a:avLst/>
            </a:prstGeom>
            <a:solidFill>
              <a:srgbClr val="0070C0"/>
            </a:solidFill>
            <a:ln w="9525" cap="flat" cmpd="sng" algn="ctr">
              <a:noFill/>
              <a:prstDash val="solid"/>
            </a:ln>
            <a:effectLst/>
          </p:spPr>
          <p:txBody>
            <a:bodyPr rtlCol="0" anchor="ctr"/>
            <a:lstStyle/>
            <a:p>
              <a:pPr algn="ctr" defTabSz="914460">
                <a:defRPr/>
              </a:pPr>
              <a:endParaRPr lang="en-US" sz="2399" kern="0" dirty="0">
                <a:solidFill>
                  <a:prstClr val="white"/>
                </a:solidFill>
              </a:endParaRPr>
            </a:p>
          </p:txBody>
        </p:sp>
      </p:grpSp>
      <p:sp>
        <p:nvSpPr>
          <p:cNvPr id="100" name="TextBox 99"/>
          <p:cNvSpPr txBox="1"/>
          <p:nvPr/>
        </p:nvSpPr>
        <p:spPr>
          <a:xfrm>
            <a:off x="3253596" y="3872555"/>
            <a:ext cx="1119527" cy="861774"/>
          </a:xfrm>
          <a:prstGeom prst="rect">
            <a:avLst/>
          </a:prstGeom>
          <a:noFill/>
        </p:spPr>
        <p:txBody>
          <a:bodyPr wrap="square" rtlCol="0" anchor="b" anchorCtr="0">
            <a:spAutoFit/>
          </a:bodyPr>
          <a:lstStyle/>
          <a:p>
            <a:pPr defTabSz="573460">
              <a:buSzPct val="100000"/>
            </a:pPr>
            <a:r>
              <a:rPr lang="en-GB" sz="1000" dirty="0">
                <a:solidFill>
                  <a:srgbClr val="000000"/>
                </a:solidFill>
                <a:cs typeface="HP Simplified" pitchFamily="34" charset="0"/>
              </a:rPr>
              <a:t>Control Planes use servers with particular roles to run different sets of services</a:t>
            </a:r>
          </a:p>
        </p:txBody>
      </p:sp>
      <p:sp>
        <p:nvSpPr>
          <p:cNvPr id="101" name="Rounded Rectangle 100"/>
          <p:cNvSpPr>
            <a:spLocks noChangeAspect="1"/>
          </p:cNvSpPr>
          <p:nvPr/>
        </p:nvSpPr>
        <p:spPr>
          <a:xfrm>
            <a:off x="2246267" y="5567935"/>
            <a:ext cx="981109" cy="634835"/>
          </a:xfrm>
          <a:prstGeom prst="roundRect">
            <a:avLst/>
          </a:prstGeom>
          <a:solidFill>
            <a:srgbClr val="E7F8FF"/>
          </a:solidFill>
          <a:ln w="9525" cap="flat" cmpd="sng" algn="ctr">
            <a:solidFill>
              <a:srgbClr val="0096D6"/>
            </a:solidFill>
            <a:prstDash val="solid"/>
          </a:ln>
          <a:effectLst/>
        </p:spPr>
        <p:txBody>
          <a:bodyPr rtlCol="0" anchor="ctr"/>
          <a:lstStyle/>
          <a:p>
            <a:pPr algn="ctr" defTabSz="914460">
              <a:defRPr/>
            </a:pPr>
            <a:r>
              <a:rPr lang="en-GB" sz="1600" kern="0" dirty="0">
                <a:solidFill>
                  <a:srgbClr val="535455"/>
                </a:solidFill>
              </a:rPr>
              <a:t>Disk</a:t>
            </a:r>
          </a:p>
          <a:p>
            <a:pPr algn="ctr" defTabSz="914460">
              <a:defRPr/>
            </a:pPr>
            <a:r>
              <a:rPr lang="en-GB" sz="1600" kern="0" dirty="0">
                <a:solidFill>
                  <a:srgbClr val="535455"/>
                </a:solidFill>
              </a:rPr>
              <a:t>Model</a:t>
            </a:r>
            <a:endParaRPr lang="en-US" sz="1600" kern="0" dirty="0">
              <a:solidFill>
                <a:srgbClr val="535455"/>
              </a:solidFill>
            </a:endParaRPr>
          </a:p>
        </p:txBody>
      </p:sp>
      <p:cxnSp>
        <p:nvCxnSpPr>
          <p:cNvPr id="102" name="Straight Arrow Connector 101"/>
          <p:cNvCxnSpPr>
            <a:stCxn id="96" idx="1"/>
            <a:endCxn id="101" idx="3"/>
          </p:cNvCxnSpPr>
          <p:nvPr/>
        </p:nvCxnSpPr>
        <p:spPr>
          <a:xfrm flipH="1">
            <a:off x="3227376" y="5885350"/>
            <a:ext cx="1532549" cy="3"/>
          </a:xfrm>
          <a:prstGeom prst="straightConnector1">
            <a:avLst/>
          </a:prstGeom>
          <a:noFill/>
          <a:ln w="12700" cap="flat" cmpd="sng" algn="ctr">
            <a:solidFill>
              <a:srgbClr val="0070C0"/>
            </a:solidFill>
            <a:prstDash val="solid"/>
            <a:tailEnd type="triangle"/>
          </a:ln>
          <a:effectLst/>
        </p:spPr>
      </p:cxnSp>
      <p:sp>
        <p:nvSpPr>
          <p:cNvPr id="103" name="TextBox 102"/>
          <p:cNvSpPr txBox="1"/>
          <p:nvPr/>
        </p:nvSpPr>
        <p:spPr>
          <a:xfrm>
            <a:off x="3296585" y="5523540"/>
            <a:ext cx="1388527" cy="861774"/>
          </a:xfrm>
          <a:prstGeom prst="rect">
            <a:avLst/>
          </a:prstGeom>
          <a:noFill/>
        </p:spPr>
        <p:txBody>
          <a:bodyPr wrap="square" rtlCol="0" anchor="b" anchorCtr="0">
            <a:spAutoFit/>
          </a:bodyPr>
          <a:lstStyle/>
          <a:p>
            <a:pPr defTabSz="573460">
              <a:buSzPct val="100000"/>
            </a:pPr>
            <a:r>
              <a:rPr lang="en-GB" sz="1000" dirty="0">
                <a:solidFill>
                  <a:srgbClr val="000000"/>
                </a:solidFill>
                <a:cs typeface="HP Simplified" pitchFamily="34" charset="0"/>
              </a:rPr>
              <a:t>The Role of a server determines which Disk Model is used to configure its local storage</a:t>
            </a:r>
          </a:p>
        </p:txBody>
      </p:sp>
      <p:sp>
        <p:nvSpPr>
          <p:cNvPr id="104" name="Rounded Rectangle 103"/>
          <p:cNvSpPr>
            <a:spLocks noChangeAspect="1"/>
          </p:cNvSpPr>
          <p:nvPr/>
        </p:nvSpPr>
        <p:spPr>
          <a:xfrm>
            <a:off x="6426706" y="3479792"/>
            <a:ext cx="981109" cy="634835"/>
          </a:xfrm>
          <a:prstGeom prst="roundRect">
            <a:avLst/>
          </a:prstGeom>
          <a:solidFill>
            <a:srgbClr val="E7F8FF"/>
          </a:solidFill>
          <a:ln w="9525" cap="flat" cmpd="sng" algn="ctr">
            <a:solidFill>
              <a:srgbClr val="0096D6"/>
            </a:solidFill>
            <a:prstDash val="solid"/>
          </a:ln>
          <a:effectLst/>
        </p:spPr>
        <p:txBody>
          <a:bodyPr rtlCol="0" anchor="ctr"/>
          <a:lstStyle/>
          <a:p>
            <a:pPr algn="ctr" defTabSz="914460">
              <a:defRPr/>
            </a:pPr>
            <a:r>
              <a:rPr lang="en-GB" sz="1600" kern="0" dirty="0">
                <a:solidFill>
                  <a:srgbClr val="535455"/>
                </a:solidFill>
              </a:rPr>
              <a:t>Server</a:t>
            </a:r>
            <a:endParaRPr lang="en-US" sz="1600" kern="0" dirty="0">
              <a:solidFill>
                <a:srgbClr val="535455"/>
              </a:solidFill>
            </a:endParaRPr>
          </a:p>
        </p:txBody>
      </p:sp>
      <p:cxnSp>
        <p:nvCxnSpPr>
          <p:cNvPr id="105" name="Straight Arrow Connector 104"/>
          <p:cNvCxnSpPr>
            <a:endCxn id="96" idx="0"/>
          </p:cNvCxnSpPr>
          <p:nvPr/>
        </p:nvCxnSpPr>
        <p:spPr>
          <a:xfrm flipH="1">
            <a:off x="5250480" y="4114625"/>
            <a:ext cx="1502137" cy="1453307"/>
          </a:xfrm>
          <a:prstGeom prst="straightConnector1">
            <a:avLst/>
          </a:prstGeom>
          <a:noFill/>
          <a:ln w="12700" cap="flat" cmpd="sng" algn="ctr">
            <a:solidFill>
              <a:srgbClr val="0070C0"/>
            </a:solidFill>
            <a:prstDash val="solid"/>
            <a:tailEnd type="triangle"/>
          </a:ln>
          <a:effectLst/>
        </p:spPr>
      </p:cxnSp>
      <p:sp>
        <p:nvSpPr>
          <p:cNvPr id="106" name="TextBox 105"/>
          <p:cNvSpPr txBox="1"/>
          <p:nvPr/>
        </p:nvSpPr>
        <p:spPr>
          <a:xfrm>
            <a:off x="5604846" y="4408000"/>
            <a:ext cx="1119527" cy="861774"/>
          </a:xfrm>
          <a:prstGeom prst="rect">
            <a:avLst/>
          </a:prstGeom>
          <a:noFill/>
        </p:spPr>
        <p:txBody>
          <a:bodyPr wrap="square" rtlCol="0" anchor="b" anchorCtr="0">
            <a:spAutoFit/>
          </a:bodyPr>
          <a:lstStyle/>
          <a:p>
            <a:pPr defTabSz="573460">
              <a:buSzPct val="100000"/>
            </a:pPr>
            <a:r>
              <a:rPr lang="en-GB" sz="1000" dirty="0">
                <a:solidFill>
                  <a:srgbClr val="000000"/>
                </a:solidFill>
                <a:cs typeface="HP Simplified" pitchFamily="34" charset="0"/>
              </a:rPr>
              <a:t>Servers have a Role which defines how they will be used in the cloud</a:t>
            </a:r>
          </a:p>
        </p:txBody>
      </p:sp>
      <p:grpSp>
        <p:nvGrpSpPr>
          <p:cNvPr id="107" name="Group 106"/>
          <p:cNvGrpSpPr/>
          <p:nvPr/>
        </p:nvGrpSpPr>
        <p:grpSpPr>
          <a:xfrm>
            <a:off x="2736822" y="3070556"/>
            <a:ext cx="2308260" cy="2494191"/>
            <a:chOff x="2051958" y="2302845"/>
            <a:chExt cx="1731646" cy="1871130"/>
          </a:xfrm>
        </p:grpSpPr>
        <p:cxnSp>
          <p:nvCxnSpPr>
            <p:cNvPr id="108" name="Straight Arrow Connector 107"/>
            <p:cNvCxnSpPr>
              <a:stCxn id="82" idx="2"/>
            </p:cNvCxnSpPr>
            <p:nvPr/>
          </p:nvCxnSpPr>
          <p:spPr>
            <a:xfrm>
              <a:off x="2051958" y="2302845"/>
              <a:ext cx="1731646" cy="1871130"/>
            </a:xfrm>
            <a:prstGeom prst="straightConnector1">
              <a:avLst/>
            </a:prstGeom>
            <a:noFill/>
            <a:ln w="12700" cap="flat" cmpd="sng" algn="ctr">
              <a:solidFill>
                <a:srgbClr val="0070C0"/>
              </a:solidFill>
              <a:prstDash val="solid"/>
              <a:tailEnd type="triangle"/>
            </a:ln>
            <a:effectLst/>
          </p:spPr>
        </p:cxnSp>
        <p:sp>
          <p:nvSpPr>
            <p:cNvPr id="109" name="Isosceles Triangle 108"/>
            <p:cNvSpPr/>
            <p:nvPr/>
          </p:nvSpPr>
          <p:spPr>
            <a:xfrm rot="8438518">
              <a:off x="3677388" y="4065921"/>
              <a:ext cx="96473" cy="77418"/>
            </a:xfrm>
            <a:prstGeom prst="triangle">
              <a:avLst/>
            </a:prstGeom>
            <a:solidFill>
              <a:srgbClr val="0070C0"/>
            </a:solidFill>
            <a:ln w="9525" cap="flat" cmpd="sng" algn="ctr">
              <a:noFill/>
              <a:prstDash val="solid"/>
            </a:ln>
            <a:effectLst/>
          </p:spPr>
          <p:txBody>
            <a:bodyPr rtlCol="0" anchor="ctr"/>
            <a:lstStyle/>
            <a:p>
              <a:pPr algn="ctr" defTabSz="914460">
                <a:defRPr/>
              </a:pPr>
              <a:endParaRPr lang="en-US" sz="2399" kern="0" dirty="0">
                <a:solidFill>
                  <a:prstClr val="white"/>
                </a:solidFill>
              </a:endParaRPr>
            </a:p>
          </p:txBody>
        </p:sp>
      </p:grpSp>
      <p:cxnSp>
        <p:nvCxnSpPr>
          <p:cNvPr id="110" name="Straight Arrow Connector 109"/>
          <p:cNvCxnSpPr>
            <a:stCxn id="96" idx="3"/>
            <a:endCxn id="84" idx="1"/>
          </p:cNvCxnSpPr>
          <p:nvPr/>
        </p:nvCxnSpPr>
        <p:spPr>
          <a:xfrm>
            <a:off x="5741034" y="5885350"/>
            <a:ext cx="4019235" cy="3"/>
          </a:xfrm>
          <a:prstGeom prst="straightConnector1">
            <a:avLst/>
          </a:prstGeom>
          <a:noFill/>
          <a:ln w="12700" cap="flat" cmpd="sng" algn="ctr">
            <a:solidFill>
              <a:srgbClr val="0070C0"/>
            </a:solidFill>
            <a:prstDash val="solid"/>
            <a:tailEnd type="triangle"/>
          </a:ln>
          <a:effectLst/>
        </p:spPr>
      </p:cxnSp>
      <p:sp>
        <p:nvSpPr>
          <p:cNvPr id="111" name="TextBox 110"/>
          <p:cNvSpPr txBox="1"/>
          <p:nvPr/>
        </p:nvSpPr>
        <p:spPr>
          <a:xfrm>
            <a:off x="6343770" y="5527157"/>
            <a:ext cx="2813763" cy="553998"/>
          </a:xfrm>
          <a:prstGeom prst="rect">
            <a:avLst/>
          </a:prstGeom>
          <a:noFill/>
        </p:spPr>
        <p:txBody>
          <a:bodyPr wrap="square" rtlCol="0" anchor="b" anchorCtr="0">
            <a:spAutoFit/>
          </a:bodyPr>
          <a:lstStyle/>
          <a:p>
            <a:pPr defTabSz="573460">
              <a:buSzPct val="100000"/>
            </a:pPr>
            <a:r>
              <a:rPr lang="en-GB" sz="1000" dirty="0">
                <a:solidFill>
                  <a:srgbClr val="000000"/>
                </a:solidFill>
                <a:cs typeface="HP Simplified" pitchFamily="34" charset="0"/>
              </a:rPr>
              <a:t>The Role of a server determines which Interface  Model is used to configure its network interfaces</a:t>
            </a:r>
          </a:p>
        </p:txBody>
      </p:sp>
      <p:sp>
        <p:nvSpPr>
          <p:cNvPr id="112" name="TextBox 111"/>
          <p:cNvSpPr txBox="1"/>
          <p:nvPr/>
        </p:nvSpPr>
        <p:spPr>
          <a:xfrm>
            <a:off x="10719869" y="2794220"/>
            <a:ext cx="1386918" cy="553998"/>
          </a:xfrm>
          <a:prstGeom prst="rect">
            <a:avLst/>
          </a:prstGeom>
          <a:noFill/>
        </p:spPr>
        <p:txBody>
          <a:bodyPr wrap="none" rtlCol="0" anchor="b" anchorCtr="0">
            <a:spAutoFit/>
          </a:bodyPr>
          <a:lstStyle/>
          <a:p>
            <a:pPr algn="ctr" defTabSz="573460">
              <a:buSzPct val="100000"/>
            </a:pPr>
            <a:r>
              <a:rPr lang="en-GB" sz="1000" dirty="0">
                <a:solidFill>
                  <a:srgbClr val="000000"/>
                </a:solidFill>
                <a:cs typeface="HP Simplified" pitchFamily="34" charset="0"/>
              </a:rPr>
              <a:t>Network Groups may</a:t>
            </a:r>
          </a:p>
          <a:p>
            <a:pPr algn="ctr" defTabSz="573460">
              <a:buSzPct val="100000"/>
            </a:pPr>
            <a:r>
              <a:rPr lang="en-GB" sz="1000" dirty="0">
                <a:solidFill>
                  <a:srgbClr val="000000"/>
                </a:solidFill>
                <a:cs typeface="HP Simplified" pitchFamily="34" charset="0"/>
              </a:rPr>
              <a:t>define routes to other</a:t>
            </a:r>
          </a:p>
          <a:p>
            <a:pPr algn="ctr" defTabSz="573460">
              <a:buSzPct val="100000"/>
            </a:pPr>
            <a:r>
              <a:rPr lang="en-GB" sz="1000" dirty="0">
                <a:solidFill>
                  <a:srgbClr val="000000"/>
                </a:solidFill>
                <a:cs typeface="HP Simplified" pitchFamily="34" charset="0"/>
              </a:rPr>
              <a:t>Network Groups</a:t>
            </a:r>
            <a:endParaRPr lang="en-US" sz="1000" dirty="0">
              <a:solidFill>
                <a:srgbClr val="000000"/>
              </a:solidFill>
              <a:cs typeface="HP Simplified" pitchFamily="34" charset="0"/>
            </a:endParaRPr>
          </a:p>
        </p:txBody>
      </p:sp>
      <p:sp>
        <p:nvSpPr>
          <p:cNvPr id="117" name="Rounded Rectangle 116"/>
          <p:cNvSpPr>
            <a:spLocks noChangeAspect="1"/>
          </p:cNvSpPr>
          <p:nvPr/>
        </p:nvSpPr>
        <p:spPr>
          <a:xfrm>
            <a:off x="8025493" y="4523863"/>
            <a:ext cx="1049103" cy="634835"/>
          </a:xfrm>
          <a:prstGeom prst="roundRect">
            <a:avLst/>
          </a:prstGeom>
          <a:solidFill>
            <a:srgbClr val="E7F8FF"/>
          </a:solidFill>
          <a:ln w="9525" cap="flat" cmpd="sng" algn="ctr">
            <a:solidFill>
              <a:srgbClr val="0096D6"/>
            </a:solidFill>
            <a:prstDash val="solid"/>
          </a:ln>
          <a:effectLst/>
        </p:spPr>
        <p:txBody>
          <a:bodyPr rtlCol="0" anchor="ctr"/>
          <a:lstStyle/>
          <a:p>
            <a:pPr algn="ctr" defTabSz="914460">
              <a:defRPr/>
            </a:pPr>
            <a:r>
              <a:rPr lang="en-GB" sz="1600" kern="0" dirty="0">
                <a:solidFill>
                  <a:srgbClr val="535455"/>
                </a:solidFill>
              </a:rPr>
              <a:t>NIC</a:t>
            </a:r>
          </a:p>
          <a:p>
            <a:pPr algn="ctr" defTabSz="914460">
              <a:defRPr/>
            </a:pPr>
            <a:r>
              <a:rPr lang="en-GB" sz="1600" kern="0" dirty="0">
                <a:solidFill>
                  <a:srgbClr val="535455"/>
                </a:solidFill>
              </a:rPr>
              <a:t>Mapping</a:t>
            </a:r>
            <a:endParaRPr lang="en-US" sz="1600" kern="0" dirty="0">
              <a:solidFill>
                <a:srgbClr val="535455"/>
              </a:solidFill>
            </a:endParaRPr>
          </a:p>
        </p:txBody>
      </p:sp>
      <p:grpSp>
        <p:nvGrpSpPr>
          <p:cNvPr id="118" name="Group 117"/>
          <p:cNvGrpSpPr/>
          <p:nvPr/>
        </p:nvGrpSpPr>
        <p:grpSpPr>
          <a:xfrm>
            <a:off x="10216561" y="3070556"/>
            <a:ext cx="128598" cy="2497379"/>
            <a:chOff x="7663160" y="2302846"/>
            <a:chExt cx="96473" cy="1873522"/>
          </a:xfrm>
        </p:grpSpPr>
        <p:cxnSp>
          <p:nvCxnSpPr>
            <p:cNvPr id="119" name="Straight Arrow Connector 118"/>
            <p:cNvCxnSpPr>
              <a:stCxn id="84" idx="0"/>
              <a:endCxn id="128" idx="2"/>
            </p:cNvCxnSpPr>
            <p:nvPr/>
          </p:nvCxnSpPr>
          <p:spPr>
            <a:xfrm flipV="1">
              <a:off x="7688864" y="2302846"/>
              <a:ext cx="2852" cy="1873522"/>
            </a:xfrm>
            <a:prstGeom prst="straightConnector1">
              <a:avLst/>
            </a:prstGeom>
            <a:noFill/>
            <a:ln w="12700" cap="flat" cmpd="sng" algn="ctr">
              <a:solidFill>
                <a:srgbClr val="0070C0"/>
              </a:solidFill>
              <a:prstDash val="solid"/>
              <a:tailEnd type="triangle"/>
            </a:ln>
            <a:effectLst/>
          </p:spPr>
        </p:cxnSp>
        <p:sp>
          <p:nvSpPr>
            <p:cNvPr id="120" name="Isosceles Triangle 119"/>
            <p:cNvSpPr/>
            <p:nvPr/>
          </p:nvSpPr>
          <p:spPr>
            <a:xfrm>
              <a:off x="7663160" y="2365631"/>
              <a:ext cx="96473" cy="77418"/>
            </a:xfrm>
            <a:prstGeom prst="triangle">
              <a:avLst/>
            </a:prstGeom>
            <a:solidFill>
              <a:srgbClr val="0070C0"/>
            </a:solidFill>
            <a:ln w="9525" cap="flat" cmpd="sng" algn="ctr">
              <a:solidFill>
                <a:srgbClr val="0070C0"/>
              </a:solidFill>
              <a:prstDash val="solid"/>
            </a:ln>
            <a:effectLst/>
          </p:spPr>
          <p:txBody>
            <a:bodyPr rtlCol="0" anchor="ctr"/>
            <a:lstStyle/>
            <a:p>
              <a:pPr algn="ctr" defTabSz="914460">
                <a:defRPr/>
              </a:pPr>
              <a:endParaRPr lang="en-US" sz="2399" kern="0" dirty="0">
                <a:solidFill>
                  <a:prstClr val="white"/>
                </a:solidFill>
              </a:endParaRPr>
            </a:p>
          </p:txBody>
        </p:sp>
      </p:grpSp>
      <p:sp>
        <p:nvSpPr>
          <p:cNvPr id="121" name="TextBox 120"/>
          <p:cNvSpPr txBox="1"/>
          <p:nvPr/>
        </p:nvSpPr>
        <p:spPr>
          <a:xfrm>
            <a:off x="10277449" y="3734470"/>
            <a:ext cx="1119527" cy="1015663"/>
          </a:xfrm>
          <a:prstGeom prst="rect">
            <a:avLst/>
          </a:prstGeom>
          <a:noFill/>
        </p:spPr>
        <p:txBody>
          <a:bodyPr wrap="square" rtlCol="0" anchor="b" anchorCtr="0">
            <a:spAutoFit/>
          </a:bodyPr>
          <a:lstStyle/>
          <a:p>
            <a:pPr defTabSz="573460">
              <a:buSzPct val="100000"/>
            </a:pPr>
            <a:r>
              <a:rPr lang="en-GB" sz="1000" dirty="0">
                <a:solidFill>
                  <a:srgbClr val="000000"/>
                </a:solidFill>
                <a:cs typeface="HP Simplified" pitchFamily="34" charset="0"/>
              </a:rPr>
              <a:t>An interface model maps</a:t>
            </a:r>
          </a:p>
          <a:p>
            <a:pPr defTabSz="573460">
              <a:buSzPct val="100000"/>
            </a:pPr>
            <a:r>
              <a:rPr lang="en-GB" sz="1000" dirty="0">
                <a:solidFill>
                  <a:srgbClr val="000000"/>
                </a:solidFill>
                <a:cs typeface="HP Simplified" pitchFamily="34" charset="0"/>
              </a:rPr>
              <a:t>network groups to specific sets of (bonded) ports</a:t>
            </a:r>
          </a:p>
        </p:txBody>
      </p:sp>
      <p:cxnSp>
        <p:nvCxnSpPr>
          <p:cNvPr id="122" name="Straight Arrow Connector 121"/>
          <p:cNvCxnSpPr>
            <a:stCxn id="104" idx="2"/>
            <a:endCxn id="117" idx="1"/>
          </p:cNvCxnSpPr>
          <p:nvPr/>
        </p:nvCxnSpPr>
        <p:spPr>
          <a:xfrm>
            <a:off x="6917261" y="4114627"/>
            <a:ext cx="1108232" cy="726654"/>
          </a:xfrm>
          <a:prstGeom prst="straightConnector1">
            <a:avLst/>
          </a:prstGeom>
          <a:noFill/>
          <a:ln w="12700" cap="flat" cmpd="sng" algn="ctr">
            <a:solidFill>
              <a:srgbClr val="0070C0"/>
            </a:solidFill>
            <a:prstDash val="sysDash"/>
            <a:tailEnd type="triangle"/>
          </a:ln>
          <a:effectLst/>
        </p:spPr>
      </p:cxnSp>
      <p:sp>
        <p:nvSpPr>
          <p:cNvPr id="123" name="TextBox 122"/>
          <p:cNvSpPr txBox="1"/>
          <p:nvPr/>
        </p:nvSpPr>
        <p:spPr>
          <a:xfrm>
            <a:off x="7112394" y="4132161"/>
            <a:ext cx="1266551" cy="861774"/>
          </a:xfrm>
          <a:prstGeom prst="rect">
            <a:avLst/>
          </a:prstGeom>
          <a:noFill/>
        </p:spPr>
        <p:txBody>
          <a:bodyPr wrap="square" rtlCol="0" anchor="b" anchorCtr="0">
            <a:spAutoFit/>
          </a:bodyPr>
          <a:lstStyle/>
          <a:p>
            <a:pPr defTabSz="573460">
              <a:buSzPct val="100000"/>
            </a:pPr>
            <a:r>
              <a:rPr lang="en-GB" sz="1000" dirty="0">
                <a:solidFill>
                  <a:srgbClr val="000000"/>
                </a:solidFill>
                <a:cs typeface="HP Simplified" pitchFamily="34" charset="0"/>
              </a:rPr>
              <a:t>Servers can be linked to a NIC Mapping that enumerates network ports</a:t>
            </a:r>
          </a:p>
        </p:txBody>
      </p:sp>
      <p:cxnSp>
        <p:nvCxnSpPr>
          <p:cNvPr id="124" name="Straight Arrow Connector 123"/>
          <p:cNvCxnSpPr>
            <a:stCxn id="117" idx="2"/>
          </p:cNvCxnSpPr>
          <p:nvPr/>
        </p:nvCxnSpPr>
        <p:spPr>
          <a:xfrm>
            <a:off x="8550045" y="5158698"/>
            <a:ext cx="1210224" cy="604692"/>
          </a:xfrm>
          <a:prstGeom prst="straightConnector1">
            <a:avLst/>
          </a:prstGeom>
          <a:noFill/>
          <a:ln w="12700" cap="flat" cmpd="sng" algn="ctr">
            <a:solidFill>
              <a:srgbClr val="0070C0"/>
            </a:solidFill>
            <a:prstDash val="sysDot"/>
            <a:tailEnd type="triangle"/>
          </a:ln>
          <a:effectLst/>
        </p:spPr>
      </p:cxnSp>
      <p:sp>
        <p:nvSpPr>
          <p:cNvPr id="125" name="TextBox 124"/>
          <p:cNvSpPr txBox="1"/>
          <p:nvPr/>
        </p:nvSpPr>
        <p:spPr>
          <a:xfrm>
            <a:off x="9049380" y="4742762"/>
            <a:ext cx="1119527" cy="1015663"/>
          </a:xfrm>
          <a:prstGeom prst="rect">
            <a:avLst/>
          </a:prstGeom>
          <a:noFill/>
        </p:spPr>
        <p:txBody>
          <a:bodyPr wrap="square" rtlCol="0" anchor="b" anchorCtr="0">
            <a:spAutoFit/>
          </a:bodyPr>
          <a:lstStyle/>
          <a:p>
            <a:pPr defTabSz="573460">
              <a:buSzPct val="100000"/>
            </a:pPr>
            <a:r>
              <a:rPr lang="en-GB" sz="1000" dirty="0">
                <a:solidFill>
                  <a:srgbClr val="000000"/>
                </a:solidFill>
                <a:cs typeface="HP Simplified" pitchFamily="34" charset="0"/>
              </a:rPr>
              <a:t>The NIC Mapping provides the mapping of physical interfaces</a:t>
            </a:r>
          </a:p>
        </p:txBody>
      </p:sp>
      <p:sp>
        <p:nvSpPr>
          <p:cNvPr id="128" name="Rounded Rectangle 127"/>
          <p:cNvSpPr>
            <a:spLocks noChangeAspect="1"/>
          </p:cNvSpPr>
          <p:nvPr/>
        </p:nvSpPr>
        <p:spPr>
          <a:xfrm>
            <a:off x="9740901" y="2435721"/>
            <a:ext cx="1027450" cy="634835"/>
          </a:xfrm>
          <a:prstGeom prst="roundRect">
            <a:avLst/>
          </a:prstGeom>
          <a:solidFill>
            <a:srgbClr val="E7F8FF"/>
          </a:solidFill>
          <a:ln w="9525" cap="flat" cmpd="sng" algn="ctr">
            <a:solidFill>
              <a:srgbClr val="0096D6"/>
            </a:solidFill>
            <a:prstDash val="solid"/>
          </a:ln>
          <a:effectLst/>
        </p:spPr>
        <p:txBody>
          <a:bodyPr rtlCol="0" anchor="ctr"/>
          <a:lstStyle/>
          <a:p>
            <a:pPr algn="ctr" defTabSz="914460">
              <a:defRPr/>
            </a:pPr>
            <a:r>
              <a:rPr lang="en-GB" sz="1600" kern="0" dirty="0">
                <a:solidFill>
                  <a:srgbClr val="535455"/>
                </a:solidFill>
              </a:rPr>
              <a:t>Network</a:t>
            </a:r>
          </a:p>
          <a:p>
            <a:pPr algn="ctr" defTabSz="914460">
              <a:defRPr/>
            </a:pPr>
            <a:r>
              <a:rPr lang="en-GB" sz="1600" kern="0" dirty="0">
                <a:solidFill>
                  <a:srgbClr val="535455"/>
                </a:solidFill>
              </a:rPr>
              <a:t>Group</a:t>
            </a:r>
            <a:endParaRPr lang="en-US" sz="1600" kern="0" dirty="0">
              <a:solidFill>
                <a:srgbClr val="535455"/>
              </a:solidFill>
            </a:endParaRPr>
          </a:p>
        </p:txBody>
      </p:sp>
      <p:sp>
        <p:nvSpPr>
          <p:cNvPr id="129" name="Rounded Rectangle 128"/>
          <p:cNvSpPr>
            <a:spLocks noChangeAspect="1"/>
          </p:cNvSpPr>
          <p:nvPr/>
        </p:nvSpPr>
        <p:spPr>
          <a:xfrm>
            <a:off x="4759925" y="2435721"/>
            <a:ext cx="981109" cy="634835"/>
          </a:xfrm>
          <a:prstGeom prst="roundRect">
            <a:avLst/>
          </a:prstGeom>
          <a:solidFill>
            <a:srgbClr val="E7F8FF"/>
          </a:solidFill>
          <a:ln w="9525" cap="flat" cmpd="sng" algn="ctr">
            <a:solidFill>
              <a:srgbClr val="0096D6"/>
            </a:solidFill>
            <a:prstDash val="solid"/>
          </a:ln>
          <a:effectLst/>
        </p:spPr>
        <p:txBody>
          <a:bodyPr lIns="0" rIns="0" rtlCol="0" anchor="ctr"/>
          <a:lstStyle/>
          <a:p>
            <a:pPr algn="ctr" defTabSz="914460">
              <a:defRPr/>
            </a:pPr>
            <a:r>
              <a:rPr lang="en-GB" sz="1600" kern="0" dirty="0">
                <a:solidFill>
                  <a:srgbClr val="535455"/>
                </a:solidFill>
              </a:rPr>
              <a:t>Server </a:t>
            </a:r>
          </a:p>
          <a:p>
            <a:pPr algn="ctr" defTabSz="914460">
              <a:defRPr/>
            </a:pPr>
            <a:r>
              <a:rPr lang="en-GB" sz="1600" kern="0" dirty="0">
                <a:solidFill>
                  <a:srgbClr val="535455"/>
                </a:solidFill>
              </a:rPr>
              <a:t>Group</a:t>
            </a:r>
            <a:endParaRPr lang="en-US" sz="1600" kern="0" dirty="0">
              <a:solidFill>
                <a:srgbClr val="535455"/>
              </a:solidFill>
            </a:endParaRPr>
          </a:p>
        </p:txBody>
      </p:sp>
      <p:cxnSp>
        <p:nvCxnSpPr>
          <p:cNvPr id="130" name="Straight Arrow Connector 129"/>
          <p:cNvCxnSpPr>
            <a:stCxn id="104" idx="1"/>
            <a:endCxn id="129" idx="2"/>
          </p:cNvCxnSpPr>
          <p:nvPr/>
        </p:nvCxnSpPr>
        <p:spPr>
          <a:xfrm flipH="1" flipV="1">
            <a:off x="5250480" y="3070556"/>
            <a:ext cx="1176226" cy="726654"/>
          </a:xfrm>
          <a:prstGeom prst="straightConnector1">
            <a:avLst/>
          </a:prstGeom>
          <a:noFill/>
          <a:ln w="12700" cap="flat" cmpd="sng" algn="ctr">
            <a:solidFill>
              <a:srgbClr val="0070C0"/>
            </a:solidFill>
            <a:prstDash val="sysDash"/>
            <a:tailEnd type="triangle"/>
          </a:ln>
          <a:effectLst/>
        </p:spPr>
      </p:cxnSp>
      <p:sp>
        <p:nvSpPr>
          <p:cNvPr id="131" name="TextBox 130"/>
          <p:cNvSpPr txBox="1"/>
          <p:nvPr/>
        </p:nvSpPr>
        <p:spPr>
          <a:xfrm>
            <a:off x="5334224" y="3062829"/>
            <a:ext cx="1075189" cy="553998"/>
          </a:xfrm>
          <a:prstGeom prst="rect">
            <a:avLst/>
          </a:prstGeom>
          <a:noFill/>
        </p:spPr>
        <p:txBody>
          <a:bodyPr wrap="square" rtlCol="0" anchor="b" anchorCtr="0">
            <a:spAutoFit/>
          </a:bodyPr>
          <a:lstStyle/>
          <a:p>
            <a:pPr defTabSz="573460">
              <a:buSzPct val="100000"/>
            </a:pPr>
            <a:r>
              <a:rPr lang="en-GB" sz="1000" dirty="0">
                <a:solidFill>
                  <a:srgbClr val="000000"/>
                </a:solidFill>
                <a:cs typeface="HP Simplified" pitchFamily="34" charset="0"/>
              </a:rPr>
              <a:t>Servers can be in a  Server Group</a:t>
            </a:r>
          </a:p>
        </p:txBody>
      </p:sp>
      <p:sp>
        <p:nvSpPr>
          <p:cNvPr id="132" name="TextBox 131"/>
          <p:cNvSpPr txBox="1"/>
          <p:nvPr/>
        </p:nvSpPr>
        <p:spPr>
          <a:xfrm>
            <a:off x="5902289" y="2235698"/>
            <a:ext cx="1330694" cy="707886"/>
          </a:xfrm>
          <a:prstGeom prst="rect">
            <a:avLst/>
          </a:prstGeom>
          <a:noFill/>
        </p:spPr>
        <p:txBody>
          <a:bodyPr wrap="square" rtlCol="0" anchor="b" anchorCtr="0">
            <a:spAutoFit/>
          </a:bodyPr>
          <a:lstStyle/>
          <a:p>
            <a:pPr defTabSz="573460">
              <a:buSzPct val="100000"/>
            </a:pPr>
            <a:r>
              <a:rPr lang="en-GB" sz="1000" dirty="0">
                <a:solidFill>
                  <a:srgbClr val="000000"/>
                </a:solidFill>
                <a:cs typeface="HP Simplified" pitchFamily="34" charset="0"/>
              </a:rPr>
              <a:t>Networks can be used by servers in one or more Server Groups</a:t>
            </a:r>
          </a:p>
        </p:txBody>
      </p:sp>
      <p:grpSp>
        <p:nvGrpSpPr>
          <p:cNvPr id="133" name="Group 132"/>
          <p:cNvGrpSpPr/>
          <p:nvPr/>
        </p:nvGrpSpPr>
        <p:grpSpPr>
          <a:xfrm>
            <a:off x="5741034" y="2688389"/>
            <a:ext cx="1491949" cy="128597"/>
            <a:chOff x="4305704" y="2016144"/>
            <a:chExt cx="1119253" cy="96473"/>
          </a:xfrm>
        </p:grpSpPr>
        <p:cxnSp>
          <p:nvCxnSpPr>
            <p:cNvPr id="134" name="Straight Arrow Connector 133"/>
            <p:cNvCxnSpPr>
              <a:stCxn id="146" idx="1"/>
              <a:endCxn id="129" idx="3"/>
            </p:cNvCxnSpPr>
            <p:nvPr/>
          </p:nvCxnSpPr>
          <p:spPr>
            <a:xfrm flipH="1">
              <a:off x="4305704" y="2064719"/>
              <a:ext cx="1119253" cy="0"/>
            </a:xfrm>
            <a:prstGeom prst="straightConnector1">
              <a:avLst/>
            </a:prstGeom>
            <a:noFill/>
            <a:ln w="12700" cap="flat" cmpd="sng" algn="ctr">
              <a:solidFill>
                <a:srgbClr val="0070C0"/>
              </a:solidFill>
              <a:prstDash val="solid"/>
              <a:tailEnd type="triangle"/>
            </a:ln>
            <a:effectLst/>
          </p:spPr>
        </p:cxnSp>
        <p:sp>
          <p:nvSpPr>
            <p:cNvPr id="135" name="Isosceles Triangle 134"/>
            <p:cNvSpPr/>
            <p:nvPr/>
          </p:nvSpPr>
          <p:spPr>
            <a:xfrm rot="16039584">
              <a:off x="4352556" y="2025672"/>
              <a:ext cx="96473" cy="77418"/>
            </a:xfrm>
            <a:prstGeom prst="triangle">
              <a:avLst/>
            </a:prstGeom>
            <a:solidFill>
              <a:srgbClr val="0070C0"/>
            </a:solidFill>
            <a:ln w="9525" cap="flat" cmpd="sng" algn="ctr">
              <a:noFill/>
              <a:prstDash val="solid"/>
            </a:ln>
            <a:effectLst/>
          </p:spPr>
          <p:txBody>
            <a:bodyPr rtlCol="0" anchor="ctr"/>
            <a:lstStyle/>
            <a:p>
              <a:pPr algn="ctr" defTabSz="914460">
                <a:defRPr/>
              </a:pPr>
              <a:endParaRPr lang="en-US" sz="2399" kern="0" dirty="0">
                <a:solidFill>
                  <a:prstClr val="white"/>
                </a:solidFill>
              </a:endParaRPr>
            </a:p>
          </p:txBody>
        </p:sp>
      </p:grpSp>
      <p:sp>
        <p:nvSpPr>
          <p:cNvPr id="141" name="TextBox 140"/>
          <p:cNvSpPr txBox="1"/>
          <p:nvPr/>
        </p:nvSpPr>
        <p:spPr>
          <a:xfrm>
            <a:off x="8033647" y="3048905"/>
            <a:ext cx="930411" cy="861774"/>
          </a:xfrm>
          <a:prstGeom prst="rect">
            <a:avLst/>
          </a:prstGeom>
          <a:noFill/>
        </p:spPr>
        <p:txBody>
          <a:bodyPr wrap="square" rtlCol="0" anchor="b" anchorCtr="0">
            <a:spAutoFit/>
          </a:bodyPr>
          <a:lstStyle/>
          <a:p>
            <a:pPr algn="ctr" defTabSz="573460">
              <a:buSzPct val="100000"/>
            </a:pPr>
            <a:r>
              <a:rPr lang="en-GB" sz="1000" dirty="0">
                <a:solidFill>
                  <a:srgbClr val="000000"/>
                </a:solidFill>
                <a:cs typeface="HP Simplified" pitchFamily="34" charset="0"/>
              </a:rPr>
              <a:t>Networks within a Network</a:t>
            </a:r>
          </a:p>
          <a:p>
            <a:pPr algn="ctr" defTabSz="573460">
              <a:buSzPct val="100000"/>
            </a:pPr>
            <a:r>
              <a:rPr lang="en-GB" sz="1000" dirty="0">
                <a:solidFill>
                  <a:srgbClr val="000000"/>
                </a:solidFill>
                <a:cs typeface="HP Simplified" pitchFamily="34" charset="0"/>
              </a:rPr>
              <a:t>Group route to each other</a:t>
            </a:r>
          </a:p>
        </p:txBody>
      </p:sp>
      <p:sp>
        <p:nvSpPr>
          <p:cNvPr id="142" name="TextBox 141"/>
          <p:cNvSpPr txBox="1"/>
          <p:nvPr/>
        </p:nvSpPr>
        <p:spPr>
          <a:xfrm>
            <a:off x="3260062" y="2390068"/>
            <a:ext cx="1393716" cy="707886"/>
          </a:xfrm>
          <a:prstGeom prst="rect">
            <a:avLst/>
          </a:prstGeom>
          <a:noFill/>
        </p:spPr>
        <p:txBody>
          <a:bodyPr wrap="square" rtlCol="0" anchor="b" anchorCtr="0">
            <a:spAutoFit/>
          </a:bodyPr>
          <a:lstStyle/>
          <a:p>
            <a:pPr defTabSz="573460">
              <a:buSzPct val="100000"/>
            </a:pPr>
            <a:r>
              <a:rPr lang="en-GB" sz="1000" dirty="0">
                <a:solidFill>
                  <a:srgbClr val="000000"/>
                </a:solidFill>
                <a:cs typeface="HP Simplified" pitchFamily="34" charset="0"/>
              </a:rPr>
              <a:t>Control Planes use servers and networks from one or more server groups</a:t>
            </a:r>
          </a:p>
        </p:txBody>
      </p:sp>
      <p:grpSp>
        <p:nvGrpSpPr>
          <p:cNvPr id="143" name="Group 142"/>
          <p:cNvGrpSpPr/>
          <p:nvPr/>
        </p:nvGrpSpPr>
        <p:grpSpPr>
          <a:xfrm>
            <a:off x="3227376" y="2690730"/>
            <a:ext cx="1532549" cy="128598"/>
            <a:chOff x="2419972" y="2017895"/>
            <a:chExt cx="1149712" cy="96473"/>
          </a:xfrm>
        </p:grpSpPr>
        <p:cxnSp>
          <p:nvCxnSpPr>
            <p:cNvPr id="144" name="Straight Arrow Connector 143"/>
            <p:cNvCxnSpPr>
              <a:stCxn id="82" idx="3"/>
              <a:endCxn id="129" idx="1"/>
            </p:cNvCxnSpPr>
            <p:nvPr/>
          </p:nvCxnSpPr>
          <p:spPr>
            <a:xfrm>
              <a:off x="2419972" y="2064714"/>
              <a:ext cx="1149712" cy="0"/>
            </a:xfrm>
            <a:prstGeom prst="straightConnector1">
              <a:avLst/>
            </a:prstGeom>
            <a:noFill/>
            <a:ln w="12700" cap="flat" cmpd="sng" algn="ctr">
              <a:solidFill>
                <a:srgbClr val="0070C0"/>
              </a:solidFill>
              <a:prstDash val="solid"/>
              <a:tailEnd type="triangle"/>
            </a:ln>
            <a:effectLst/>
          </p:spPr>
        </p:cxnSp>
        <p:sp>
          <p:nvSpPr>
            <p:cNvPr id="145" name="Isosceles Triangle 144"/>
            <p:cNvSpPr/>
            <p:nvPr/>
          </p:nvSpPr>
          <p:spPr>
            <a:xfrm rot="5400000">
              <a:off x="3423643" y="2027423"/>
              <a:ext cx="96473" cy="77418"/>
            </a:xfrm>
            <a:prstGeom prst="triangle">
              <a:avLst/>
            </a:prstGeom>
            <a:solidFill>
              <a:srgbClr val="0070C0"/>
            </a:solidFill>
            <a:ln w="9525" cap="flat" cmpd="sng" algn="ctr">
              <a:noFill/>
              <a:prstDash val="solid"/>
            </a:ln>
            <a:effectLst/>
          </p:spPr>
          <p:txBody>
            <a:bodyPr rtlCol="0" anchor="ctr"/>
            <a:lstStyle/>
            <a:p>
              <a:pPr algn="ctr" defTabSz="914460">
                <a:defRPr/>
              </a:pPr>
              <a:endParaRPr lang="en-US" sz="2399" kern="0" dirty="0">
                <a:solidFill>
                  <a:prstClr val="white"/>
                </a:solidFill>
              </a:endParaRPr>
            </a:p>
          </p:txBody>
        </p:sp>
      </p:grpSp>
      <p:sp>
        <p:nvSpPr>
          <p:cNvPr id="146" name="Rounded Rectangle 145"/>
          <p:cNvSpPr>
            <a:spLocks noChangeAspect="1"/>
          </p:cNvSpPr>
          <p:nvPr/>
        </p:nvSpPr>
        <p:spPr>
          <a:xfrm>
            <a:off x="7232983" y="2435721"/>
            <a:ext cx="1021709" cy="634835"/>
          </a:xfrm>
          <a:prstGeom prst="roundRect">
            <a:avLst/>
          </a:prstGeom>
          <a:solidFill>
            <a:srgbClr val="E7F8FF"/>
          </a:solidFill>
          <a:ln w="9525" cap="flat" cmpd="sng" algn="ctr">
            <a:solidFill>
              <a:srgbClr val="0096D6"/>
            </a:solidFill>
            <a:prstDash val="solid"/>
          </a:ln>
          <a:effectLst/>
        </p:spPr>
        <p:txBody>
          <a:bodyPr rtlCol="0" anchor="ctr"/>
          <a:lstStyle/>
          <a:p>
            <a:pPr algn="ctr" defTabSz="914460">
              <a:defRPr/>
            </a:pPr>
            <a:r>
              <a:rPr lang="en-GB" sz="1600" kern="0" dirty="0">
                <a:solidFill>
                  <a:srgbClr val="535455"/>
                </a:solidFill>
              </a:rPr>
              <a:t>Network</a:t>
            </a:r>
            <a:endParaRPr lang="en-US" sz="1600" kern="0" dirty="0">
              <a:solidFill>
                <a:srgbClr val="535455"/>
              </a:solidFill>
            </a:endParaRPr>
          </a:p>
        </p:txBody>
      </p:sp>
      <p:sp>
        <p:nvSpPr>
          <p:cNvPr id="147" name="TextBox 146"/>
          <p:cNvSpPr txBox="1"/>
          <p:nvPr/>
        </p:nvSpPr>
        <p:spPr>
          <a:xfrm>
            <a:off x="4254273" y="2867410"/>
            <a:ext cx="778655" cy="861774"/>
          </a:xfrm>
          <a:prstGeom prst="rect">
            <a:avLst/>
          </a:prstGeom>
          <a:noFill/>
        </p:spPr>
        <p:txBody>
          <a:bodyPr wrap="square" rtlCol="0" anchor="b" anchorCtr="0">
            <a:spAutoFit/>
          </a:bodyPr>
          <a:lstStyle/>
          <a:p>
            <a:pPr algn="ctr" defTabSz="573460">
              <a:buSzPct val="100000"/>
            </a:pPr>
            <a:r>
              <a:rPr lang="en-GB" sz="1000" dirty="0">
                <a:solidFill>
                  <a:srgbClr val="000000"/>
                </a:solidFill>
                <a:cs typeface="HP Simplified" pitchFamily="34" charset="0"/>
              </a:rPr>
              <a:t>Server Groups can form a hierarchy</a:t>
            </a:r>
          </a:p>
        </p:txBody>
      </p:sp>
      <p:sp>
        <p:nvSpPr>
          <p:cNvPr id="148" name="Rectangle 147"/>
          <p:cNvSpPr/>
          <p:nvPr/>
        </p:nvSpPr>
        <p:spPr>
          <a:xfrm>
            <a:off x="6359610" y="581064"/>
            <a:ext cx="1789847" cy="199313"/>
          </a:xfrm>
          <a:prstGeom prst="rect">
            <a:avLst/>
          </a:prstGeom>
          <a:solidFill>
            <a:srgbClr val="E7F8FF"/>
          </a:solidFill>
          <a:ln w="9525" cap="flat" cmpd="sng" algn="ctr">
            <a:solidFill>
              <a:srgbClr val="0096D6"/>
            </a:solidFill>
            <a:prstDash val="solid"/>
          </a:ln>
          <a:effectLst/>
        </p:spPr>
        <p:txBody>
          <a:bodyPr lIns="0" rIns="0" rtlCol="0" anchor="ctr"/>
          <a:lstStyle/>
          <a:p>
            <a:pPr algn="ctr" defTabSz="914460"/>
            <a:r>
              <a:rPr lang="en-GB" sz="1400" kern="0" dirty="0">
                <a:solidFill>
                  <a:srgbClr val="535455"/>
                </a:solidFill>
              </a:rPr>
              <a:t>Configurable</a:t>
            </a:r>
            <a:endParaRPr lang="en-US" sz="1400" kern="0" dirty="0">
              <a:solidFill>
                <a:srgbClr val="535455"/>
              </a:solidFill>
            </a:endParaRPr>
          </a:p>
        </p:txBody>
      </p:sp>
      <p:sp>
        <p:nvSpPr>
          <p:cNvPr id="149" name="Rectangle 148"/>
          <p:cNvSpPr/>
          <p:nvPr/>
        </p:nvSpPr>
        <p:spPr>
          <a:xfrm>
            <a:off x="8247031" y="581064"/>
            <a:ext cx="1791757" cy="199313"/>
          </a:xfrm>
          <a:prstGeom prst="rect">
            <a:avLst/>
          </a:prstGeom>
          <a:solidFill>
            <a:srgbClr val="F8E490"/>
          </a:solidFill>
          <a:ln w="9525" cap="flat" cmpd="sng" algn="ctr">
            <a:solidFill>
              <a:srgbClr val="0096D6"/>
            </a:solidFill>
            <a:prstDash val="solid"/>
          </a:ln>
          <a:effectLst/>
        </p:spPr>
        <p:txBody>
          <a:bodyPr rtlCol="0" anchor="ctr"/>
          <a:lstStyle/>
          <a:p>
            <a:pPr algn="ctr" defTabSz="914460"/>
            <a:r>
              <a:rPr lang="en-GB" sz="1400" kern="0" dirty="0">
                <a:solidFill>
                  <a:srgbClr val="535455"/>
                </a:solidFill>
              </a:rPr>
              <a:t>Defined by HOS</a:t>
            </a:r>
            <a:endParaRPr lang="en-US" sz="1400" kern="0" dirty="0">
              <a:solidFill>
                <a:srgbClr val="535455"/>
              </a:solidFill>
            </a:endParaRPr>
          </a:p>
        </p:txBody>
      </p:sp>
    </p:spTree>
    <p:extLst>
      <p:ext uri="{BB962C8B-B14F-4D97-AF65-F5344CB8AC3E}">
        <p14:creationId xmlns:p14="http://schemas.microsoft.com/office/powerpoint/2010/main" val="2895083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left)">
                                      <p:cBhvr>
                                        <p:cTn id="7" dur="5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fade">
                                      <p:cBhvr>
                                        <p:cTn id="14" dur="500"/>
                                        <p:tgtEl>
                                          <p:spTgt spid="8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wipe(left)">
                                      <p:cBhvr>
                                        <p:cTn id="19" dur="500"/>
                                        <p:tgtEl>
                                          <p:spTgt spid="10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500"/>
                                        <p:tgtEl>
                                          <p:spTgt spid="100"/>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96"/>
                                        </p:tgtEl>
                                        <p:attrNameLst>
                                          <p:attrName>style.visibility</p:attrName>
                                        </p:attrNameLst>
                                      </p:cBhvr>
                                      <p:to>
                                        <p:strVal val="visible"/>
                                      </p:to>
                                    </p:set>
                                    <p:animEffect transition="in" filter="fade">
                                      <p:cBhvr>
                                        <p:cTn id="26" dur="500"/>
                                        <p:tgtEl>
                                          <p:spTgt spid="96"/>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1500"/>
                            </p:stCondLst>
                            <p:childTnLst>
                              <p:par>
                                <p:cTn id="32" presetID="22" presetClass="entr" presetSubtype="2"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right)">
                                      <p:cBhvr>
                                        <p:cTn id="34" dur="500"/>
                                        <p:tgtEl>
                                          <p:spTgt spid="10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6"/>
                                        </p:tgtEl>
                                        <p:attrNameLst>
                                          <p:attrName>style.visibility</p:attrName>
                                        </p:attrNameLst>
                                      </p:cBhvr>
                                      <p:to>
                                        <p:strVal val="visible"/>
                                      </p:to>
                                    </p:set>
                                    <p:animEffect transition="in" filter="fade">
                                      <p:cBhvr>
                                        <p:cTn id="37" dur="500"/>
                                        <p:tgtEl>
                                          <p:spTgt spid="10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wipe(right)">
                                      <p:cBhvr>
                                        <p:cTn id="42" dur="500"/>
                                        <p:tgtEl>
                                          <p:spTgt spid="13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1"/>
                                        </p:tgtEl>
                                        <p:attrNameLst>
                                          <p:attrName>style.visibility</p:attrName>
                                        </p:attrNameLst>
                                      </p:cBhvr>
                                      <p:to>
                                        <p:strVal val="visible"/>
                                      </p:to>
                                    </p:set>
                                    <p:animEffect transition="in" filter="fade">
                                      <p:cBhvr>
                                        <p:cTn id="45" dur="500"/>
                                        <p:tgtEl>
                                          <p:spTgt spid="131"/>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129"/>
                                        </p:tgtEl>
                                        <p:attrNameLst>
                                          <p:attrName>style.visibility</p:attrName>
                                        </p:attrNameLst>
                                      </p:cBhvr>
                                      <p:to>
                                        <p:strVal val="visible"/>
                                      </p:to>
                                    </p:set>
                                    <p:animEffect transition="in" filter="fade">
                                      <p:cBhvr>
                                        <p:cTn id="49" dur="500"/>
                                        <p:tgtEl>
                                          <p:spTgt spid="1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7"/>
                                        </p:tgtEl>
                                        <p:attrNameLst>
                                          <p:attrName>style.visibility</p:attrName>
                                        </p:attrNameLst>
                                      </p:cBhvr>
                                      <p:to>
                                        <p:strVal val="visible"/>
                                      </p:to>
                                    </p:set>
                                    <p:animEffect transition="in" filter="fade">
                                      <p:cBhvr>
                                        <p:cTn id="52" dur="500"/>
                                        <p:tgtEl>
                                          <p:spTgt spid="14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22"/>
                                        </p:tgtEl>
                                        <p:attrNameLst>
                                          <p:attrName>style.visibility</p:attrName>
                                        </p:attrNameLst>
                                      </p:cBhvr>
                                      <p:to>
                                        <p:strVal val="visible"/>
                                      </p:to>
                                    </p:set>
                                    <p:animEffect transition="in" filter="wipe(left)">
                                      <p:cBhvr>
                                        <p:cTn id="57" dur="500"/>
                                        <p:tgtEl>
                                          <p:spTgt spid="12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3"/>
                                        </p:tgtEl>
                                        <p:attrNameLst>
                                          <p:attrName>style.visibility</p:attrName>
                                        </p:attrNameLst>
                                      </p:cBhvr>
                                      <p:to>
                                        <p:strVal val="visible"/>
                                      </p:to>
                                    </p:set>
                                    <p:animEffect transition="in" filter="fade">
                                      <p:cBhvr>
                                        <p:cTn id="60" dur="500"/>
                                        <p:tgtEl>
                                          <p:spTgt spid="123"/>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117"/>
                                        </p:tgtEl>
                                        <p:attrNameLst>
                                          <p:attrName>style.visibility</p:attrName>
                                        </p:attrNameLst>
                                      </p:cBhvr>
                                      <p:to>
                                        <p:strVal val="visible"/>
                                      </p:to>
                                    </p:set>
                                    <p:animEffect transition="in" filter="fade">
                                      <p:cBhvr>
                                        <p:cTn id="64" dur="500"/>
                                        <p:tgtEl>
                                          <p:spTgt spid="117"/>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nodeType="clickEffect">
                                  <p:stCondLst>
                                    <p:cond delay="0"/>
                                  </p:stCondLst>
                                  <p:childTnLst>
                                    <p:set>
                                      <p:cBhvr>
                                        <p:cTn id="68" dur="1" fill="hold">
                                          <p:stCondLst>
                                            <p:cond delay="0"/>
                                          </p:stCondLst>
                                        </p:cTn>
                                        <p:tgtEl>
                                          <p:spTgt spid="102"/>
                                        </p:tgtEl>
                                        <p:attrNameLst>
                                          <p:attrName>style.visibility</p:attrName>
                                        </p:attrNameLst>
                                      </p:cBhvr>
                                      <p:to>
                                        <p:strVal val="visible"/>
                                      </p:to>
                                    </p:set>
                                    <p:animEffect transition="in" filter="wipe(right)">
                                      <p:cBhvr>
                                        <p:cTn id="69" dur="500"/>
                                        <p:tgtEl>
                                          <p:spTgt spid="10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03"/>
                                        </p:tgtEl>
                                        <p:attrNameLst>
                                          <p:attrName>style.visibility</p:attrName>
                                        </p:attrNameLst>
                                      </p:cBhvr>
                                      <p:to>
                                        <p:strVal val="visible"/>
                                      </p:to>
                                    </p:set>
                                    <p:animEffect transition="in" filter="fade">
                                      <p:cBhvr>
                                        <p:cTn id="72" dur="500"/>
                                        <p:tgtEl>
                                          <p:spTgt spid="103"/>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101"/>
                                        </p:tgtEl>
                                        <p:attrNameLst>
                                          <p:attrName>style.visibility</p:attrName>
                                        </p:attrNameLst>
                                      </p:cBhvr>
                                      <p:to>
                                        <p:strVal val="visible"/>
                                      </p:to>
                                    </p:set>
                                    <p:animEffect transition="in" filter="fade">
                                      <p:cBhvr>
                                        <p:cTn id="76" dur="500"/>
                                        <p:tgtEl>
                                          <p:spTgt spid="10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46"/>
                                        </p:tgtEl>
                                        <p:attrNameLst>
                                          <p:attrName>style.visibility</p:attrName>
                                        </p:attrNameLst>
                                      </p:cBhvr>
                                      <p:to>
                                        <p:strVal val="visible"/>
                                      </p:to>
                                    </p:set>
                                    <p:animEffect transition="in" filter="fade">
                                      <p:cBhvr>
                                        <p:cTn id="81" dur="500"/>
                                        <p:tgtEl>
                                          <p:spTgt spid="146"/>
                                        </p:tgtEl>
                                      </p:cBhvr>
                                    </p:animEffect>
                                  </p:childTnLst>
                                </p:cTn>
                              </p:par>
                            </p:childTnLst>
                          </p:cTn>
                        </p:par>
                        <p:par>
                          <p:cTn id="82" fill="hold">
                            <p:stCondLst>
                              <p:cond delay="500"/>
                            </p:stCondLst>
                            <p:childTnLst>
                              <p:par>
                                <p:cTn id="83" presetID="22" presetClass="entr" presetSubtype="8" fill="hold" nodeType="afterEffect">
                                  <p:stCondLst>
                                    <p:cond delay="0"/>
                                  </p:stCondLst>
                                  <p:childTnLst>
                                    <p:set>
                                      <p:cBhvr>
                                        <p:cTn id="84" dur="1" fill="hold">
                                          <p:stCondLst>
                                            <p:cond delay="0"/>
                                          </p:stCondLst>
                                        </p:cTn>
                                        <p:tgtEl>
                                          <p:spTgt spid="89"/>
                                        </p:tgtEl>
                                        <p:attrNameLst>
                                          <p:attrName>style.visibility</p:attrName>
                                        </p:attrNameLst>
                                      </p:cBhvr>
                                      <p:to>
                                        <p:strVal val="visible"/>
                                      </p:to>
                                    </p:set>
                                    <p:animEffect transition="in" filter="wipe(left)">
                                      <p:cBhvr>
                                        <p:cTn id="85" dur="500"/>
                                        <p:tgtEl>
                                          <p:spTgt spid="8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0"/>
                                        </p:tgtEl>
                                        <p:attrNameLst>
                                          <p:attrName>style.visibility</p:attrName>
                                        </p:attrNameLst>
                                      </p:cBhvr>
                                      <p:to>
                                        <p:strVal val="visible"/>
                                      </p:to>
                                    </p:set>
                                    <p:animEffect transition="in" filter="fade">
                                      <p:cBhvr>
                                        <p:cTn id="88" dur="500"/>
                                        <p:tgtEl>
                                          <p:spTgt spid="90"/>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128"/>
                                        </p:tgtEl>
                                        <p:attrNameLst>
                                          <p:attrName>style.visibility</p:attrName>
                                        </p:attrNameLst>
                                      </p:cBhvr>
                                      <p:to>
                                        <p:strVal val="visible"/>
                                      </p:to>
                                    </p:set>
                                    <p:animEffect transition="in" filter="fade">
                                      <p:cBhvr>
                                        <p:cTn id="92" dur="500"/>
                                        <p:tgtEl>
                                          <p:spTgt spid="128"/>
                                        </p:tgtEl>
                                      </p:cBhvr>
                                    </p:animEffect>
                                  </p:childTnLst>
                                </p:cTn>
                              </p:par>
                            </p:childTnLst>
                          </p:cTn>
                        </p:par>
                        <p:par>
                          <p:cTn id="93" fill="hold">
                            <p:stCondLst>
                              <p:cond delay="1500"/>
                            </p:stCondLst>
                            <p:childTnLst>
                              <p:par>
                                <p:cTn id="94" presetID="22" presetClass="entr" presetSubtype="2" fill="hold" nodeType="afterEffect">
                                  <p:stCondLst>
                                    <p:cond delay="0"/>
                                  </p:stCondLst>
                                  <p:childTnLst>
                                    <p:set>
                                      <p:cBhvr>
                                        <p:cTn id="95" dur="1" fill="hold">
                                          <p:stCondLst>
                                            <p:cond delay="0"/>
                                          </p:stCondLst>
                                        </p:cTn>
                                        <p:tgtEl>
                                          <p:spTgt spid="85"/>
                                        </p:tgtEl>
                                        <p:attrNameLst>
                                          <p:attrName>style.visibility</p:attrName>
                                        </p:attrNameLst>
                                      </p:cBhvr>
                                      <p:to>
                                        <p:strVal val="visible"/>
                                      </p:to>
                                    </p:set>
                                    <p:animEffect transition="in" filter="wipe(right)">
                                      <p:cBhvr>
                                        <p:cTn id="96" dur="500"/>
                                        <p:tgtEl>
                                          <p:spTgt spid="8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88"/>
                                        </p:tgtEl>
                                        <p:attrNameLst>
                                          <p:attrName>style.visibility</p:attrName>
                                        </p:attrNameLst>
                                      </p:cBhvr>
                                      <p:to>
                                        <p:strVal val="visible"/>
                                      </p:to>
                                    </p:set>
                                    <p:animEffect transition="in" filter="fade">
                                      <p:cBhvr>
                                        <p:cTn id="99" dur="500"/>
                                        <p:tgtEl>
                                          <p:spTgt spid="8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2"/>
                                        </p:tgtEl>
                                        <p:attrNameLst>
                                          <p:attrName>style.visibility</p:attrName>
                                        </p:attrNameLst>
                                      </p:cBhvr>
                                      <p:to>
                                        <p:strVal val="visible"/>
                                      </p:to>
                                    </p:set>
                                    <p:animEffect transition="in" filter="fade">
                                      <p:cBhvr>
                                        <p:cTn id="102" dur="500"/>
                                        <p:tgtEl>
                                          <p:spTgt spid="112"/>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110"/>
                                        </p:tgtEl>
                                        <p:attrNameLst>
                                          <p:attrName>style.visibility</p:attrName>
                                        </p:attrNameLst>
                                      </p:cBhvr>
                                      <p:to>
                                        <p:strVal val="visible"/>
                                      </p:to>
                                    </p:set>
                                    <p:animEffect transition="in" filter="wipe(left)">
                                      <p:cBhvr>
                                        <p:cTn id="107" dur="500"/>
                                        <p:tgtEl>
                                          <p:spTgt spid="11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11"/>
                                        </p:tgtEl>
                                        <p:attrNameLst>
                                          <p:attrName>style.visibility</p:attrName>
                                        </p:attrNameLst>
                                      </p:cBhvr>
                                      <p:to>
                                        <p:strVal val="visible"/>
                                      </p:to>
                                    </p:set>
                                    <p:animEffect transition="in" filter="fade">
                                      <p:cBhvr>
                                        <p:cTn id="110" dur="500"/>
                                        <p:tgtEl>
                                          <p:spTgt spid="111"/>
                                        </p:tgtEl>
                                      </p:cBhvr>
                                    </p:animEffect>
                                  </p:childTnLst>
                                </p:cTn>
                              </p:par>
                            </p:childTnLst>
                          </p:cTn>
                        </p:par>
                        <p:par>
                          <p:cTn id="111" fill="hold">
                            <p:stCondLst>
                              <p:cond delay="500"/>
                            </p:stCondLst>
                            <p:childTnLst>
                              <p:par>
                                <p:cTn id="112" presetID="10" presetClass="entr" presetSubtype="0" fill="hold" grpId="0" nodeType="afterEffect">
                                  <p:stCondLst>
                                    <p:cond delay="0"/>
                                  </p:stCondLst>
                                  <p:childTnLst>
                                    <p:set>
                                      <p:cBhvr>
                                        <p:cTn id="113" dur="1" fill="hold">
                                          <p:stCondLst>
                                            <p:cond delay="0"/>
                                          </p:stCondLst>
                                        </p:cTn>
                                        <p:tgtEl>
                                          <p:spTgt spid="84"/>
                                        </p:tgtEl>
                                        <p:attrNameLst>
                                          <p:attrName>style.visibility</p:attrName>
                                        </p:attrNameLst>
                                      </p:cBhvr>
                                      <p:to>
                                        <p:strVal val="visible"/>
                                      </p:to>
                                    </p:set>
                                    <p:animEffect transition="in" filter="fade">
                                      <p:cBhvr>
                                        <p:cTn id="114" dur="500"/>
                                        <p:tgtEl>
                                          <p:spTgt spid="84"/>
                                        </p:tgtEl>
                                      </p:cBhvr>
                                    </p:animEffect>
                                  </p:childTnLst>
                                </p:cTn>
                              </p:par>
                            </p:childTnLst>
                          </p:cTn>
                        </p:par>
                        <p:par>
                          <p:cTn id="115" fill="hold">
                            <p:stCondLst>
                              <p:cond delay="1000"/>
                            </p:stCondLst>
                            <p:childTnLst>
                              <p:par>
                                <p:cTn id="116" presetID="22" presetClass="entr" presetSubtype="8" fill="hold" nodeType="afterEffect">
                                  <p:stCondLst>
                                    <p:cond delay="0"/>
                                  </p:stCondLst>
                                  <p:childTnLst>
                                    <p:set>
                                      <p:cBhvr>
                                        <p:cTn id="117" dur="1" fill="hold">
                                          <p:stCondLst>
                                            <p:cond delay="0"/>
                                          </p:stCondLst>
                                        </p:cTn>
                                        <p:tgtEl>
                                          <p:spTgt spid="124"/>
                                        </p:tgtEl>
                                        <p:attrNameLst>
                                          <p:attrName>style.visibility</p:attrName>
                                        </p:attrNameLst>
                                      </p:cBhvr>
                                      <p:to>
                                        <p:strVal val="visible"/>
                                      </p:to>
                                    </p:set>
                                    <p:animEffect transition="in" filter="wipe(left)">
                                      <p:cBhvr>
                                        <p:cTn id="118" dur="500"/>
                                        <p:tgtEl>
                                          <p:spTgt spid="124"/>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25"/>
                                        </p:tgtEl>
                                        <p:attrNameLst>
                                          <p:attrName>style.visibility</p:attrName>
                                        </p:attrNameLst>
                                      </p:cBhvr>
                                      <p:to>
                                        <p:strVal val="visible"/>
                                      </p:to>
                                    </p:set>
                                    <p:animEffect transition="in" filter="fade">
                                      <p:cBhvr>
                                        <p:cTn id="121" dur="500"/>
                                        <p:tgtEl>
                                          <p:spTgt spid="125"/>
                                        </p:tgtEl>
                                      </p:cBhvr>
                                    </p:animEffect>
                                  </p:childTnLst>
                                </p:cTn>
                              </p:par>
                            </p:childTnLst>
                          </p:cTn>
                        </p:par>
                        <p:par>
                          <p:cTn id="122" fill="hold">
                            <p:stCondLst>
                              <p:cond delay="1500"/>
                            </p:stCondLst>
                            <p:childTnLst>
                              <p:par>
                                <p:cTn id="123" presetID="22" presetClass="entr" presetSubtype="4" fill="hold" nodeType="afterEffect">
                                  <p:stCondLst>
                                    <p:cond delay="0"/>
                                  </p:stCondLst>
                                  <p:childTnLst>
                                    <p:set>
                                      <p:cBhvr>
                                        <p:cTn id="124" dur="1" fill="hold">
                                          <p:stCondLst>
                                            <p:cond delay="0"/>
                                          </p:stCondLst>
                                        </p:cTn>
                                        <p:tgtEl>
                                          <p:spTgt spid="118"/>
                                        </p:tgtEl>
                                        <p:attrNameLst>
                                          <p:attrName>style.visibility</p:attrName>
                                        </p:attrNameLst>
                                      </p:cBhvr>
                                      <p:to>
                                        <p:strVal val="visible"/>
                                      </p:to>
                                    </p:set>
                                    <p:animEffect transition="in" filter="wipe(down)">
                                      <p:cBhvr>
                                        <p:cTn id="125" dur="500"/>
                                        <p:tgtEl>
                                          <p:spTgt spid="118"/>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21"/>
                                        </p:tgtEl>
                                        <p:attrNameLst>
                                          <p:attrName>style.visibility</p:attrName>
                                        </p:attrNameLst>
                                      </p:cBhvr>
                                      <p:to>
                                        <p:strVal val="visible"/>
                                      </p:to>
                                    </p:set>
                                    <p:animEffect transition="in" filter="fade">
                                      <p:cBhvr>
                                        <p:cTn id="128" dur="500"/>
                                        <p:tgtEl>
                                          <p:spTgt spid="121"/>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2" fill="hold" nodeType="clickEffect">
                                  <p:stCondLst>
                                    <p:cond delay="0"/>
                                  </p:stCondLst>
                                  <p:childTnLst>
                                    <p:set>
                                      <p:cBhvr>
                                        <p:cTn id="132" dur="1" fill="hold">
                                          <p:stCondLst>
                                            <p:cond delay="0"/>
                                          </p:stCondLst>
                                        </p:cTn>
                                        <p:tgtEl>
                                          <p:spTgt spid="133"/>
                                        </p:tgtEl>
                                        <p:attrNameLst>
                                          <p:attrName>style.visibility</p:attrName>
                                        </p:attrNameLst>
                                      </p:cBhvr>
                                      <p:to>
                                        <p:strVal val="visible"/>
                                      </p:to>
                                    </p:set>
                                    <p:animEffect transition="in" filter="wipe(right)">
                                      <p:cBhvr>
                                        <p:cTn id="133" dur="500"/>
                                        <p:tgtEl>
                                          <p:spTgt spid="133"/>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32"/>
                                        </p:tgtEl>
                                        <p:attrNameLst>
                                          <p:attrName>style.visibility</p:attrName>
                                        </p:attrNameLst>
                                      </p:cBhvr>
                                      <p:to>
                                        <p:strVal val="visible"/>
                                      </p:to>
                                    </p:set>
                                    <p:animEffect transition="in" filter="fade">
                                      <p:cBhvr>
                                        <p:cTn id="136" dur="500"/>
                                        <p:tgtEl>
                                          <p:spTgt spid="132"/>
                                        </p:tgtEl>
                                      </p:cBhvr>
                                    </p:animEffect>
                                  </p:childTnLst>
                                </p:cTn>
                              </p:par>
                            </p:childTnLst>
                          </p:cTn>
                        </p:par>
                        <p:par>
                          <p:cTn id="137" fill="hold">
                            <p:stCondLst>
                              <p:cond delay="500"/>
                            </p:stCondLst>
                            <p:childTnLst>
                              <p:par>
                                <p:cTn id="138" presetID="10" presetClass="entr" presetSubtype="0" fill="hold" grpId="0" nodeType="afterEffect">
                                  <p:stCondLst>
                                    <p:cond delay="0"/>
                                  </p:stCondLst>
                                  <p:childTnLst>
                                    <p:set>
                                      <p:cBhvr>
                                        <p:cTn id="139" dur="1" fill="hold">
                                          <p:stCondLst>
                                            <p:cond delay="0"/>
                                          </p:stCondLst>
                                        </p:cTn>
                                        <p:tgtEl>
                                          <p:spTgt spid="141"/>
                                        </p:tgtEl>
                                        <p:attrNameLst>
                                          <p:attrName>style.visibility</p:attrName>
                                        </p:attrNameLst>
                                      </p:cBhvr>
                                      <p:to>
                                        <p:strVal val="visible"/>
                                      </p:to>
                                    </p:set>
                                    <p:animEffect transition="in" filter="fade">
                                      <p:cBhvr>
                                        <p:cTn id="140" dur="500"/>
                                        <p:tgtEl>
                                          <p:spTgt spid="141"/>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nodeType="clickEffect">
                                  <p:stCondLst>
                                    <p:cond delay="0"/>
                                  </p:stCondLst>
                                  <p:childTnLst>
                                    <p:set>
                                      <p:cBhvr>
                                        <p:cTn id="144" dur="1" fill="hold">
                                          <p:stCondLst>
                                            <p:cond delay="0"/>
                                          </p:stCondLst>
                                        </p:cTn>
                                        <p:tgtEl>
                                          <p:spTgt spid="143"/>
                                        </p:tgtEl>
                                        <p:attrNameLst>
                                          <p:attrName>style.visibility</p:attrName>
                                        </p:attrNameLst>
                                      </p:cBhvr>
                                      <p:to>
                                        <p:strVal val="visible"/>
                                      </p:to>
                                    </p:set>
                                    <p:animEffect transition="in" filter="wipe(left)">
                                      <p:cBhvr>
                                        <p:cTn id="145" dur="500"/>
                                        <p:tgtEl>
                                          <p:spTgt spid="143"/>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42"/>
                                        </p:tgtEl>
                                        <p:attrNameLst>
                                          <p:attrName>style.visibility</p:attrName>
                                        </p:attrNameLst>
                                      </p:cBhvr>
                                      <p:to>
                                        <p:strVal val="visible"/>
                                      </p:to>
                                    </p:set>
                                    <p:animEffect transition="in" filter="fade">
                                      <p:cBhvr>
                                        <p:cTn id="148"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8" grpId="0"/>
      <p:bldP spid="90" grpId="0"/>
      <p:bldP spid="91" grpId="0"/>
      <p:bldP spid="96" grpId="0" animBg="1"/>
      <p:bldP spid="100" grpId="0"/>
      <p:bldP spid="101" grpId="0" animBg="1"/>
      <p:bldP spid="103" grpId="0"/>
      <p:bldP spid="104" grpId="0" animBg="1"/>
      <p:bldP spid="106" grpId="0"/>
      <p:bldP spid="111" grpId="0"/>
      <p:bldP spid="112" grpId="0"/>
      <p:bldP spid="117" grpId="0" animBg="1"/>
      <p:bldP spid="121" grpId="0"/>
      <p:bldP spid="123" grpId="0"/>
      <p:bldP spid="125" grpId="0"/>
      <p:bldP spid="128" grpId="0" animBg="1"/>
      <p:bldP spid="129" grpId="0" animBg="1"/>
      <p:bldP spid="131" grpId="0"/>
      <p:bldP spid="132" grpId="0"/>
      <p:bldP spid="141" grpId="0"/>
      <p:bldP spid="142" grpId="0"/>
      <p:bldP spid="146" grpId="0" animBg="1"/>
      <p:bldP spid="14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Installation Workflow</a:t>
            </a:r>
          </a:p>
        </p:txBody>
      </p:sp>
      <p:sp>
        <p:nvSpPr>
          <p:cNvPr id="37" name="Round Diagonal Corner Rectangle 10"/>
          <p:cNvSpPr/>
          <p:nvPr/>
        </p:nvSpPr>
        <p:spPr>
          <a:xfrm>
            <a:off x="304802" y="1937016"/>
            <a:ext cx="1789844" cy="1388739"/>
          </a:xfrm>
          <a:custGeom>
            <a:avLst/>
            <a:gdLst/>
            <a:ahLst/>
            <a:cxnLst/>
            <a:rect l="l" t="t" r="r" b="b"/>
            <a:pathLst>
              <a:path w="1342733" h="1381750">
                <a:moveTo>
                  <a:pt x="0" y="0"/>
                </a:moveTo>
                <a:lnTo>
                  <a:pt x="1190333" y="0"/>
                </a:lnTo>
                <a:lnTo>
                  <a:pt x="1267325" y="0"/>
                </a:lnTo>
                <a:lnTo>
                  <a:pt x="1342733" y="0"/>
                </a:lnTo>
                <a:lnTo>
                  <a:pt x="1342733" y="75408"/>
                </a:lnTo>
                <a:lnTo>
                  <a:pt x="1342733" y="162550"/>
                </a:lnTo>
                <a:lnTo>
                  <a:pt x="1342733" y="1381750"/>
                </a:lnTo>
                <a:lnTo>
                  <a:pt x="75408" y="1381750"/>
                </a:lnTo>
                <a:cubicBezTo>
                  <a:pt x="33761" y="1381750"/>
                  <a:pt x="0" y="1347989"/>
                  <a:pt x="0" y="1306342"/>
                </a:cubicBezTo>
                <a:close/>
              </a:path>
            </a:pathLst>
          </a:custGeom>
          <a:noFill/>
          <a:ln w="19050" cap="flat" cmpd="sng" algn="ctr">
            <a:solidFill>
              <a:srgbClr val="87898B"/>
            </a:solidFill>
            <a:prstDash val="solid"/>
            <a:miter lim="800000"/>
          </a:ln>
          <a:effectLst/>
        </p:spPr>
        <p:txBody>
          <a:bodyPr tIns="91440" rtlCol="0" anchor="t"/>
          <a:lstStyle/>
          <a:p>
            <a:pPr marL="118866" indent="-118866" defTabSz="914437">
              <a:lnSpc>
                <a:spcPct val="90000"/>
              </a:lnSpc>
              <a:spcBef>
                <a:spcPts val="400"/>
              </a:spcBef>
              <a:buFont typeface="Arial" panose="020B0604020202020204" pitchFamily="34" charset="0"/>
              <a:buChar char="•"/>
              <a:defRPr/>
            </a:pPr>
            <a:r>
              <a:rPr lang="en-GB" sz="1400" kern="0" dirty="0">
                <a:solidFill>
                  <a:prstClr val="black"/>
                </a:solidFill>
              </a:rPr>
              <a:t>Setup network that will be used to deploy the cloud</a:t>
            </a:r>
          </a:p>
          <a:p>
            <a:pPr marL="118866" indent="-118866" defTabSz="914437">
              <a:lnSpc>
                <a:spcPct val="90000"/>
              </a:lnSpc>
              <a:spcBef>
                <a:spcPts val="400"/>
              </a:spcBef>
              <a:buFont typeface="Arial" panose="020B0604020202020204" pitchFamily="34" charset="0"/>
              <a:buChar char="•"/>
              <a:defRPr/>
            </a:pPr>
            <a:r>
              <a:rPr lang="en-GB" sz="1400" kern="0" dirty="0">
                <a:solidFill>
                  <a:prstClr val="black"/>
                </a:solidFill>
              </a:rPr>
              <a:t>Normally first NIC on all nodes</a:t>
            </a:r>
            <a:endParaRPr lang="en-US" sz="1400" kern="0" dirty="0">
              <a:solidFill>
                <a:prstClr val="black"/>
              </a:solidFill>
            </a:endParaRPr>
          </a:p>
        </p:txBody>
      </p:sp>
      <p:sp>
        <p:nvSpPr>
          <p:cNvPr id="39" name="Rectangle 6"/>
          <p:cNvSpPr>
            <a:spLocks noChangeAspect="1" noChangeArrowheads="1"/>
          </p:cNvSpPr>
          <p:nvPr/>
        </p:nvSpPr>
        <p:spPr bwMode="auto">
          <a:xfrm>
            <a:off x="2185735" y="1268731"/>
            <a:ext cx="1789844" cy="609600"/>
          </a:xfrm>
          <a:prstGeom prst="rect">
            <a:avLst/>
          </a:prstGeom>
          <a:gradFill flip="none" rotWithShape="1">
            <a:gsLst>
              <a:gs pos="80550">
                <a:srgbClr val="00B388"/>
              </a:gs>
              <a:gs pos="0">
                <a:srgbClr val="87898B"/>
              </a:gs>
              <a:gs pos="50000">
                <a:srgbClr val="87898B"/>
              </a:gs>
              <a:gs pos="50000">
                <a:srgbClr val="00B388"/>
              </a:gs>
              <a:gs pos="100000">
                <a:srgbClr val="00B388"/>
              </a:gs>
            </a:gsLst>
            <a:lin ang="8100000" scaled="1"/>
            <a:tileRect/>
          </a:gradFill>
          <a:ln w="19050" cap="flat" cmpd="sng" algn="ctr">
            <a:noFill/>
            <a:prstDash val="solid"/>
            <a:miter lim="800000"/>
            <a:headEnd/>
            <a:tailEnd/>
          </a:ln>
          <a:effectLst/>
        </p:spPr>
        <p:txBody>
          <a:bodyPr wrap="square" lIns="45720" tIns="45720" rIns="45720" bIns="45720" rtlCol="0" anchor="ctr">
            <a:noAutofit/>
          </a:bodyPr>
          <a:lstStyle/>
          <a:p>
            <a:pPr algn="ctr" defTabSz="914437">
              <a:lnSpc>
                <a:spcPct val="90000"/>
              </a:lnSpc>
              <a:defRPr/>
            </a:pPr>
            <a:r>
              <a:rPr lang="en-GB" sz="1600" b="1" kern="0" dirty="0">
                <a:solidFill>
                  <a:prstClr val="white"/>
                </a:solidFill>
              </a:rPr>
              <a:t>2. Bootstrap</a:t>
            </a:r>
            <a:endParaRPr lang="en-US" sz="1600" b="1" kern="0" dirty="0">
              <a:solidFill>
                <a:prstClr val="white"/>
              </a:solidFill>
            </a:endParaRPr>
          </a:p>
        </p:txBody>
      </p:sp>
      <p:sp>
        <p:nvSpPr>
          <p:cNvPr id="40" name="Rectangle 8"/>
          <p:cNvSpPr>
            <a:spLocks noChangeAspect="1" noChangeArrowheads="1"/>
          </p:cNvSpPr>
          <p:nvPr/>
        </p:nvSpPr>
        <p:spPr bwMode="auto">
          <a:xfrm>
            <a:off x="5958395" y="1268731"/>
            <a:ext cx="1789844" cy="609600"/>
          </a:xfrm>
          <a:prstGeom prst="rect">
            <a:avLst/>
          </a:prstGeom>
          <a:solidFill>
            <a:srgbClr val="ABA051"/>
          </a:solidFill>
          <a:ln w="19050" cap="flat" cmpd="sng" algn="ctr">
            <a:solidFill>
              <a:srgbClr val="ABA051"/>
            </a:solidFill>
            <a:prstDash val="solid"/>
            <a:miter lim="800000"/>
            <a:headEnd/>
            <a:tailEnd/>
          </a:ln>
          <a:effectLst/>
        </p:spPr>
        <p:txBody>
          <a:bodyPr wrap="square" lIns="45720" tIns="45720" rIns="45720" bIns="45720" anchor="ctr">
            <a:noAutofit/>
          </a:bodyPr>
          <a:lstStyle/>
          <a:p>
            <a:pPr algn="ctr" defTabSz="914437">
              <a:lnSpc>
                <a:spcPct val="90000"/>
              </a:lnSpc>
              <a:defRPr/>
            </a:pPr>
            <a:r>
              <a:rPr lang="en-GB" sz="1600" b="1" kern="0" dirty="0">
                <a:solidFill>
                  <a:prstClr val="white"/>
                </a:solidFill>
              </a:rPr>
              <a:t>4. Identify servers</a:t>
            </a:r>
            <a:endParaRPr lang="en-US" sz="1600" b="1" kern="0" dirty="0">
              <a:solidFill>
                <a:prstClr val="white"/>
              </a:solidFill>
            </a:endParaRPr>
          </a:p>
        </p:txBody>
      </p:sp>
      <p:sp>
        <p:nvSpPr>
          <p:cNvPr id="41" name="Rectangle 10"/>
          <p:cNvSpPr>
            <a:spLocks noChangeAspect="1" noChangeArrowheads="1"/>
          </p:cNvSpPr>
          <p:nvPr/>
        </p:nvSpPr>
        <p:spPr bwMode="auto">
          <a:xfrm>
            <a:off x="7852879" y="1269401"/>
            <a:ext cx="1789844" cy="609600"/>
          </a:xfrm>
          <a:prstGeom prst="rect">
            <a:avLst/>
          </a:prstGeom>
          <a:gradFill flip="none" rotWithShape="1">
            <a:gsLst>
              <a:gs pos="80550">
                <a:srgbClr val="00B388"/>
              </a:gs>
              <a:gs pos="0">
                <a:srgbClr val="87898B"/>
              </a:gs>
              <a:gs pos="50000">
                <a:srgbClr val="87898B"/>
              </a:gs>
              <a:gs pos="50000">
                <a:srgbClr val="00B388"/>
              </a:gs>
              <a:gs pos="100000">
                <a:srgbClr val="00B388"/>
              </a:gs>
            </a:gsLst>
            <a:lin ang="8100000" scaled="1"/>
            <a:tileRect/>
          </a:gradFill>
          <a:ln w="19050" cap="flat" cmpd="sng" algn="ctr">
            <a:noFill/>
            <a:prstDash val="solid"/>
            <a:miter lim="800000"/>
            <a:headEnd/>
            <a:tailEnd/>
          </a:ln>
          <a:effectLst/>
        </p:spPr>
        <p:txBody>
          <a:bodyPr wrap="square" lIns="45720" tIns="45720" rIns="45720" bIns="45720" rtlCol="0" anchor="ctr">
            <a:noAutofit/>
          </a:bodyPr>
          <a:lstStyle/>
          <a:p>
            <a:pPr algn="ctr" defTabSz="914437">
              <a:lnSpc>
                <a:spcPct val="90000"/>
              </a:lnSpc>
              <a:defRPr/>
            </a:pPr>
            <a:r>
              <a:rPr lang="en-US" sz="1600" b="1" kern="0" dirty="0">
                <a:solidFill>
                  <a:prstClr val="white"/>
                </a:solidFill>
              </a:rPr>
              <a:t>5. Linux install</a:t>
            </a:r>
          </a:p>
        </p:txBody>
      </p:sp>
      <p:sp>
        <p:nvSpPr>
          <p:cNvPr id="42" name="Rectangle 41"/>
          <p:cNvSpPr>
            <a:spLocks/>
          </p:cNvSpPr>
          <p:nvPr/>
        </p:nvSpPr>
        <p:spPr bwMode="auto">
          <a:xfrm>
            <a:off x="2185732" y="1938022"/>
            <a:ext cx="1791757" cy="1388111"/>
          </a:xfrm>
          <a:prstGeom prst="rect">
            <a:avLst/>
          </a:prstGeom>
          <a:noFill/>
          <a:ln w="19050" cap="flat" cmpd="sng" algn="ctr">
            <a:gradFill flip="none" rotWithShape="1">
              <a:gsLst>
                <a:gs pos="0">
                  <a:srgbClr val="87898B"/>
                </a:gs>
                <a:gs pos="50000">
                  <a:srgbClr val="87898B"/>
                </a:gs>
                <a:gs pos="50000">
                  <a:srgbClr val="0096D6"/>
                </a:gs>
                <a:gs pos="100000">
                  <a:srgbClr val="0096D6"/>
                </a:gs>
              </a:gsLst>
              <a:lin ang="8100000" scaled="1"/>
              <a:tileRect/>
            </a:gradFill>
            <a:prstDash val="solid"/>
            <a:miter lim="800000"/>
          </a:ln>
          <a:effectLst/>
        </p:spPr>
        <p:txBody>
          <a:bodyPr tIns="91440" rtlCol="0" anchor="t"/>
          <a:lstStyle/>
          <a:p>
            <a:pPr marL="118866" indent="-118866" defTabSz="914437">
              <a:lnSpc>
                <a:spcPct val="90000"/>
              </a:lnSpc>
              <a:spcBef>
                <a:spcPts val="400"/>
              </a:spcBef>
              <a:buFont typeface="Arial" panose="020B0604020202020204" pitchFamily="34" charset="0"/>
              <a:buChar char="•"/>
              <a:defRPr/>
            </a:pPr>
            <a:r>
              <a:rPr lang="en-US" sz="1400" kern="0" dirty="0">
                <a:solidFill>
                  <a:prstClr val="black"/>
                </a:solidFill>
              </a:rPr>
              <a:t>Boot initial node</a:t>
            </a:r>
          </a:p>
          <a:p>
            <a:pPr marL="171442" indent="-95246" defTabSz="914437">
              <a:lnSpc>
                <a:spcPct val="90000"/>
              </a:lnSpc>
              <a:spcBef>
                <a:spcPts val="400"/>
              </a:spcBef>
              <a:buFont typeface="HP Simplified" panose="020B0604020204020204" pitchFamily="34" charset="0"/>
              <a:buChar char="-"/>
              <a:defRPr/>
            </a:pPr>
            <a:r>
              <a:rPr lang="en-GB" sz="1200" kern="0" dirty="0">
                <a:solidFill>
                  <a:prstClr val="black"/>
                </a:solidFill>
              </a:rPr>
              <a:t>Normally first server in control plane</a:t>
            </a:r>
          </a:p>
          <a:p>
            <a:pPr marL="118866" indent="-118866" defTabSz="914437">
              <a:lnSpc>
                <a:spcPct val="90000"/>
              </a:lnSpc>
              <a:spcBef>
                <a:spcPts val="400"/>
              </a:spcBef>
              <a:buFont typeface="Arial" panose="020B0604020202020204" pitchFamily="34" charset="0"/>
              <a:buChar char="•"/>
              <a:defRPr/>
            </a:pPr>
            <a:r>
              <a:rPr lang="en-GB" sz="1400" kern="0" dirty="0">
                <a:solidFill>
                  <a:prstClr val="black"/>
                </a:solidFill>
              </a:rPr>
              <a:t>Initialise lifecycle management components</a:t>
            </a:r>
            <a:endParaRPr lang="en-US" sz="1400" kern="0" dirty="0">
              <a:solidFill>
                <a:prstClr val="black"/>
              </a:solidFill>
            </a:endParaRPr>
          </a:p>
        </p:txBody>
      </p:sp>
      <p:sp>
        <p:nvSpPr>
          <p:cNvPr id="43" name="Rectangle 42"/>
          <p:cNvSpPr>
            <a:spLocks/>
          </p:cNvSpPr>
          <p:nvPr/>
        </p:nvSpPr>
        <p:spPr bwMode="auto">
          <a:xfrm>
            <a:off x="5958395" y="1938022"/>
            <a:ext cx="1791757" cy="1388111"/>
          </a:xfrm>
          <a:prstGeom prst="rect">
            <a:avLst/>
          </a:prstGeom>
          <a:noFill/>
          <a:ln w="19050" algn="ctr">
            <a:solidFill>
              <a:srgbClr val="ABA051"/>
            </a:solidFill>
            <a:miter lim="800000"/>
            <a:headEnd/>
            <a:tailEnd/>
          </a:ln>
          <a:effectLst/>
        </p:spPr>
        <p:txBody>
          <a:bodyPr lIns="91440" tIns="91440" rIns="91440" anchor="t" anchorCtr="0">
            <a:noAutofit/>
          </a:bodyPr>
          <a:lstStyle/>
          <a:p>
            <a:pPr marL="118866" indent="-118866" defTabSz="914437">
              <a:lnSpc>
                <a:spcPct val="90000"/>
              </a:lnSpc>
              <a:spcBef>
                <a:spcPts val="400"/>
              </a:spcBef>
              <a:buSzPct val="100000"/>
              <a:buFont typeface="HP Simplified" panose="020B0604020204020204" pitchFamily="34" charset="0"/>
              <a:buChar char="•"/>
              <a:defRPr/>
            </a:pPr>
            <a:r>
              <a:rPr lang="en-GB" sz="1400" kern="0" dirty="0">
                <a:solidFill>
                  <a:prstClr val="black"/>
                </a:solidFill>
              </a:rPr>
              <a:t>List servers that are to be part of cloud</a:t>
            </a:r>
          </a:p>
          <a:p>
            <a:pPr marL="171442" indent="-95246" defTabSz="914437">
              <a:lnSpc>
                <a:spcPct val="90000"/>
              </a:lnSpc>
              <a:spcBef>
                <a:spcPts val="400"/>
              </a:spcBef>
              <a:buSzPct val="100000"/>
              <a:buFont typeface="HP Simplified" panose="020B0604020204020204" pitchFamily="34" charset="0"/>
              <a:buChar char="-"/>
              <a:defRPr/>
            </a:pPr>
            <a:r>
              <a:rPr lang="en-GB" sz="1200" kern="0" dirty="0">
                <a:solidFill>
                  <a:prstClr val="black"/>
                </a:solidFill>
              </a:rPr>
              <a:t>If skipping Linux install then this moves to step 7</a:t>
            </a:r>
          </a:p>
        </p:txBody>
      </p:sp>
      <p:sp>
        <p:nvSpPr>
          <p:cNvPr id="44" name="Rectangle 43"/>
          <p:cNvSpPr>
            <a:spLocks/>
          </p:cNvSpPr>
          <p:nvPr/>
        </p:nvSpPr>
        <p:spPr bwMode="auto">
          <a:xfrm>
            <a:off x="7852876" y="1938694"/>
            <a:ext cx="1791757" cy="1388111"/>
          </a:xfrm>
          <a:prstGeom prst="rect">
            <a:avLst/>
          </a:prstGeom>
          <a:noFill/>
          <a:ln w="19050" cap="flat" cmpd="sng" algn="ctr">
            <a:gradFill flip="none" rotWithShape="1">
              <a:gsLst>
                <a:gs pos="0">
                  <a:srgbClr val="822980"/>
                </a:gs>
                <a:gs pos="50000">
                  <a:srgbClr val="822980"/>
                </a:gs>
                <a:gs pos="50000">
                  <a:srgbClr val="0096D6"/>
                </a:gs>
                <a:gs pos="100000">
                  <a:srgbClr val="0096D6"/>
                </a:gs>
              </a:gsLst>
              <a:lin ang="8100000" scaled="1"/>
              <a:tileRect/>
            </a:gradFill>
            <a:prstDash val="solid"/>
            <a:miter lim="800000"/>
          </a:ln>
          <a:effectLst/>
        </p:spPr>
        <p:txBody>
          <a:bodyPr tIns="91440" rtlCol="0" anchor="t"/>
          <a:lstStyle/>
          <a:p>
            <a:pPr marL="118866" indent="-118866" defTabSz="914437">
              <a:lnSpc>
                <a:spcPct val="90000"/>
              </a:lnSpc>
              <a:spcBef>
                <a:spcPts val="400"/>
              </a:spcBef>
              <a:buFont typeface="Arial" panose="020B0604020202020204" pitchFamily="34" charset="0"/>
              <a:buChar char="•"/>
              <a:defRPr/>
            </a:pPr>
            <a:r>
              <a:rPr lang="en-GB" sz="1400" kern="0" dirty="0">
                <a:solidFill>
                  <a:prstClr val="black"/>
                </a:solidFill>
              </a:rPr>
              <a:t>Baremetal install</a:t>
            </a:r>
          </a:p>
          <a:p>
            <a:pPr marL="118866" indent="-118866" defTabSz="914437">
              <a:lnSpc>
                <a:spcPct val="90000"/>
              </a:lnSpc>
              <a:spcBef>
                <a:spcPts val="400"/>
              </a:spcBef>
              <a:buFont typeface="Arial" panose="020B0604020202020204" pitchFamily="34" charset="0"/>
              <a:buChar char="•"/>
              <a:defRPr/>
            </a:pPr>
            <a:r>
              <a:rPr lang="en-GB" sz="1400" kern="0" dirty="0">
                <a:solidFill>
                  <a:prstClr val="black"/>
                </a:solidFill>
              </a:rPr>
              <a:t>Cobbler</a:t>
            </a:r>
          </a:p>
          <a:p>
            <a:pPr marL="118866" indent="-118866" defTabSz="914437">
              <a:lnSpc>
                <a:spcPct val="90000"/>
              </a:lnSpc>
              <a:spcBef>
                <a:spcPts val="400"/>
              </a:spcBef>
              <a:buFont typeface="Arial" panose="020B0604020202020204" pitchFamily="34" charset="0"/>
              <a:buChar char="•"/>
              <a:defRPr/>
            </a:pPr>
            <a:r>
              <a:rPr lang="en-GB" sz="1400" kern="0" dirty="0">
                <a:solidFill>
                  <a:prstClr val="black"/>
                </a:solidFill>
              </a:rPr>
              <a:t>HP Host Linux for OpenStack</a:t>
            </a:r>
          </a:p>
        </p:txBody>
      </p:sp>
      <p:sp>
        <p:nvSpPr>
          <p:cNvPr id="45" name="Rectangle 44"/>
          <p:cNvSpPr>
            <a:spLocks/>
          </p:cNvSpPr>
          <p:nvPr/>
        </p:nvSpPr>
        <p:spPr bwMode="auto">
          <a:xfrm>
            <a:off x="4068576" y="1937646"/>
            <a:ext cx="1791757" cy="1388111"/>
          </a:xfrm>
          <a:prstGeom prst="rect">
            <a:avLst/>
          </a:prstGeom>
          <a:noFill/>
          <a:ln w="19050" cap="flat" cmpd="sng" algn="ctr">
            <a:solidFill>
              <a:srgbClr val="ABA051"/>
            </a:solidFill>
            <a:prstDash val="solid"/>
            <a:miter lim="800000"/>
          </a:ln>
          <a:effectLst/>
        </p:spPr>
        <p:txBody>
          <a:bodyPr tIns="91440" rtlCol="0" anchor="t"/>
          <a:lstStyle/>
          <a:p>
            <a:pPr marL="118866" indent="-118866" defTabSz="914437">
              <a:lnSpc>
                <a:spcPct val="90000"/>
              </a:lnSpc>
              <a:spcBef>
                <a:spcPts val="400"/>
              </a:spcBef>
              <a:buFont typeface="Arial" panose="020B0604020202020204" pitchFamily="34" charset="0"/>
              <a:buChar char="•"/>
              <a:defRPr/>
            </a:pPr>
            <a:r>
              <a:rPr lang="en-GB" sz="1400" kern="0" dirty="0">
                <a:solidFill>
                  <a:prstClr val="black"/>
                </a:solidFill>
              </a:rPr>
              <a:t>Base cloud on one of shipped examples</a:t>
            </a:r>
            <a:endParaRPr lang="en-US" sz="1400" kern="0" dirty="0">
              <a:solidFill>
                <a:prstClr val="black"/>
              </a:solidFill>
            </a:endParaRPr>
          </a:p>
          <a:p>
            <a:pPr marL="171442" indent="-95246" defTabSz="914437">
              <a:lnSpc>
                <a:spcPct val="90000"/>
              </a:lnSpc>
              <a:spcBef>
                <a:spcPts val="400"/>
              </a:spcBef>
              <a:buFont typeface="HP Simplified" panose="020B0604020204020204" pitchFamily="34" charset="0"/>
              <a:buChar char="-"/>
              <a:defRPr/>
            </a:pPr>
            <a:r>
              <a:rPr lang="en-GB" sz="1200" kern="0" dirty="0">
                <a:solidFill>
                  <a:prstClr val="black"/>
                </a:solidFill>
              </a:rPr>
              <a:t>Small scale</a:t>
            </a:r>
          </a:p>
          <a:p>
            <a:pPr marL="171442" indent="-95246" defTabSz="914437">
              <a:lnSpc>
                <a:spcPct val="90000"/>
              </a:lnSpc>
              <a:spcBef>
                <a:spcPts val="400"/>
              </a:spcBef>
              <a:buFont typeface="HP Simplified" panose="020B0604020204020204" pitchFamily="34" charset="0"/>
              <a:buChar char="-"/>
              <a:defRPr/>
            </a:pPr>
            <a:r>
              <a:rPr lang="en-GB" sz="1200" kern="0" dirty="0">
                <a:solidFill>
                  <a:prstClr val="black"/>
                </a:solidFill>
              </a:rPr>
              <a:t>Medium scale</a:t>
            </a:r>
          </a:p>
          <a:p>
            <a:pPr marL="171442" indent="-95246" defTabSz="914437">
              <a:lnSpc>
                <a:spcPct val="90000"/>
              </a:lnSpc>
              <a:spcBef>
                <a:spcPts val="400"/>
              </a:spcBef>
              <a:buFont typeface="HP Simplified" panose="020B0604020204020204" pitchFamily="34" charset="0"/>
              <a:buChar char="-"/>
              <a:defRPr/>
            </a:pPr>
            <a:r>
              <a:rPr lang="en-GB" sz="1200" kern="0" dirty="0">
                <a:solidFill>
                  <a:prstClr val="black"/>
                </a:solidFill>
              </a:rPr>
              <a:t>Demo</a:t>
            </a:r>
          </a:p>
        </p:txBody>
      </p:sp>
      <p:sp>
        <p:nvSpPr>
          <p:cNvPr id="46" name="Rectangle 6"/>
          <p:cNvSpPr>
            <a:spLocks noChangeAspect="1" noChangeArrowheads="1"/>
          </p:cNvSpPr>
          <p:nvPr/>
        </p:nvSpPr>
        <p:spPr bwMode="auto">
          <a:xfrm>
            <a:off x="304802" y="1268731"/>
            <a:ext cx="1789844" cy="609600"/>
          </a:xfrm>
          <a:prstGeom prst="snipRoundRect">
            <a:avLst>
              <a:gd name="adj1" fmla="val 16000"/>
              <a:gd name="adj2" fmla="val 0"/>
            </a:avLst>
          </a:prstGeom>
          <a:solidFill>
            <a:srgbClr val="87898B"/>
          </a:solidFill>
          <a:ln w="19050" cap="flat" cmpd="sng" algn="ctr">
            <a:noFill/>
            <a:prstDash val="solid"/>
            <a:miter lim="800000"/>
            <a:headEnd/>
            <a:tailEnd/>
          </a:ln>
          <a:effectLst/>
        </p:spPr>
        <p:txBody>
          <a:bodyPr wrap="square" lIns="45720" tIns="45720" rIns="45720" bIns="45720" rtlCol="0" anchor="ctr">
            <a:noAutofit/>
          </a:bodyPr>
          <a:lstStyle/>
          <a:p>
            <a:pPr algn="ctr" defTabSz="914437">
              <a:lnSpc>
                <a:spcPct val="90000"/>
              </a:lnSpc>
              <a:defRPr/>
            </a:pPr>
            <a:r>
              <a:rPr lang="en-US" sz="1600" b="1" kern="0" dirty="0">
                <a:solidFill>
                  <a:prstClr val="white"/>
                </a:solidFill>
              </a:rPr>
              <a:t>1. Setup deploy network</a:t>
            </a:r>
          </a:p>
        </p:txBody>
      </p:sp>
      <p:sp>
        <p:nvSpPr>
          <p:cNvPr id="47" name="Round Single Corner Rectangle 46"/>
          <p:cNvSpPr/>
          <p:nvPr/>
        </p:nvSpPr>
        <p:spPr>
          <a:xfrm>
            <a:off x="4068579" y="1268353"/>
            <a:ext cx="1791757" cy="609600"/>
          </a:xfrm>
          <a:prstGeom prst="round1Rect">
            <a:avLst>
              <a:gd name="adj" fmla="val 0"/>
            </a:avLst>
          </a:prstGeom>
          <a:solidFill>
            <a:srgbClr val="ABA051"/>
          </a:solidFill>
          <a:ln w="19050" cap="flat" cmpd="sng" algn="ctr">
            <a:noFill/>
            <a:prstDash val="solid"/>
            <a:miter lim="800000"/>
            <a:headEnd/>
            <a:tailEnd/>
          </a:ln>
          <a:effectLst/>
        </p:spPr>
        <p:txBody>
          <a:bodyPr wrap="square" lIns="45720" tIns="45720" rIns="45720" bIns="45720" rtlCol="0" anchor="ctr">
            <a:noAutofit/>
          </a:bodyPr>
          <a:lstStyle/>
          <a:p>
            <a:pPr algn="ctr" defTabSz="914437">
              <a:lnSpc>
                <a:spcPct val="90000"/>
              </a:lnSpc>
              <a:defRPr/>
            </a:pPr>
            <a:r>
              <a:rPr lang="en-US" sz="1600" b="1" kern="0" dirty="0">
                <a:solidFill>
                  <a:prstClr val="white"/>
                </a:solidFill>
              </a:rPr>
              <a:t>3. Choose topology</a:t>
            </a:r>
          </a:p>
        </p:txBody>
      </p:sp>
      <p:sp>
        <p:nvSpPr>
          <p:cNvPr id="48" name="Round Diagonal Corner Rectangle 10"/>
          <p:cNvSpPr/>
          <p:nvPr/>
        </p:nvSpPr>
        <p:spPr>
          <a:xfrm>
            <a:off x="2185735" y="4410263"/>
            <a:ext cx="1789844" cy="1959925"/>
          </a:xfrm>
          <a:prstGeom prst="rect">
            <a:avLst/>
          </a:prstGeom>
          <a:noFill/>
          <a:ln w="19050" cap="flat" cmpd="sng" algn="ctr">
            <a:solidFill>
              <a:srgbClr val="0096D6"/>
            </a:solidFill>
            <a:prstDash val="solid"/>
            <a:miter lim="800000"/>
          </a:ln>
          <a:effectLst/>
        </p:spPr>
        <p:txBody>
          <a:bodyPr tIns="91440" rtlCol="0" anchor="t"/>
          <a:lstStyle/>
          <a:p>
            <a:pPr marL="118866" indent="-118866" defTabSz="914437">
              <a:lnSpc>
                <a:spcPct val="90000"/>
              </a:lnSpc>
              <a:spcBef>
                <a:spcPts val="400"/>
              </a:spcBef>
              <a:buFont typeface="Arial" panose="020B0604020202020204" pitchFamily="34" charset="0"/>
              <a:buChar char="•"/>
              <a:defRPr/>
            </a:pPr>
            <a:r>
              <a:rPr lang="en-GB" sz="1400" kern="0" dirty="0">
                <a:solidFill>
                  <a:prstClr val="black"/>
                </a:solidFill>
              </a:rPr>
              <a:t>Validate configuration</a:t>
            </a:r>
          </a:p>
          <a:p>
            <a:pPr marL="118866" indent="-118866" defTabSz="914437">
              <a:lnSpc>
                <a:spcPct val="90000"/>
              </a:lnSpc>
              <a:spcBef>
                <a:spcPts val="400"/>
              </a:spcBef>
              <a:buFont typeface="Arial" panose="020B0604020202020204" pitchFamily="34" charset="0"/>
              <a:buChar char="•"/>
              <a:defRPr/>
            </a:pPr>
            <a:r>
              <a:rPr lang="en-GB" sz="1400" kern="0" dirty="0">
                <a:solidFill>
                  <a:prstClr val="black"/>
                </a:solidFill>
              </a:rPr>
              <a:t>Generate per-node configuration values from overall cloud definition</a:t>
            </a:r>
          </a:p>
        </p:txBody>
      </p:sp>
      <p:sp>
        <p:nvSpPr>
          <p:cNvPr id="50" name="Rectangle 6"/>
          <p:cNvSpPr>
            <a:spLocks noChangeAspect="1" noChangeArrowheads="1"/>
          </p:cNvSpPr>
          <p:nvPr/>
        </p:nvSpPr>
        <p:spPr bwMode="auto">
          <a:xfrm>
            <a:off x="7849911" y="3741976"/>
            <a:ext cx="1789844" cy="609600"/>
          </a:xfrm>
          <a:prstGeom prst="rect">
            <a:avLst/>
          </a:prstGeom>
          <a:solidFill>
            <a:srgbClr val="00B388"/>
          </a:solidFill>
          <a:ln w="19050" cap="flat" cmpd="sng" algn="ctr">
            <a:noFill/>
            <a:prstDash val="solid"/>
            <a:miter lim="800000"/>
            <a:headEnd/>
            <a:tailEnd/>
          </a:ln>
          <a:effectLst/>
        </p:spPr>
        <p:txBody>
          <a:bodyPr wrap="square" lIns="45720" tIns="45720" rIns="45720" bIns="45720" rtlCol="0" anchor="ctr">
            <a:noAutofit/>
          </a:bodyPr>
          <a:lstStyle/>
          <a:p>
            <a:pPr algn="ctr" defTabSz="914437">
              <a:lnSpc>
                <a:spcPct val="90000"/>
              </a:lnSpc>
              <a:defRPr/>
            </a:pPr>
            <a:r>
              <a:rPr lang="en-GB" sz="1600" b="1" kern="0" dirty="0">
                <a:solidFill>
                  <a:prstClr val="white"/>
                </a:solidFill>
              </a:rPr>
              <a:t>11. OpenStack install</a:t>
            </a:r>
            <a:endParaRPr lang="en-US" sz="1600" b="1" kern="0" dirty="0">
              <a:solidFill>
                <a:prstClr val="white"/>
              </a:solidFill>
            </a:endParaRPr>
          </a:p>
        </p:txBody>
      </p:sp>
      <p:sp>
        <p:nvSpPr>
          <p:cNvPr id="51" name="Rectangle 50"/>
          <p:cNvSpPr>
            <a:spLocks/>
          </p:cNvSpPr>
          <p:nvPr/>
        </p:nvSpPr>
        <p:spPr bwMode="auto">
          <a:xfrm>
            <a:off x="7849911" y="4411270"/>
            <a:ext cx="1791757" cy="1958327"/>
          </a:xfrm>
          <a:prstGeom prst="rect">
            <a:avLst/>
          </a:prstGeom>
          <a:noFill/>
          <a:ln w="19050" algn="ctr">
            <a:solidFill>
              <a:srgbClr val="0096D6"/>
            </a:solidFill>
            <a:miter lim="800000"/>
            <a:headEnd/>
            <a:tailEnd/>
          </a:ln>
          <a:effectLst/>
        </p:spPr>
        <p:txBody>
          <a:bodyPr lIns="91440" tIns="91440" rIns="91440" anchor="t" anchorCtr="0">
            <a:noAutofit/>
          </a:bodyPr>
          <a:lstStyle/>
          <a:p>
            <a:pPr marL="118866" indent="-118866" defTabSz="914437">
              <a:lnSpc>
                <a:spcPct val="90000"/>
              </a:lnSpc>
              <a:spcBef>
                <a:spcPts val="400"/>
              </a:spcBef>
              <a:buSzPct val="100000"/>
              <a:buFont typeface="HP Simplified" panose="020B0604020204020204" pitchFamily="34" charset="0"/>
              <a:buChar char="•"/>
              <a:defRPr/>
            </a:pPr>
            <a:r>
              <a:rPr lang="en-US" sz="1400" kern="0" dirty="0">
                <a:solidFill>
                  <a:prstClr val="black"/>
                </a:solidFill>
              </a:rPr>
              <a:t>OpenStack code</a:t>
            </a:r>
          </a:p>
          <a:p>
            <a:pPr marL="118866" indent="-118866" defTabSz="914437">
              <a:lnSpc>
                <a:spcPct val="90000"/>
              </a:lnSpc>
              <a:spcBef>
                <a:spcPts val="400"/>
              </a:spcBef>
              <a:buSzPct val="100000"/>
              <a:buFont typeface="HP Simplified" panose="020B0604020204020204" pitchFamily="34" charset="0"/>
              <a:buChar char="•"/>
              <a:defRPr/>
            </a:pPr>
            <a:r>
              <a:rPr lang="en-GB" sz="1400" kern="0" dirty="0">
                <a:solidFill>
                  <a:prstClr val="black"/>
                </a:solidFill>
              </a:rPr>
              <a:t>Config files</a:t>
            </a:r>
          </a:p>
          <a:p>
            <a:pPr marL="118866" indent="-118866" defTabSz="914437">
              <a:lnSpc>
                <a:spcPct val="90000"/>
              </a:lnSpc>
              <a:spcBef>
                <a:spcPts val="400"/>
              </a:spcBef>
              <a:buSzPct val="100000"/>
              <a:buFont typeface="HP Simplified" panose="020B0604020204020204" pitchFamily="34" charset="0"/>
              <a:buChar char="•"/>
              <a:defRPr/>
            </a:pPr>
            <a:r>
              <a:rPr lang="en-GB" sz="1400" kern="0" dirty="0">
                <a:solidFill>
                  <a:prstClr val="black"/>
                </a:solidFill>
              </a:rPr>
              <a:t>Pre-req packages</a:t>
            </a:r>
          </a:p>
          <a:p>
            <a:pPr marL="118866" indent="-118866" defTabSz="914437">
              <a:lnSpc>
                <a:spcPct val="90000"/>
              </a:lnSpc>
              <a:spcBef>
                <a:spcPts val="400"/>
              </a:spcBef>
              <a:buSzPct val="100000"/>
              <a:buFont typeface="HP Simplified" panose="020B0604020204020204" pitchFamily="34" charset="0"/>
              <a:buChar char="•"/>
              <a:defRPr/>
            </a:pPr>
            <a:r>
              <a:rPr lang="en-GB" sz="1400" kern="0" dirty="0">
                <a:solidFill>
                  <a:prstClr val="black"/>
                </a:solidFill>
              </a:rPr>
              <a:t>Start services</a:t>
            </a:r>
          </a:p>
          <a:p>
            <a:pPr marL="118866" indent="-118866" defTabSz="914437">
              <a:lnSpc>
                <a:spcPct val="90000"/>
              </a:lnSpc>
              <a:spcBef>
                <a:spcPts val="400"/>
              </a:spcBef>
              <a:buSzPct val="100000"/>
              <a:buFont typeface="HP Simplified" panose="020B0604020204020204" pitchFamily="34" charset="0"/>
              <a:buChar char="•"/>
              <a:defRPr/>
            </a:pPr>
            <a:r>
              <a:rPr lang="en-GB" sz="1400" kern="0" dirty="0">
                <a:solidFill>
                  <a:prstClr val="black"/>
                </a:solidFill>
              </a:rPr>
              <a:t>Status check </a:t>
            </a:r>
            <a:r>
              <a:rPr lang="en-GB" sz="1200" kern="0" dirty="0">
                <a:solidFill>
                  <a:prstClr val="black"/>
                </a:solidFill>
              </a:rPr>
              <a:t>(services running and packages installed)</a:t>
            </a:r>
            <a:endParaRPr lang="en-US" sz="1200" kern="0" dirty="0">
              <a:solidFill>
                <a:prstClr val="black"/>
              </a:solidFill>
            </a:endParaRPr>
          </a:p>
        </p:txBody>
      </p:sp>
      <p:sp>
        <p:nvSpPr>
          <p:cNvPr id="52" name="Rectangle 51"/>
          <p:cNvSpPr>
            <a:spLocks/>
          </p:cNvSpPr>
          <p:nvPr/>
        </p:nvSpPr>
        <p:spPr bwMode="auto">
          <a:xfrm>
            <a:off x="9730847" y="4411270"/>
            <a:ext cx="1791757" cy="1958327"/>
          </a:xfrm>
          <a:prstGeom prst="rect">
            <a:avLst/>
          </a:prstGeom>
          <a:noFill/>
          <a:ln w="19050" cap="flat" cmpd="sng" algn="ctr">
            <a:gradFill flip="none" rotWithShape="1">
              <a:gsLst>
                <a:gs pos="0">
                  <a:srgbClr val="822980"/>
                </a:gs>
                <a:gs pos="50000">
                  <a:srgbClr val="822980"/>
                </a:gs>
                <a:gs pos="50000">
                  <a:srgbClr val="0096D6"/>
                </a:gs>
                <a:gs pos="100000">
                  <a:srgbClr val="0096D6"/>
                </a:gs>
              </a:gsLst>
              <a:lin ang="8100000" scaled="1"/>
              <a:tileRect/>
            </a:gradFill>
            <a:prstDash val="solid"/>
            <a:miter lim="800000"/>
          </a:ln>
          <a:effectLst/>
        </p:spPr>
        <p:txBody>
          <a:bodyPr tIns="91440" rtlCol="0" anchor="t"/>
          <a:lstStyle/>
          <a:p>
            <a:pPr marL="118866" indent="-118866" defTabSz="914437">
              <a:lnSpc>
                <a:spcPct val="90000"/>
              </a:lnSpc>
              <a:spcBef>
                <a:spcPts val="400"/>
              </a:spcBef>
              <a:buFont typeface="Arial" panose="020B0604020202020204" pitchFamily="34" charset="0"/>
              <a:buChar char="•"/>
              <a:defRPr/>
            </a:pPr>
            <a:r>
              <a:rPr lang="en-US" sz="1400" kern="0" dirty="0">
                <a:solidFill>
                  <a:prstClr val="black"/>
                </a:solidFill>
              </a:rPr>
              <a:t>Tempest</a:t>
            </a:r>
          </a:p>
          <a:p>
            <a:pPr marL="118866" indent="-118866" defTabSz="914437">
              <a:lnSpc>
                <a:spcPct val="90000"/>
              </a:lnSpc>
              <a:spcBef>
                <a:spcPts val="400"/>
              </a:spcBef>
              <a:buFont typeface="Arial" panose="020B0604020202020204" pitchFamily="34" charset="0"/>
              <a:buChar char="•"/>
              <a:defRPr/>
            </a:pPr>
            <a:r>
              <a:rPr lang="en-GB" sz="1400" kern="0" dirty="0">
                <a:solidFill>
                  <a:prstClr val="black"/>
                </a:solidFill>
              </a:rPr>
              <a:t>DefCore / RefStack</a:t>
            </a:r>
            <a:endParaRPr lang="en-US" sz="1400" kern="0" dirty="0">
              <a:solidFill>
                <a:prstClr val="black"/>
              </a:solidFill>
            </a:endParaRPr>
          </a:p>
        </p:txBody>
      </p:sp>
      <p:sp>
        <p:nvSpPr>
          <p:cNvPr id="53" name="Rectangle 6"/>
          <p:cNvSpPr>
            <a:spLocks noChangeAspect="1" noChangeArrowheads="1"/>
          </p:cNvSpPr>
          <p:nvPr/>
        </p:nvSpPr>
        <p:spPr bwMode="auto">
          <a:xfrm>
            <a:off x="2185735" y="3741976"/>
            <a:ext cx="1789844" cy="609600"/>
          </a:xfrm>
          <a:prstGeom prst="rect">
            <a:avLst/>
          </a:prstGeom>
          <a:solidFill>
            <a:srgbClr val="00B388"/>
          </a:solidFill>
          <a:ln w="19050" cap="flat" cmpd="sng" algn="ctr">
            <a:noFill/>
            <a:prstDash val="solid"/>
            <a:miter lim="800000"/>
            <a:headEnd/>
            <a:tailEnd/>
          </a:ln>
          <a:effectLst/>
        </p:spPr>
        <p:txBody>
          <a:bodyPr wrap="square" lIns="45720" tIns="45720" rIns="45720" bIns="45720" rtlCol="0" anchor="ctr">
            <a:noAutofit/>
          </a:bodyPr>
          <a:lstStyle/>
          <a:p>
            <a:pPr algn="ctr" defTabSz="914437">
              <a:lnSpc>
                <a:spcPct val="90000"/>
              </a:lnSpc>
              <a:defRPr/>
            </a:pPr>
            <a:r>
              <a:rPr lang="en-US" sz="1600" b="1" kern="0" dirty="0">
                <a:solidFill>
                  <a:prstClr val="white"/>
                </a:solidFill>
              </a:rPr>
              <a:t>8. Run config processor</a:t>
            </a:r>
          </a:p>
        </p:txBody>
      </p:sp>
      <p:sp>
        <p:nvSpPr>
          <p:cNvPr id="54" name="Round Single Corner Rectangle 53"/>
          <p:cNvSpPr/>
          <p:nvPr/>
        </p:nvSpPr>
        <p:spPr>
          <a:xfrm>
            <a:off x="9730848" y="3741976"/>
            <a:ext cx="1791757" cy="609600"/>
          </a:xfrm>
          <a:prstGeom prst="round1Rect">
            <a:avLst>
              <a:gd name="adj" fmla="val 14858"/>
            </a:avLst>
          </a:prstGeom>
          <a:gradFill flip="none" rotWithShape="1">
            <a:gsLst>
              <a:gs pos="0">
                <a:srgbClr val="822980"/>
              </a:gs>
              <a:gs pos="50000">
                <a:srgbClr val="822980"/>
              </a:gs>
              <a:gs pos="50000">
                <a:srgbClr val="0096D6"/>
              </a:gs>
              <a:gs pos="100000">
                <a:srgbClr val="0096D6"/>
              </a:gs>
            </a:gsLst>
            <a:lin ang="8100000" scaled="1"/>
            <a:tileRect/>
          </a:gradFill>
          <a:ln w="19050" cap="flat" cmpd="sng" algn="ctr">
            <a:noFill/>
            <a:prstDash val="solid"/>
            <a:miter lim="800000"/>
            <a:headEnd/>
            <a:tailEnd/>
          </a:ln>
          <a:effectLst/>
        </p:spPr>
        <p:txBody>
          <a:bodyPr wrap="square" lIns="45720" tIns="45720" rIns="45720" bIns="45720" rtlCol="0" anchor="ctr">
            <a:noAutofit/>
          </a:bodyPr>
          <a:lstStyle/>
          <a:p>
            <a:pPr algn="ctr" defTabSz="914437">
              <a:lnSpc>
                <a:spcPct val="90000"/>
              </a:lnSpc>
              <a:defRPr/>
            </a:pPr>
            <a:r>
              <a:rPr lang="en-US" sz="1600" b="1" kern="0" dirty="0">
                <a:solidFill>
                  <a:prstClr val="white"/>
                </a:solidFill>
              </a:rPr>
              <a:t>12. Verify cloud</a:t>
            </a:r>
          </a:p>
        </p:txBody>
      </p:sp>
      <p:sp>
        <p:nvSpPr>
          <p:cNvPr id="55" name="Rectangle 54"/>
          <p:cNvSpPr/>
          <p:nvPr/>
        </p:nvSpPr>
        <p:spPr>
          <a:xfrm>
            <a:off x="6359611" y="581065"/>
            <a:ext cx="1789847" cy="199313"/>
          </a:xfrm>
          <a:prstGeom prst="rect">
            <a:avLst/>
          </a:prstGeom>
          <a:solidFill>
            <a:srgbClr val="00B388"/>
          </a:solidFill>
          <a:ln w="19050" cap="flat" cmpd="sng" algn="ctr">
            <a:noFill/>
            <a:prstDash val="solid"/>
            <a:miter lim="800000"/>
          </a:ln>
          <a:effectLst/>
        </p:spPr>
        <p:txBody>
          <a:bodyPr rtlCol="0" anchor="ctr"/>
          <a:lstStyle/>
          <a:p>
            <a:pPr algn="ctr" defTabSz="914437">
              <a:lnSpc>
                <a:spcPct val="90000"/>
              </a:lnSpc>
              <a:defRPr/>
            </a:pPr>
            <a:r>
              <a:rPr lang="en-GB" sz="1400" kern="0" dirty="0">
                <a:solidFill>
                  <a:prstClr val="white"/>
                </a:solidFill>
              </a:rPr>
              <a:t>Automated</a:t>
            </a:r>
            <a:endParaRPr lang="en-US" sz="1400" kern="0" dirty="0">
              <a:solidFill>
                <a:prstClr val="white"/>
              </a:solidFill>
            </a:endParaRPr>
          </a:p>
        </p:txBody>
      </p:sp>
      <p:sp>
        <p:nvSpPr>
          <p:cNvPr id="56" name="Rectangle 55"/>
          <p:cNvSpPr/>
          <p:nvPr/>
        </p:nvSpPr>
        <p:spPr>
          <a:xfrm>
            <a:off x="6359611" y="833122"/>
            <a:ext cx="1789847" cy="199313"/>
          </a:xfrm>
          <a:prstGeom prst="rect">
            <a:avLst/>
          </a:prstGeom>
          <a:solidFill>
            <a:srgbClr val="87898B"/>
          </a:solidFill>
          <a:ln w="19050" cap="flat" cmpd="sng" algn="ctr">
            <a:noFill/>
            <a:prstDash val="solid"/>
            <a:miter lim="800000"/>
          </a:ln>
          <a:effectLst/>
        </p:spPr>
        <p:txBody>
          <a:bodyPr rtlCol="0" anchor="ctr"/>
          <a:lstStyle/>
          <a:p>
            <a:pPr algn="ctr" defTabSz="914437">
              <a:lnSpc>
                <a:spcPct val="90000"/>
              </a:lnSpc>
              <a:defRPr/>
            </a:pPr>
            <a:r>
              <a:rPr lang="en-GB" sz="1400" kern="0" dirty="0">
                <a:solidFill>
                  <a:prstClr val="white"/>
                </a:solidFill>
              </a:rPr>
              <a:t>Manual</a:t>
            </a:r>
            <a:endParaRPr lang="en-US" sz="1400" kern="0" dirty="0">
              <a:solidFill>
                <a:prstClr val="white"/>
              </a:solidFill>
            </a:endParaRPr>
          </a:p>
        </p:txBody>
      </p:sp>
      <p:sp>
        <p:nvSpPr>
          <p:cNvPr id="57" name="Rectangle 56"/>
          <p:cNvSpPr/>
          <p:nvPr/>
        </p:nvSpPr>
        <p:spPr>
          <a:xfrm>
            <a:off x="8247032" y="833122"/>
            <a:ext cx="1791757" cy="199313"/>
          </a:xfrm>
          <a:prstGeom prst="rect">
            <a:avLst/>
          </a:prstGeom>
          <a:solidFill>
            <a:srgbClr val="822980"/>
          </a:solidFill>
          <a:ln w="19050" cap="flat" cmpd="sng" algn="ctr">
            <a:noFill/>
            <a:prstDash val="solid"/>
            <a:miter lim="800000"/>
          </a:ln>
          <a:effectLst/>
        </p:spPr>
        <p:txBody>
          <a:bodyPr rtlCol="0" anchor="ctr"/>
          <a:lstStyle/>
          <a:p>
            <a:pPr algn="ctr" defTabSz="914437">
              <a:lnSpc>
                <a:spcPct val="90000"/>
              </a:lnSpc>
              <a:defRPr/>
            </a:pPr>
            <a:r>
              <a:rPr lang="en-GB" sz="1400" kern="0" dirty="0">
                <a:solidFill>
                  <a:prstClr val="white"/>
                </a:solidFill>
              </a:rPr>
              <a:t>Optional</a:t>
            </a:r>
            <a:endParaRPr lang="en-US" sz="1400" kern="0" dirty="0">
              <a:solidFill>
                <a:prstClr val="white"/>
              </a:solidFill>
            </a:endParaRPr>
          </a:p>
        </p:txBody>
      </p:sp>
      <p:sp>
        <p:nvSpPr>
          <p:cNvPr id="58" name="Round Diagonal Corner Rectangle 10"/>
          <p:cNvSpPr/>
          <p:nvPr/>
        </p:nvSpPr>
        <p:spPr>
          <a:xfrm>
            <a:off x="304802" y="4410260"/>
            <a:ext cx="1789844" cy="1959925"/>
          </a:xfrm>
          <a:prstGeom prst="rect">
            <a:avLst/>
          </a:prstGeom>
          <a:noFill/>
          <a:ln w="19050" cap="flat" cmpd="sng" algn="ctr">
            <a:solidFill>
              <a:srgbClr val="ABA051"/>
            </a:solidFill>
            <a:prstDash val="solid"/>
            <a:miter lim="800000"/>
          </a:ln>
          <a:effectLst/>
        </p:spPr>
        <p:txBody>
          <a:bodyPr tIns="91440" rtlCol="0" anchor="t"/>
          <a:lstStyle/>
          <a:p>
            <a:pPr marL="118866" indent="-118866" defTabSz="914437">
              <a:lnSpc>
                <a:spcPct val="90000"/>
              </a:lnSpc>
              <a:spcBef>
                <a:spcPts val="400"/>
              </a:spcBef>
              <a:buFont typeface="Arial" panose="020B0604020202020204" pitchFamily="34" charset="0"/>
              <a:buChar char="•"/>
              <a:defRPr/>
            </a:pPr>
            <a:r>
              <a:rPr lang="en-GB" sz="1400" kern="0" dirty="0">
                <a:solidFill>
                  <a:prstClr val="black"/>
                </a:solidFill>
              </a:rPr>
              <a:t>Assign servers </a:t>
            </a:r>
            <a:br>
              <a:rPr lang="en-GB" sz="1400" kern="0" dirty="0">
                <a:solidFill>
                  <a:prstClr val="black"/>
                </a:solidFill>
              </a:rPr>
            </a:br>
            <a:r>
              <a:rPr lang="en-GB" sz="1400" kern="0" dirty="0">
                <a:solidFill>
                  <a:prstClr val="black"/>
                </a:solidFill>
              </a:rPr>
              <a:t>to roles</a:t>
            </a:r>
          </a:p>
          <a:p>
            <a:pPr marL="118866" indent="-118866" defTabSz="914437">
              <a:lnSpc>
                <a:spcPct val="90000"/>
              </a:lnSpc>
              <a:spcBef>
                <a:spcPts val="400"/>
              </a:spcBef>
              <a:buFont typeface="Arial" panose="020B0604020202020204" pitchFamily="34" charset="0"/>
              <a:buChar char="•"/>
              <a:defRPr/>
            </a:pPr>
            <a:r>
              <a:rPr lang="en-GB" sz="1400" kern="0" dirty="0">
                <a:solidFill>
                  <a:prstClr val="black"/>
                </a:solidFill>
              </a:rPr>
              <a:t>Perform NIC mapping</a:t>
            </a:r>
          </a:p>
        </p:txBody>
      </p:sp>
      <p:sp>
        <p:nvSpPr>
          <p:cNvPr id="59" name="Rectangle 6"/>
          <p:cNvSpPr>
            <a:spLocks noChangeAspect="1" noChangeArrowheads="1"/>
          </p:cNvSpPr>
          <p:nvPr/>
        </p:nvSpPr>
        <p:spPr bwMode="auto">
          <a:xfrm>
            <a:off x="304802" y="3741976"/>
            <a:ext cx="1789844" cy="609600"/>
          </a:xfrm>
          <a:prstGeom prst="rect">
            <a:avLst/>
          </a:prstGeom>
          <a:solidFill>
            <a:srgbClr val="ABA051"/>
          </a:solidFill>
          <a:ln w="19050" cap="flat" cmpd="sng" algn="ctr">
            <a:noFill/>
            <a:prstDash val="solid"/>
            <a:miter lim="800000"/>
            <a:headEnd/>
            <a:tailEnd/>
          </a:ln>
          <a:effectLst/>
        </p:spPr>
        <p:txBody>
          <a:bodyPr wrap="square" lIns="45720" tIns="45720" rIns="45720" bIns="45720" rtlCol="0" anchor="ctr">
            <a:noAutofit/>
          </a:bodyPr>
          <a:lstStyle/>
          <a:p>
            <a:pPr algn="ctr" defTabSz="914437">
              <a:lnSpc>
                <a:spcPct val="90000"/>
              </a:lnSpc>
              <a:defRPr/>
            </a:pPr>
            <a:r>
              <a:rPr lang="en-US" sz="1600" b="1" kern="0" dirty="0">
                <a:solidFill>
                  <a:prstClr val="white"/>
                </a:solidFill>
              </a:rPr>
              <a:t>7. Assign server roles</a:t>
            </a:r>
          </a:p>
        </p:txBody>
      </p:sp>
      <p:sp>
        <p:nvSpPr>
          <p:cNvPr id="60" name="Rectangle 59"/>
          <p:cNvSpPr>
            <a:spLocks/>
          </p:cNvSpPr>
          <p:nvPr/>
        </p:nvSpPr>
        <p:spPr bwMode="auto">
          <a:xfrm>
            <a:off x="9730848" y="1938022"/>
            <a:ext cx="1791757" cy="1388111"/>
          </a:xfrm>
          <a:prstGeom prst="rect">
            <a:avLst/>
          </a:prstGeom>
          <a:noFill/>
          <a:ln w="19050" cap="flat" cmpd="sng" algn="ctr">
            <a:gradFill flip="none" rotWithShape="1">
              <a:gsLst>
                <a:gs pos="0">
                  <a:srgbClr val="822980"/>
                </a:gs>
                <a:gs pos="50000">
                  <a:srgbClr val="822980"/>
                </a:gs>
                <a:gs pos="50000">
                  <a:srgbClr val="ABA051"/>
                </a:gs>
                <a:gs pos="100000">
                  <a:srgbClr val="ABA051"/>
                </a:gs>
              </a:gsLst>
              <a:lin ang="8100000" scaled="1"/>
              <a:tileRect/>
            </a:gradFill>
            <a:prstDash val="solid"/>
            <a:miter lim="800000"/>
          </a:ln>
          <a:effectLst/>
        </p:spPr>
        <p:txBody>
          <a:bodyPr tIns="91440" rtlCol="0" anchor="t"/>
          <a:lstStyle/>
          <a:p>
            <a:pPr marL="118866" indent="-118866" defTabSz="914437">
              <a:lnSpc>
                <a:spcPct val="90000"/>
              </a:lnSpc>
              <a:spcBef>
                <a:spcPts val="400"/>
              </a:spcBef>
              <a:buFont typeface="Arial" panose="020B0604020202020204" pitchFamily="34" charset="0"/>
              <a:buChar char="•"/>
              <a:defRPr/>
            </a:pPr>
            <a:r>
              <a:rPr lang="en-GB" sz="1400" kern="0" dirty="0">
                <a:solidFill>
                  <a:prstClr val="black"/>
                </a:solidFill>
              </a:rPr>
              <a:t>Network separation</a:t>
            </a:r>
          </a:p>
          <a:p>
            <a:pPr marL="118866" indent="-118866" defTabSz="914437">
              <a:lnSpc>
                <a:spcPct val="90000"/>
              </a:lnSpc>
              <a:spcBef>
                <a:spcPts val="400"/>
              </a:spcBef>
              <a:buFont typeface="Arial" panose="020B0604020202020204" pitchFamily="34" charset="0"/>
              <a:buChar char="•"/>
              <a:defRPr/>
            </a:pPr>
            <a:r>
              <a:rPr lang="en-GB" sz="1400" kern="0" dirty="0">
                <a:solidFill>
                  <a:prstClr val="black"/>
                </a:solidFill>
              </a:rPr>
              <a:t>Local storage</a:t>
            </a:r>
          </a:p>
          <a:p>
            <a:pPr marL="118866" indent="-118866" defTabSz="914437">
              <a:lnSpc>
                <a:spcPct val="90000"/>
              </a:lnSpc>
              <a:spcBef>
                <a:spcPts val="400"/>
              </a:spcBef>
              <a:buFont typeface="Arial" panose="020B0604020202020204" pitchFamily="34" charset="0"/>
              <a:buChar char="•"/>
              <a:defRPr/>
            </a:pPr>
            <a:r>
              <a:rPr lang="en-GB" sz="1400" kern="0" dirty="0">
                <a:solidFill>
                  <a:prstClr val="black"/>
                </a:solidFill>
              </a:rPr>
              <a:t>OpenStack config</a:t>
            </a:r>
          </a:p>
          <a:p>
            <a:pPr marL="118866" indent="-118866" defTabSz="914437">
              <a:lnSpc>
                <a:spcPct val="90000"/>
              </a:lnSpc>
              <a:spcBef>
                <a:spcPts val="400"/>
              </a:spcBef>
              <a:buFont typeface="Arial" panose="020B0604020202020204" pitchFamily="34" charset="0"/>
              <a:buChar char="•"/>
              <a:defRPr/>
            </a:pPr>
            <a:r>
              <a:rPr lang="en-GB" sz="1400" kern="0" dirty="0">
                <a:solidFill>
                  <a:prstClr val="black"/>
                </a:solidFill>
              </a:rPr>
              <a:t>Linux config</a:t>
            </a:r>
            <a:endParaRPr lang="en-US" sz="1400" kern="0" dirty="0">
              <a:solidFill>
                <a:prstClr val="black"/>
              </a:solidFill>
            </a:endParaRPr>
          </a:p>
        </p:txBody>
      </p:sp>
      <p:sp>
        <p:nvSpPr>
          <p:cNvPr id="61" name="Round Single Corner Rectangle 60"/>
          <p:cNvSpPr/>
          <p:nvPr/>
        </p:nvSpPr>
        <p:spPr>
          <a:xfrm>
            <a:off x="9730851" y="1268731"/>
            <a:ext cx="1791757" cy="609600"/>
          </a:xfrm>
          <a:prstGeom prst="round1Rect">
            <a:avLst>
              <a:gd name="adj" fmla="val 0"/>
            </a:avLst>
          </a:prstGeom>
          <a:gradFill flip="none" rotWithShape="1">
            <a:gsLst>
              <a:gs pos="71250">
                <a:srgbClr val="ABA051"/>
              </a:gs>
              <a:gs pos="0">
                <a:srgbClr val="822980"/>
              </a:gs>
              <a:gs pos="50000">
                <a:srgbClr val="822980"/>
              </a:gs>
              <a:gs pos="50000">
                <a:srgbClr val="ABA051"/>
              </a:gs>
              <a:gs pos="100000">
                <a:srgbClr val="ABA051"/>
              </a:gs>
            </a:gsLst>
            <a:lin ang="8100000" scaled="1"/>
            <a:tileRect/>
          </a:gradFill>
          <a:ln w="19050" cap="flat" cmpd="sng" algn="ctr">
            <a:noFill/>
            <a:prstDash val="solid"/>
            <a:miter lim="800000"/>
            <a:headEnd/>
            <a:tailEnd/>
          </a:ln>
          <a:effectLst/>
        </p:spPr>
        <p:txBody>
          <a:bodyPr wrap="square" lIns="45720" tIns="45720" rIns="45720" bIns="45720" rtlCol="0" anchor="ctr">
            <a:noAutofit/>
          </a:bodyPr>
          <a:lstStyle/>
          <a:p>
            <a:pPr algn="ctr" defTabSz="914437">
              <a:lnSpc>
                <a:spcPct val="90000"/>
              </a:lnSpc>
              <a:defRPr/>
            </a:pPr>
            <a:r>
              <a:rPr lang="en-US" sz="1600" b="1" kern="0" dirty="0">
                <a:solidFill>
                  <a:prstClr val="white"/>
                </a:solidFill>
              </a:rPr>
              <a:t>6. Customize configuration</a:t>
            </a:r>
          </a:p>
        </p:txBody>
      </p:sp>
      <p:sp>
        <p:nvSpPr>
          <p:cNvPr id="62" name="Round Diagonal Corner Rectangle 10"/>
          <p:cNvSpPr/>
          <p:nvPr/>
        </p:nvSpPr>
        <p:spPr>
          <a:xfrm>
            <a:off x="4066663" y="4410259"/>
            <a:ext cx="1789844" cy="1959392"/>
          </a:xfrm>
          <a:prstGeom prst="rect">
            <a:avLst/>
          </a:prstGeom>
          <a:noFill/>
          <a:ln w="19050" cap="flat" cmpd="sng" algn="ctr">
            <a:solidFill>
              <a:srgbClr val="87898B"/>
            </a:solidFill>
            <a:prstDash val="solid"/>
            <a:miter lim="800000"/>
          </a:ln>
          <a:effectLst/>
        </p:spPr>
        <p:txBody>
          <a:bodyPr tIns="91440" rtlCol="0" anchor="t"/>
          <a:lstStyle/>
          <a:p>
            <a:pPr marL="118866" indent="-118866" defTabSz="914437">
              <a:lnSpc>
                <a:spcPct val="90000"/>
              </a:lnSpc>
              <a:spcBef>
                <a:spcPts val="400"/>
              </a:spcBef>
              <a:buSzPct val="100000"/>
              <a:buFont typeface="HP Simplified" panose="020B0604020204020204" pitchFamily="34" charset="0"/>
              <a:buChar char="•"/>
              <a:defRPr/>
            </a:pPr>
            <a:r>
              <a:rPr lang="en-US" sz="1400" kern="0" dirty="0">
                <a:solidFill>
                  <a:prstClr val="black"/>
                </a:solidFill>
              </a:rPr>
              <a:t>Firmware</a:t>
            </a:r>
          </a:p>
          <a:p>
            <a:pPr marL="118866" indent="-118866" defTabSz="914437">
              <a:lnSpc>
                <a:spcPct val="90000"/>
              </a:lnSpc>
              <a:spcBef>
                <a:spcPts val="400"/>
              </a:spcBef>
              <a:buSzPct val="100000"/>
              <a:buFont typeface="HP Simplified" panose="020B0604020204020204" pitchFamily="34" charset="0"/>
              <a:buChar char="•"/>
              <a:defRPr/>
            </a:pPr>
            <a:r>
              <a:rPr lang="en-GB" sz="1400" kern="0" dirty="0">
                <a:solidFill>
                  <a:prstClr val="black"/>
                </a:solidFill>
              </a:rPr>
              <a:t>Remote (SAN) storage prep</a:t>
            </a:r>
          </a:p>
          <a:p>
            <a:pPr marL="118866" indent="-118866" defTabSz="914437">
              <a:lnSpc>
                <a:spcPct val="90000"/>
              </a:lnSpc>
              <a:spcBef>
                <a:spcPts val="400"/>
              </a:spcBef>
              <a:buSzPct val="100000"/>
              <a:buFont typeface="HP Simplified" panose="020B0604020204020204" pitchFamily="34" charset="0"/>
              <a:buChar char="•"/>
              <a:defRPr/>
            </a:pPr>
            <a:r>
              <a:rPr lang="en-GB" sz="1400" kern="0" dirty="0">
                <a:solidFill>
                  <a:prstClr val="black"/>
                </a:solidFill>
              </a:rPr>
              <a:t>BIOS config</a:t>
            </a:r>
          </a:p>
          <a:p>
            <a:pPr marL="118866" indent="-118866" defTabSz="914437">
              <a:lnSpc>
                <a:spcPct val="90000"/>
              </a:lnSpc>
              <a:spcBef>
                <a:spcPts val="400"/>
              </a:spcBef>
              <a:buSzPct val="100000"/>
              <a:buFont typeface="HP Simplified" panose="020B0604020204020204" pitchFamily="34" charset="0"/>
              <a:buChar char="•"/>
              <a:defRPr/>
            </a:pPr>
            <a:r>
              <a:rPr lang="en-GB" sz="1400" kern="0" dirty="0">
                <a:solidFill>
                  <a:prstClr val="black"/>
                </a:solidFill>
              </a:rPr>
              <a:t>Routing</a:t>
            </a:r>
          </a:p>
          <a:p>
            <a:pPr marL="118866" indent="-118866" defTabSz="914437">
              <a:lnSpc>
                <a:spcPct val="90000"/>
              </a:lnSpc>
              <a:spcBef>
                <a:spcPts val="400"/>
              </a:spcBef>
              <a:buSzPct val="100000"/>
              <a:buFont typeface="HP Simplified" panose="020B0604020204020204" pitchFamily="34" charset="0"/>
              <a:buChar char="•"/>
              <a:defRPr/>
            </a:pPr>
            <a:r>
              <a:rPr lang="en-GB" sz="1400" kern="0" dirty="0">
                <a:solidFill>
                  <a:prstClr val="black"/>
                </a:solidFill>
              </a:rPr>
              <a:t>VLAN setup</a:t>
            </a:r>
          </a:p>
          <a:p>
            <a:pPr marL="118866" indent="-118866" defTabSz="914437">
              <a:lnSpc>
                <a:spcPct val="90000"/>
              </a:lnSpc>
              <a:spcBef>
                <a:spcPts val="400"/>
              </a:spcBef>
              <a:buSzPct val="100000"/>
              <a:buFont typeface="HP Simplified" panose="020B0604020204020204" pitchFamily="34" charset="0"/>
              <a:buChar char="•"/>
              <a:defRPr/>
            </a:pPr>
            <a:r>
              <a:rPr lang="en-GB" sz="1400" kern="0" dirty="0">
                <a:solidFill>
                  <a:prstClr val="black"/>
                </a:solidFill>
              </a:rPr>
              <a:t>…etc/</a:t>
            </a:r>
          </a:p>
        </p:txBody>
      </p:sp>
      <p:sp>
        <p:nvSpPr>
          <p:cNvPr id="63" name="Rectangle 6"/>
          <p:cNvSpPr>
            <a:spLocks noChangeAspect="1" noChangeArrowheads="1"/>
          </p:cNvSpPr>
          <p:nvPr/>
        </p:nvSpPr>
        <p:spPr bwMode="auto">
          <a:xfrm>
            <a:off x="4066663" y="3741976"/>
            <a:ext cx="1789844" cy="609600"/>
          </a:xfrm>
          <a:prstGeom prst="rect">
            <a:avLst/>
          </a:prstGeom>
          <a:solidFill>
            <a:srgbClr val="87898B"/>
          </a:solidFill>
          <a:ln w="19050" cap="flat" cmpd="sng" algn="ctr">
            <a:noFill/>
            <a:prstDash val="solid"/>
            <a:miter lim="800000"/>
            <a:headEnd/>
            <a:tailEnd/>
          </a:ln>
          <a:effectLst/>
        </p:spPr>
        <p:txBody>
          <a:bodyPr wrap="square" lIns="45720" tIns="45720" rIns="45720" bIns="45720" rtlCol="0" anchor="ctr">
            <a:noAutofit/>
          </a:bodyPr>
          <a:lstStyle/>
          <a:p>
            <a:pPr algn="ctr" defTabSz="914437">
              <a:lnSpc>
                <a:spcPct val="90000"/>
              </a:lnSpc>
              <a:defRPr/>
            </a:pPr>
            <a:r>
              <a:rPr lang="en-US" sz="1600" b="1" kern="0" dirty="0">
                <a:solidFill>
                  <a:prstClr val="white"/>
                </a:solidFill>
              </a:rPr>
              <a:t>9. Prep / validate underlay</a:t>
            </a:r>
          </a:p>
        </p:txBody>
      </p:sp>
      <p:sp>
        <p:nvSpPr>
          <p:cNvPr id="64" name="Rectangle 63"/>
          <p:cNvSpPr/>
          <p:nvPr/>
        </p:nvSpPr>
        <p:spPr>
          <a:xfrm>
            <a:off x="8247032" y="581065"/>
            <a:ext cx="1791757" cy="199313"/>
          </a:xfrm>
          <a:prstGeom prst="rect">
            <a:avLst/>
          </a:prstGeom>
          <a:solidFill>
            <a:srgbClr val="ABA051"/>
          </a:solidFill>
          <a:ln w="19050" cap="flat" cmpd="sng" algn="ctr">
            <a:noFill/>
            <a:prstDash val="solid"/>
            <a:miter lim="800000"/>
          </a:ln>
          <a:effectLst/>
        </p:spPr>
        <p:txBody>
          <a:bodyPr rtlCol="0" anchor="ctr"/>
          <a:lstStyle/>
          <a:p>
            <a:pPr algn="ctr" defTabSz="914437">
              <a:lnSpc>
                <a:spcPct val="90000"/>
              </a:lnSpc>
              <a:defRPr/>
            </a:pPr>
            <a:r>
              <a:rPr lang="en-GB" sz="1400" kern="0" dirty="0">
                <a:solidFill>
                  <a:prstClr val="white"/>
                </a:solidFill>
              </a:rPr>
              <a:t>User Input</a:t>
            </a:r>
            <a:endParaRPr lang="en-US" sz="1400" kern="0" dirty="0">
              <a:solidFill>
                <a:prstClr val="white"/>
              </a:solidFill>
            </a:endParaRPr>
          </a:p>
        </p:txBody>
      </p:sp>
      <p:sp>
        <p:nvSpPr>
          <p:cNvPr id="65" name="Round Diagonal Corner Rectangle 10"/>
          <p:cNvSpPr/>
          <p:nvPr/>
        </p:nvSpPr>
        <p:spPr>
          <a:xfrm>
            <a:off x="5958395" y="4410259"/>
            <a:ext cx="1789844" cy="1959392"/>
          </a:xfrm>
          <a:prstGeom prst="rect">
            <a:avLst/>
          </a:prstGeom>
          <a:noFill/>
          <a:ln w="19050" cap="flat" cmpd="sng" algn="ctr">
            <a:solidFill>
              <a:srgbClr val="0096D6"/>
            </a:solidFill>
            <a:prstDash val="solid"/>
            <a:miter lim="800000"/>
          </a:ln>
          <a:effectLst/>
        </p:spPr>
        <p:txBody>
          <a:bodyPr tIns="91440" rtlCol="0" anchor="t"/>
          <a:lstStyle/>
          <a:p>
            <a:pPr marL="118866" indent="-118866" defTabSz="914437">
              <a:lnSpc>
                <a:spcPct val="90000"/>
              </a:lnSpc>
              <a:spcBef>
                <a:spcPts val="400"/>
              </a:spcBef>
              <a:buSzPct val="100000"/>
              <a:buFont typeface="HP Simplified" panose="020B0604020204020204" pitchFamily="34" charset="0"/>
              <a:buChar char="•"/>
              <a:defRPr/>
            </a:pPr>
            <a:r>
              <a:rPr lang="en-GB" sz="1400" kern="0" dirty="0">
                <a:solidFill>
                  <a:prstClr val="black"/>
                </a:solidFill>
              </a:rPr>
              <a:t>Base packages</a:t>
            </a:r>
          </a:p>
          <a:p>
            <a:pPr marL="118866" indent="-118866" defTabSz="914437">
              <a:lnSpc>
                <a:spcPct val="90000"/>
              </a:lnSpc>
              <a:spcBef>
                <a:spcPts val="400"/>
              </a:spcBef>
              <a:buSzPct val="100000"/>
              <a:buFont typeface="HP Simplified" panose="020B0604020204020204" pitchFamily="34" charset="0"/>
              <a:buChar char="•"/>
              <a:defRPr/>
            </a:pPr>
            <a:r>
              <a:rPr lang="en-GB" sz="1400" kern="0" dirty="0">
                <a:solidFill>
                  <a:prstClr val="black"/>
                </a:solidFill>
              </a:rPr>
              <a:t>Network interfaces</a:t>
            </a:r>
          </a:p>
          <a:p>
            <a:pPr marL="171442" indent="-95246" defTabSz="914437">
              <a:lnSpc>
                <a:spcPct val="90000"/>
              </a:lnSpc>
              <a:spcBef>
                <a:spcPts val="400"/>
              </a:spcBef>
              <a:buSzPct val="100000"/>
              <a:buFont typeface="HP Simplified" panose="020B0604020204020204" pitchFamily="34" charset="0"/>
              <a:buChar char="-"/>
              <a:defRPr/>
            </a:pPr>
            <a:r>
              <a:rPr lang="en-GB" sz="1200" kern="0" dirty="0">
                <a:solidFill>
                  <a:prstClr val="black"/>
                </a:solidFill>
              </a:rPr>
              <a:t>Incl. NIC bonding</a:t>
            </a:r>
          </a:p>
          <a:p>
            <a:pPr marL="118866" indent="-118866" defTabSz="914437">
              <a:lnSpc>
                <a:spcPct val="90000"/>
              </a:lnSpc>
              <a:spcBef>
                <a:spcPts val="400"/>
              </a:spcBef>
              <a:buSzPct val="100000"/>
              <a:buFont typeface="HP Simplified" panose="020B0604020204020204" pitchFamily="34" charset="0"/>
              <a:buChar char="•"/>
              <a:defRPr/>
            </a:pPr>
            <a:r>
              <a:rPr lang="en-GB" sz="1400" kern="0" dirty="0">
                <a:solidFill>
                  <a:prstClr val="black"/>
                </a:solidFill>
              </a:rPr>
              <a:t>Config</a:t>
            </a:r>
          </a:p>
          <a:p>
            <a:pPr marL="171442" indent="-95246" defTabSz="914437">
              <a:lnSpc>
                <a:spcPct val="90000"/>
              </a:lnSpc>
              <a:spcBef>
                <a:spcPts val="400"/>
              </a:spcBef>
              <a:buSzPct val="100000"/>
              <a:buFont typeface="HP Simplified" panose="020B0604020204020204" pitchFamily="34" charset="0"/>
              <a:buChar char="-"/>
              <a:defRPr/>
            </a:pPr>
            <a:r>
              <a:rPr lang="en-GB" sz="1200" kern="0" dirty="0">
                <a:solidFill>
                  <a:prstClr val="black"/>
                </a:solidFill>
              </a:rPr>
              <a:t>Incl. iptables / sysctl</a:t>
            </a:r>
          </a:p>
          <a:p>
            <a:pPr marL="118866" indent="-118866" defTabSz="914437">
              <a:lnSpc>
                <a:spcPct val="90000"/>
              </a:lnSpc>
              <a:spcBef>
                <a:spcPts val="400"/>
              </a:spcBef>
              <a:buSzPct val="100000"/>
              <a:buFont typeface="HP Simplified" panose="020B0604020204020204" pitchFamily="34" charset="0"/>
              <a:buChar char="•"/>
              <a:defRPr/>
            </a:pPr>
            <a:r>
              <a:rPr lang="en-GB" sz="1400" kern="0" dirty="0">
                <a:solidFill>
                  <a:prstClr val="black"/>
                </a:solidFill>
              </a:rPr>
              <a:t>Start services</a:t>
            </a:r>
          </a:p>
          <a:p>
            <a:pPr marL="118866" indent="-118866" defTabSz="914437">
              <a:lnSpc>
                <a:spcPct val="90000"/>
              </a:lnSpc>
              <a:spcBef>
                <a:spcPts val="400"/>
              </a:spcBef>
              <a:buSzPct val="100000"/>
              <a:buFont typeface="HP Simplified" panose="020B0604020204020204" pitchFamily="34" charset="0"/>
              <a:buChar char="•"/>
              <a:defRPr/>
            </a:pPr>
            <a:r>
              <a:rPr lang="en-GB" sz="1400" kern="0" dirty="0">
                <a:solidFill>
                  <a:prstClr val="black"/>
                </a:solidFill>
              </a:rPr>
              <a:t>Status check (services running)</a:t>
            </a:r>
          </a:p>
        </p:txBody>
      </p:sp>
      <p:sp>
        <p:nvSpPr>
          <p:cNvPr id="66" name="Rectangle 6"/>
          <p:cNvSpPr>
            <a:spLocks noChangeAspect="1" noChangeArrowheads="1"/>
          </p:cNvSpPr>
          <p:nvPr/>
        </p:nvSpPr>
        <p:spPr bwMode="auto">
          <a:xfrm>
            <a:off x="5958395" y="3741976"/>
            <a:ext cx="1789844" cy="609600"/>
          </a:xfrm>
          <a:prstGeom prst="rect">
            <a:avLst/>
          </a:prstGeom>
          <a:solidFill>
            <a:srgbClr val="00B388"/>
          </a:solidFill>
          <a:ln w="19050" cap="flat" cmpd="sng" algn="ctr">
            <a:noFill/>
            <a:prstDash val="solid"/>
            <a:miter lim="800000"/>
            <a:headEnd/>
            <a:tailEnd/>
          </a:ln>
          <a:effectLst/>
        </p:spPr>
        <p:txBody>
          <a:bodyPr wrap="square" lIns="45720" tIns="45720" rIns="45720" bIns="45720" rtlCol="0" anchor="ctr">
            <a:noAutofit/>
          </a:bodyPr>
          <a:lstStyle/>
          <a:p>
            <a:pPr algn="ctr" defTabSz="914437">
              <a:lnSpc>
                <a:spcPct val="90000"/>
              </a:lnSpc>
              <a:defRPr/>
            </a:pPr>
            <a:r>
              <a:rPr lang="en-US" sz="1600" b="1" kern="0" dirty="0">
                <a:solidFill>
                  <a:prstClr val="white"/>
                </a:solidFill>
              </a:rPr>
              <a:t>10. Linux configuration</a:t>
            </a:r>
          </a:p>
        </p:txBody>
      </p:sp>
      <p:grpSp>
        <p:nvGrpSpPr>
          <p:cNvPr id="67" name="Group 66"/>
          <p:cNvGrpSpPr/>
          <p:nvPr/>
        </p:nvGrpSpPr>
        <p:grpSpPr>
          <a:xfrm>
            <a:off x="3001494" y="3304893"/>
            <a:ext cx="7703647" cy="434896"/>
            <a:chOff x="3038966" y="3352800"/>
            <a:chExt cx="7703646" cy="434896"/>
          </a:xfrm>
          <a:solidFill>
            <a:schemeClr val="tx1"/>
          </a:solidFill>
        </p:grpSpPr>
        <p:sp>
          <p:nvSpPr>
            <p:cNvPr id="68" name="Bent-Up Arrow 67"/>
            <p:cNvSpPr/>
            <p:nvPr/>
          </p:nvSpPr>
          <p:spPr>
            <a:xfrm>
              <a:off x="3038967" y="3352800"/>
              <a:ext cx="7703645" cy="358559"/>
            </a:xfrm>
            <a:prstGeom prst="bentUpArrow">
              <a:avLst>
                <a:gd name="adj1" fmla="val 33855"/>
                <a:gd name="adj2" fmla="val 25000"/>
                <a:gd name="adj3" fmla="val 32500"/>
              </a:avLst>
            </a:prstGeom>
            <a:grpFill/>
            <a:ln w="19050" cap="flat" cmpd="sng" algn="ctr">
              <a:noFill/>
              <a:prstDash val="solid"/>
              <a:miter lim="800000"/>
            </a:ln>
            <a:effectLst/>
          </p:spPr>
          <p:txBody>
            <a:bodyPr rtlCol="0" anchor="ctr"/>
            <a:lstStyle/>
            <a:p>
              <a:pPr algn="ctr" defTabSz="914437">
                <a:lnSpc>
                  <a:spcPct val="90000"/>
                </a:lnSpc>
                <a:defRPr/>
              </a:pPr>
              <a:r>
                <a:rPr lang="en-GB" sz="933" kern="0" dirty="0">
                  <a:solidFill>
                    <a:prstClr val="white"/>
                  </a:solidFill>
                </a:rPr>
                <a:t>ERRORS</a:t>
              </a:r>
              <a:r>
                <a:rPr lang="en-GB" sz="1067" kern="0" dirty="0">
                  <a:solidFill>
                    <a:prstClr val="white"/>
                  </a:solidFill>
                </a:rPr>
                <a:t>? </a:t>
              </a:r>
              <a:r>
                <a:rPr lang="en-GB" sz="933" kern="0" dirty="0">
                  <a:solidFill>
                    <a:prstClr val="white"/>
                  </a:solidFill>
                </a:rPr>
                <a:t>ITERATE</a:t>
              </a:r>
              <a:r>
                <a:rPr lang="en-GB" sz="1067" kern="0" dirty="0">
                  <a:solidFill>
                    <a:prstClr val="white"/>
                  </a:solidFill>
                </a:rPr>
                <a:t>!</a:t>
              </a:r>
              <a:endParaRPr lang="en-US" sz="1067" kern="0" dirty="0">
                <a:solidFill>
                  <a:prstClr val="white"/>
                </a:solidFill>
              </a:endParaRPr>
            </a:p>
          </p:txBody>
        </p:sp>
        <p:sp>
          <p:nvSpPr>
            <p:cNvPr id="69" name="Rectangle 68"/>
            <p:cNvSpPr/>
            <p:nvPr/>
          </p:nvSpPr>
          <p:spPr>
            <a:xfrm>
              <a:off x="3038966" y="3641089"/>
              <a:ext cx="147143" cy="146607"/>
            </a:xfrm>
            <a:prstGeom prst="rect">
              <a:avLst/>
            </a:prstGeom>
            <a:grpFill/>
            <a:ln w="19050" cap="flat" cmpd="sng" algn="ctr">
              <a:noFill/>
              <a:prstDash val="solid"/>
              <a:miter lim="800000"/>
            </a:ln>
            <a:effectLst/>
          </p:spPr>
          <p:txBody>
            <a:bodyPr rtlCol="0" anchor="ctr"/>
            <a:lstStyle/>
            <a:p>
              <a:pPr algn="ctr" defTabSz="914437">
                <a:lnSpc>
                  <a:spcPct val="90000"/>
                </a:lnSpc>
                <a:defRPr/>
              </a:pPr>
              <a:endParaRPr lang="en-US" sz="800" kern="0" dirty="0">
                <a:solidFill>
                  <a:prstClr val="white"/>
                </a:solidFill>
              </a:endParaRPr>
            </a:p>
          </p:txBody>
        </p:sp>
      </p:grpSp>
      <p:sp>
        <p:nvSpPr>
          <p:cNvPr id="35" name="Round Single Corner Rectangle 34"/>
          <p:cNvSpPr/>
          <p:nvPr/>
        </p:nvSpPr>
        <p:spPr>
          <a:xfrm>
            <a:off x="9730847" y="3741976"/>
            <a:ext cx="1791757" cy="609600"/>
          </a:xfrm>
          <a:prstGeom prst="round1Rect">
            <a:avLst>
              <a:gd name="adj" fmla="val 14858"/>
            </a:avLst>
          </a:prstGeom>
          <a:gradFill flip="none" rotWithShape="1">
            <a:gsLst>
              <a:gs pos="80550">
                <a:srgbClr val="00B388"/>
              </a:gs>
              <a:gs pos="0">
                <a:srgbClr val="87898B"/>
              </a:gs>
              <a:gs pos="50000">
                <a:srgbClr val="87898B"/>
              </a:gs>
              <a:gs pos="50000">
                <a:srgbClr val="00B388"/>
              </a:gs>
              <a:gs pos="100000">
                <a:srgbClr val="00B388"/>
              </a:gs>
            </a:gsLst>
            <a:lin ang="8100000" scaled="1"/>
            <a:tileRect/>
          </a:gradFill>
          <a:ln w="19050" cap="flat" cmpd="sng" algn="ctr">
            <a:noFill/>
            <a:prstDash val="solid"/>
            <a:miter lim="800000"/>
            <a:headEnd/>
            <a:tailEnd/>
          </a:ln>
          <a:effectLst/>
        </p:spPr>
        <p:txBody>
          <a:bodyPr wrap="square" lIns="45720" tIns="45720" rIns="45720" bIns="45720" rtlCol="0" anchor="ctr">
            <a:noAutofit/>
          </a:bodyPr>
          <a:lstStyle/>
          <a:p>
            <a:pPr algn="ctr" defTabSz="914437">
              <a:lnSpc>
                <a:spcPct val="90000"/>
              </a:lnSpc>
              <a:defRPr/>
            </a:pPr>
            <a:r>
              <a:rPr lang="en-US" sz="1600" b="1" kern="0" dirty="0">
                <a:solidFill>
                  <a:prstClr val="white"/>
                </a:solidFill>
              </a:rPr>
              <a:t>12. Verify cloud</a:t>
            </a:r>
          </a:p>
        </p:txBody>
      </p:sp>
    </p:spTree>
    <p:extLst>
      <p:ext uri="{BB962C8B-B14F-4D97-AF65-F5344CB8AC3E}">
        <p14:creationId xmlns:p14="http://schemas.microsoft.com/office/powerpoint/2010/main" val="39809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1+#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fill="hold"/>
                                        <p:tgtEl>
                                          <p:spTgt spid="39"/>
                                        </p:tgtEl>
                                        <p:attrNameLst>
                                          <p:attrName>ppt_x</p:attrName>
                                        </p:attrNameLst>
                                      </p:cBhvr>
                                      <p:tavLst>
                                        <p:tav tm="0">
                                          <p:val>
                                            <p:strVal val="1+#ppt_w/2"/>
                                          </p:val>
                                        </p:tav>
                                        <p:tav tm="100000">
                                          <p:val>
                                            <p:strVal val="#ppt_x"/>
                                          </p:val>
                                        </p:tav>
                                      </p:tavLst>
                                    </p:anim>
                                    <p:anim calcmode="lin" valueType="num">
                                      <p:cBhvr additive="base">
                                        <p:cTn id="18" dur="500" fill="hold"/>
                                        <p:tgtEl>
                                          <p:spTgt spid="39"/>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500" fill="hold"/>
                                        <p:tgtEl>
                                          <p:spTgt spid="42"/>
                                        </p:tgtEl>
                                        <p:attrNameLst>
                                          <p:attrName>ppt_x</p:attrName>
                                        </p:attrNameLst>
                                      </p:cBhvr>
                                      <p:tavLst>
                                        <p:tav tm="0">
                                          <p:val>
                                            <p:strVal val="1+#ppt_w/2"/>
                                          </p:val>
                                        </p:tav>
                                        <p:tav tm="100000">
                                          <p:val>
                                            <p:strVal val="#ppt_x"/>
                                          </p:val>
                                        </p:tav>
                                      </p:tavLst>
                                    </p:anim>
                                    <p:anim calcmode="lin" valueType="num">
                                      <p:cBhvr additive="base">
                                        <p:cTn id="22"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500" fill="hold"/>
                                        <p:tgtEl>
                                          <p:spTgt spid="47"/>
                                        </p:tgtEl>
                                        <p:attrNameLst>
                                          <p:attrName>ppt_x</p:attrName>
                                        </p:attrNameLst>
                                      </p:cBhvr>
                                      <p:tavLst>
                                        <p:tav tm="0">
                                          <p:val>
                                            <p:strVal val="1+#ppt_w/2"/>
                                          </p:val>
                                        </p:tav>
                                        <p:tav tm="100000">
                                          <p:val>
                                            <p:strVal val="#ppt_x"/>
                                          </p:val>
                                        </p:tav>
                                      </p:tavLst>
                                    </p:anim>
                                    <p:anim calcmode="lin" valueType="num">
                                      <p:cBhvr additive="base">
                                        <p:cTn id="28" dur="500" fill="hold"/>
                                        <p:tgtEl>
                                          <p:spTgt spid="4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1+#ppt_w/2"/>
                                          </p:val>
                                        </p:tav>
                                        <p:tav tm="100000">
                                          <p:val>
                                            <p:strVal val="#ppt_x"/>
                                          </p:val>
                                        </p:tav>
                                      </p:tavLst>
                                    </p:anim>
                                    <p:anim calcmode="lin" valueType="num">
                                      <p:cBhvr additive="base">
                                        <p:cTn id="32"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additive="base">
                                        <p:cTn id="37" dur="500" fill="hold"/>
                                        <p:tgtEl>
                                          <p:spTgt spid="43"/>
                                        </p:tgtEl>
                                        <p:attrNameLst>
                                          <p:attrName>ppt_x</p:attrName>
                                        </p:attrNameLst>
                                      </p:cBhvr>
                                      <p:tavLst>
                                        <p:tav tm="0">
                                          <p:val>
                                            <p:strVal val="1+#ppt_w/2"/>
                                          </p:val>
                                        </p:tav>
                                        <p:tav tm="100000">
                                          <p:val>
                                            <p:strVal val="#ppt_x"/>
                                          </p:val>
                                        </p:tav>
                                      </p:tavLst>
                                    </p:anim>
                                    <p:anim calcmode="lin" valueType="num">
                                      <p:cBhvr additive="base">
                                        <p:cTn id="38" dur="500" fill="hold"/>
                                        <p:tgtEl>
                                          <p:spTgt spid="43"/>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 calcmode="lin" valueType="num">
                                      <p:cBhvr additive="base">
                                        <p:cTn id="41" dur="500" fill="hold"/>
                                        <p:tgtEl>
                                          <p:spTgt spid="40"/>
                                        </p:tgtEl>
                                        <p:attrNameLst>
                                          <p:attrName>ppt_x</p:attrName>
                                        </p:attrNameLst>
                                      </p:cBhvr>
                                      <p:tavLst>
                                        <p:tav tm="0">
                                          <p:val>
                                            <p:strVal val="1+#ppt_w/2"/>
                                          </p:val>
                                        </p:tav>
                                        <p:tav tm="100000">
                                          <p:val>
                                            <p:strVal val="#ppt_x"/>
                                          </p:val>
                                        </p:tav>
                                      </p:tavLst>
                                    </p:anim>
                                    <p:anim calcmode="lin" valueType="num">
                                      <p:cBhvr additive="base">
                                        <p:cTn id="42"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cBhvr additive="base">
                                        <p:cTn id="47" dur="500" fill="hold"/>
                                        <p:tgtEl>
                                          <p:spTgt spid="41"/>
                                        </p:tgtEl>
                                        <p:attrNameLst>
                                          <p:attrName>ppt_x</p:attrName>
                                        </p:attrNameLst>
                                      </p:cBhvr>
                                      <p:tavLst>
                                        <p:tav tm="0">
                                          <p:val>
                                            <p:strVal val="1+#ppt_w/2"/>
                                          </p:val>
                                        </p:tav>
                                        <p:tav tm="100000">
                                          <p:val>
                                            <p:strVal val="#ppt_x"/>
                                          </p:val>
                                        </p:tav>
                                      </p:tavLst>
                                    </p:anim>
                                    <p:anim calcmode="lin" valueType="num">
                                      <p:cBhvr additive="base">
                                        <p:cTn id="48" dur="500" fill="hold"/>
                                        <p:tgtEl>
                                          <p:spTgt spid="41"/>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additive="base">
                                        <p:cTn id="51" dur="500" fill="hold"/>
                                        <p:tgtEl>
                                          <p:spTgt spid="44"/>
                                        </p:tgtEl>
                                        <p:attrNameLst>
                                          <p:attrName>ppt_x</p:attrName>
                                        </p:attrNameLst>
                                      </p:cBhvr>
                                      <p:tavLst>
                                        <p:tav tm="0">
                                          <p:val>
                                            <p:strVal val="1+#ppt_w/2"/>
                                          </p:val>
                                        </p:tav>
                                        <p:tav tm="100000">
                                          <p:val>
                                            <p:strVal val="#ppt_x"/>
                                          </p:val>
                                        </p:tav>
                                      </p:tavLst>
                                    </p:anim>
                                    <p:anim calcmode="lin" valueType="num">
                                      <p:cBhvr additive="base">
                                        <p:cTn id="52"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61"/>
                                        </p:tgtEl>
                                        <p:attrNameLst>
                                          <p:attrName>style.visibility</p:attrName>
                                        </p:attrNameLst>
                                      </p:cBhvr>
                                      <p:to>
                                        <p:strVal val="visible"/>
                                      </p:to>
                                    </p:set>
                                    <p:anim calcmode="lin" valueType="num">
                                      <p:cBhvr additive="base">
                                        <p:cTn id="57" dur="500" fill="hold"/>
                                        <p:tgtEl>
                                          <p:spTgt spid="61"/>
                                        </p:tgtEl>
                                        <p:attrNameLst>
                                          <p:attrName>ppt_x</p:attrName>
                                        </p:attrNameLst>
                                      </p:cBhvr>
                                      <p:tavLst>
                                        <p:tav tm="0">
                                          <p:val>
                                            <p:strVal val="1+#ppt_w/2"/>
                                          </p:val>
                                        </p:tav>
                                        <p:tav tm="100000">
                                          <p:val>
                                            <p:strVal val="#ppt_x"/>
                                          </p:val>
                                        </p:tav>
                                      </p:tavLst>
                                    </p:anim>
                                    <p:anim calcmode="lin" valueType="num">
                                      <p:cBhvr additive="base">
                                        <p:cTn id="58" dur="500" fill="hold"/>
                                        <p:tgtEl>
                                          <p:spTgt spid="61"/>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60"/>
                                        </p:tgtEl>
                                        <p:attrNameLst>
                                          <p:attrName>style.visibility</p:attrName>
                                        </p:attrNameLst>
                                      </p:cBhvr>
                                      <p:to>
                                        <p:strVal val="visible"/>
                                      </p:to>
                                    </p:set>
                                    <p:anim calcmode="lin" valueType="num">
                                      <p:cBhvr additive="base">
                                        <p:cTn id="61" dur="500" fill="hold"/>
                                        <p:tgtEl>
                                          <p:spTgt spid="60"/>
                                        </p:tgtEl>
                                        <p:attrNameLst>
                                          <p:attrName>ppt_x</p:attrName>
                                        </p:attrNameLst>
                                      </p:cBhvr>
                                      <p:tavLst>
                                        <p:tav tm="0">
                                          <p:val>
                                            <p:strVal val="1+#ppt_w/2"/>
                                          </p:val>
                                        </p:tav>
                                        <p:tav tm="100000">
                                          <p:val>
                                            <p:strVal val="#ppt_x"/>
                                          </p:val>
                                        </p:tav>
                                      </p:tavLst>
                                    </p:anim>
                                    <p:anim calcmode="lin" valueType="num">
                                      <p:cBhvr additive="base">
                                        <p:cTn id="62" dur="500" fill="hold"/>
                                        <p:tgtEl>
                                          <p:spTgt spid="60"/>
                                        </p:tgtEl>
                                        <p:attrNameLst>
                                          <p:attrName>ppt_y</p:attrName>
                                        </p:attrNameLst>
                                      </p:cBhvr>
                                      <p:tavLst>
                                        <p:tav tm="0">
                                          <p:val>
                                            <p:strVal val="#ppt_y"/>
                                          </p:val>
                                        </p:tav>
                                        <p:tav tm="100000">
                                          <p:val>
                                            <p:strVal val="#ppt_y"/>
                                          </p:val>
                                        </p:tav>
                                      </p:tavLst>
                                    </p:anim>
                                  </p:childTnLst>
                                </p:cTn>
                              </p:par>
                            </p:childTnLst>
                          </p:cTn>
                        </p:par>
                        <p:par>
                          <p:cTn id="63" fill="hold">
                            <p:stCondLst>
                              <p:cond delay="500"/>
                            </p:stCondLst>
                            <p:childTnLst>
                              <p:par>
                                <p:cTn id="64" presetID="2" presetClass="entr" presetSubtype="2" fill="hold" grpId="0" nodeType="afterEffect">
                                  <p:stCondLst>
                                    <p:cond delay="0"/>
                                  </p:stCondLst>
                                  <p:childTnLst>
                                    <p:set>
                                      <p:cBhvr>
                                        <p:cTn id="65" dur="1" fill="hold">
                                          <p:stCondLst>
                                            <p:cond delay="0"/>
                                          </p:stCondLst>
                                        </p:cTn>
                                        <p:tgtEl>
                                          <p:spTgt spid="59"/>
                                        </p:tgtEl>
                                        <p:attrNameLst>
                                          <p:attrName>style.visibility</p:attrName>
                                        </p:attrNameLst>
                                      </p:cBhvr>
                                      <p:to>
                                        <p:strVal val="visible"/>
                                      </p:to>
                                    </p:set>
                                    <p:anim calcmode="lin" valueType="num">
                                      <p:cBhvr additive="base">
                                        <p:cTn id="66" dur="500" fill="hold"/>
                                        <p:tgtEl>
                                          <p:spTgt spid="59"/>
                                        </p:tgtEl>
                                        <p:attrNameLst>
                                          <p:attrName>ppt_x</p:attrName>
                                        </p:attrNameLst>
                                      </p:cBhvr>
                                      <p:tavLst>
                                        <p:tav tm="0">
                                          <p:val>
                                            <p:strVal val="1+#ppt_w/2"/>
                                          </p:val>
                                        </p:tav>
                                        <p:tav tm="100000">
                                          <p:val>
                                            <p:strVal val="#ppt_x"/>
                                          </p:val>
                                        </p:tav>
                                      </p:tavLst>
                                    </p:anim>
                                    <p:anim calcmode="lin" valueType="num">
                                      <p:cBhvr additive="base">
                                        <p:cTn id="67" dur="500" fill="hold"/>
                                        <p:tgtEl>
                                          <p:spTgt spid="59"/>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0"/>
                                  </p:stCondLst>
                                  <p:childTnLst>
                                    <p:set>
                                      <p:cBhvr>
                                        <p:cTn id="69" dur="1" fill="hold">
                                          <p:stCondLst>
                                            <p:cond delay="0"/>
                                          </p:stCondLst>
                                        </p:cTn>
                                        <p:tgtEl>
                                          <p:spTgt spid="58"/>
                                        </p:tgtEl>
                                        <p:attrNameLst>
                                          <p:attrName>style.visibility</p:attrName>
                                        </p:attrNameLst>
                                      </p:cBhvr>
                                      <p:to>
                                        <p:strVal val="visible"/>
                                      </p:to>
                                    </p:set>
                                    <p:anim calcmode="lin" valueType="num">
                                      <p:cBhvr additive="base">
                                        <p:cTn id="70" dur="500" fill="hold"/>
                                        <p:tgtEl>
                                          <p:spTgt spid="58"/>
                                        </p:tgtEl>
                                        <p:attrNameLst>
                                          <p:attrName>ppt_x</p:attrName>
                                        </p:attrNameLst>
                                      </p:cBhvr>
                                      <p:tavLst>
                                        <p:tav tm="0">
                                          <p:val>
                                            <p:strVal val="1+#ppt_w/2"/>
                                          </p:val>
                                        </p:tav>
                                        <p:tav tm="100000">
                                          <p:val>
                                            <p:strVal val="#ppt_x"/>
                                          </p:val>
                                        </p:tav>
                                      </p:tavLst>
                                    </p:anim>
                                    <p:anim calcmode="lin" valueType="num">
                                      <p:cBhvr additive="base">
                                        <p:cTn id="71" dur="500" fill="hold"/>
                                        <p:tgtEl>
                                          <p:spTgt spid="58"/>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2" fill="hold" grpId="0" nodeType="clickEffect">
                                  <p:stCondLst>
                                    <p:cond delay="0"/>
                                  </p:stCondLst>
                                  <p:childTnLst>
                                    <p:set>
                                      <p:cBhvr>
                                        <p:cTn id="75" dur="1" fill="hold">
                                          <p:stCondLst>
                                            <p:cond delay="0"/>
                                          </p:stCondLst>
                                        </p:cTn>
                                        <p:tgtEl>
                                          <p:spTgt spid="53"/>
                                        </p:tgtEl>
                                        <p:attrNameLst>
                                          <p:attrName>style.visibility</p:attrName>
                                        </p:attrNameLst>
                                      </p:cBhvr>
                                      <p:to>
                                        <p:strVal val="visible"/>
                                      </p:to>
                                    </p:set>
                                    <p:anim calcmode="lin" valueType="num">
                                      <p:cBhvr additive="base">
                                        <p:cTn id="76" dur="500" fill="hold"/>
                                        <p:tgtEl>
                                          <p:spTgt spid="53"/>
                                        </p:tgtEl>
                                        <p:attrNameLst>
                                          <p:attrName>ppt_x</p:attrName>
                                        </p:attrNameLst>
                                      </p:cBhvr>
                                      <p:tavLst>
                                        <p:tav tm="0">
                                          <p:val>
                                            <p:strVal val="1+#ppt_w/2"/>
                                          </p:val>
                                        </p:tav>
                                        <p:tav tm="100000">
                                          <p:val>
                                            <p:strVal val="#ppt_x"/>
                                          </p:val>
                                        </p:tav>
                                      </p:tavLst>
                                    </p:anim>
                                    <p:anim calcmode="lin" valueType="num">
                                      <p:cBhvr additive="base">
                                        <p:cTn id="77" dur="500" fill="hold"/>
                                        <p:tgtEl>
                                          <p:spTgt spid="53"/>
                                        </p:tgtEl>
                                        <p:attrNameLst>
                                          <p:attrName>ppt_y</p:attrName>
                                        </p:attrNameLst>
                                      </p:cBhvr>
                                      <p:tavLst>
                                        <p:tav tm="0">
                                          <p:val>
                                            <p:strVal val="#ppt_y"/>
                                          </p:val>
                                        </p:tav>
                                        <p:tav tm="100000">
                                          <p:val>
                                            <p:strVal val="#ppt_y"/>
                                          </p:val>
                                        </p:tav>
                                      </p:tavLst>
                                    </p:anim>
                                  </p:childTnLst>
                                </p:cTn>
                              </p:par>
                              <p:par>
                                <p:cTn id="78" presetID="2" presetClass="entr" presetSubtype="2" fill="hold" grpId="0" nodeType="withEffect">
                                  <p:stCondLst>
                                    <p:cond delay="0"/>
                                  </p:stCondLst>
                                  <p:childTnLst>
                                    <p:set>
                                      <p:cBhvr>
                                        <p:cTn id="79" dur="1" fill="hold">
                                          <p:stCondLst>
                                            <p:cond delay="0"/>
                                          </p:stCondLst>
                                        </p:cTn>
                                        <p:tgtEl>
                                          <p:spTgt spid="48"/>
                                        </p:tgtEl>
                                        <p:attrNameLst>
                                          <p:attrName>style.visibility</p:attrName>
                                        </p:attrNameLst>
                                      </p:cBhvr>
                                      <p:to>
                                        <p:strVal val="visible"/>
                                      </p:to>
                                    </p:set>
                                    <p:anim calcmode="lin" valueType="num">
                                      <p:cBhvr additive="base">
                                        <p:cTn id="80" dur="500" fill="hold"/>
                                        <p:tgtEl>
                                          <p:spTgt spid="48"/>
                                        </p:tgtEl>
                                        <p:attrNameLst>
                                          <p:attrName>ppt_x</p:attrName>
                                        </p:attrNameLst>
                                      </p:cBhvr>
                                      <p:tavLst>
                                        <p:tav tm="0">
                                          <p:val>
                                            <p:strVal val="1+#ppt_w/2"/>
                                          </p:val>
                                        </p:tav>
                                        <p:tav tm="100000">
                                          <p:val>
                                            <p:strVal val="#ppt_x"/>
                                          </p:val>
                                        </p:tav>
                                      </p:tavLst>
                                    </p:anim>
                                    <p:anim calcmode="lin" valueType="num">
                                      <p:cBhvr additive="base">
                                        <p:cTn id="81" dur="500" fill="hold"/>
                                        <p:tgtEl>
                                          <p:spTgt spid="48"/>
                                        </p:tgtEl>
                                        <p:attrNameLst>
                                          <p:attrName>ppt_y</p:attrName>
                                        </p:attrNameLst>
                                      </p:cBhvr>
                                      <p:tavLst>
                                        <p:tav tm="0">
                                          <p:val>
                                            <p:strVal val="#ppt_y"/>
                                          </p:val>
                                        </p:tav>
                                        <p:tav tm="100000">
                                          <p:val>
                                            <p:strVal val="#ppt_y"/>
                                          </p:val>
                                        </p:tav>
                                      </p:tavLst>
                                    </p:anim>
                                  </p:childTnLst>
                                </p:cTn>
                              </p:par>
                            </p:childTnLst>
                          </p:cTn>
                        </p:par>
                        <p:par>
                          <p:cTn id="82" fill="hold">
                            <p:stCondLst>
                              <p:cond delay="500"/>
                            </p:stCondLst>
                            <p:childTnLst>
                              <p:par>
                                <p:cTn id="83" presetID="14" presetClass="entr" presetSubtype="10" fill="hold" nodeType="afterEffect">
                                  <p:stCondLst>
                                    <p:cond delay="0"/>
                                  </p:stCondLst>
                                  <p:childTnLst>
                                    <p:set>
                                      <p:cBhvr>
                                        <p:cTn id="84" dur="1" fill="hold">
                                          <p:stCondLst>
                                            <p:cond delay="0"/>
                                          </p:stCondLst>
                                        </p:cTn>
                                        <p:tgtEl>
                                          <p:spTgt spid="67"/>
                                        </p:tgtEl>
                                        <p:attrNameLst>
                                          <p:attrName>style.visibility</p:attrName>
                                        </p:attrNameLst>
                                      </p:cBhvr>
                                      <p:to>
                                        <p:strVal val="visible"/>
                                      </p:to>
                                    </p:set>
                                    <p:animEffect transition="in" filter="randombar(horizontal)">
                                      <p:cBhvr>
                                        <p:cTn id="85" dur="500"/>
                                        <p:tgtEl>
                                          <p:spTgt spid="67"/>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2" fill="hold" grpId="0" nodeType="clickEffect">
                                  <p:stCondLst>
                                    <p:cond delay="0"/>
                                  </p:stCondLst>
                                  <p:childTnLst>
                                    <p:set>
                                      <p:cBhvr>
                                        <p:cTn id="89" dur="1" fill="hold">
                                          <p:stCondLst>
                                            <p:cond delay="0"/>
                                          </p:stCondLst>
                                        </p:cTn>
                                        <p:tgtEl>
                                          <p:spTgt spid="63"/>
                                        </p:tgtEl>
                                        <p:attrNameLst>
                                          <p:attrName>style.visibility</p:attrName>
                                        </p:attrNameLst>
                                      </p:cBhvr>
                                      <p:to>
                                        <p:strVal val="visible"/>
                                      </p:to>
                                    </p:set>
                                    <p:anim calcmode="lin" valueType="num">
                                      <p:cBhvr additive="base">
                                        <p:cTn id="90" dur="500" fill="hold"/>
                                        <p:tgtEl>
                                          <p:spTgt spid="63"/>
                                        </p:tgtEl>
                                        <p:attrNameLst>
                                          <p:attrName>ppt_x</p:attrName>
                                        </p:attrNameLst>
                                      </p:cBhvr>
                                      <p:tavLst>
                                        <p:tav tm="0">
                                          <p:val>
                                            <p:strVal val="1+#ppt_w/2"/>
                                          </p:val>
                                        </p:tav>
                                        <p:tav tm="100000">
                                          <p:val>
                                            <p:strVal val="#ppt_x"/>
                                          </p:val>
                                        </p:tav>
                                      </p:tavLst>
                                    </p:anim>
                                    <p:anim calcmode="lin" valueType="num">
                                      <p:cBhvr additive="base">
                                        <p:cTn id="91" dur="500" fill="hold"/>
                                        <p:tgtEl>
                                          <p:spTgt spid="63"/>
                                        </p:tgtEl>
                                        <p:attrNameLst>
                                          <p:attrName>ppt_y</p:attrName>
                                        </p:attrNameLst>
                                      </p:cBhvr>
                                      <p:tavLst>
                                        <p:tav tm="0">
                                          <p:val>
                                            <p:strVal val="#ppt_y"/>
                                          </p:val>
                                        </p:tav>
                                        <p:tav tm="100000">
                                          <p:val>
                                            <p:strVal val="#ppt_y"/>
                                          </p:val>
                                        </p:tav>
                                      </p:tavLst>
                                    </p:anim>
                                  </p:childTnLst>
                                </p:cTn>
                              </p:par>
                              <p:par>
                                <p:cTn id="92" presetID="2" presetClass="entr" presetSubtype="2" fill="hold" grpId="0" nodeType="withEffect">
                                  <p:stCondLst>
                                    <p:cond delay="0"/>
                                  </p:stCondLst>
                                  <p:childTnLst>
                                    <p:set>
                                      <p:cBhvr>
                                        <p:cTn id="93" dur="1" fill="hold">
                                          <p:stCondLst>
                                            <p:cond delay="0"/>
                                          </p:stCondLst>
                                        </p:cTn>
                                        <p:tgtEl>
                                          <p:spTgt spid="62"/>
                                        </p:tgtEl>
                                        <p:attrNameLst>
                                          <p:attrName>style.visibility</p:attrName>
                                        </p:attrNameLst>
                                      </p:cBhvr>
                                      <p:to>
                                        <p:strVal val="visible"/>
                                      </p:to>
                                    </p:set>
                                    <p:anim calcmode="lin" valueType="num">
                                      <p:cBhvr additive="base">
                                        <p:cTn id="94" dur="500" fill="hold"/>
                                        <p:tgtEl>
                                          <p:spTgt spid="62"/>
                                        </p:tgtEl>
                                        <p:attrNameLst>
                                          <p:attrName>ppt_x</p:attrName>
                                        </p:attrNameLst>
                                      </p:cBhvr>
                                      <p:tavLst>
                                        <p:tav tm="0">
                                          <p:val>
                                            <p:strVal val="1+#ppt_w/2"/>
                                          </p:val>
                                        </p:tav>
                                        <p:tav tm="100000">
                                          <p:val>
                                            <p:strVal val="#ppt_x"/>
                                          </p:val>
                                        </p:tav>
                                      </p:tavLst>
                                    </p:anim>
                                    <p:anim calcmode="lin" valueType="num">
                                      <p:cBhvr additive="base">
                                        <p:cTn id="95" dur="5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2" fill="hold" grpId="0" nodeType="clickEffect">
                                  <p:stCondLst>
                                    <p:cond delay="0"/>
                                  </p:stCondLst>
                                  <p:childTnLst>
                                    <p:set>
                                      <p:cBhvr>
                                        <p:cTn id="99" dur="1" fill="hold">
                                          <p:stCondLst>
                                            <p:cond delay="0"/>
                                          </p:stCondLst>
                                        </p:cTn>
                                        <p:tgtEl>
                                          <p:spTgt spid="66"/>
                                        </p:tgtEl>
                                        <p:attrNameLst>
                                          <p:attrName>style.visibility</p:attrName>
                                        </p:attrNameLst>
                                      </p:cBhvr>
                                      <p:to>
                                        <p:strVal val="visible"/>
                                      </p:to>
                                    </p:set>
                                    <p:anim calcmode="lin" valueType="num">
                                      <p:cBhvr additive="base">
                                        <p:cTn id="100" dur="500" fill="hold"/>
                                        <p:tgtEl>
                                          <p:spTgt spid="66"/>
                                        </p:tgtEl>
                                        <p:attrNameLst>
                                          <p:attrName>ppt_x</p:attrName>
                                        </p:attrNameLst>
                                      </p:cBhvr>
                                      <p:tavLst>
                                        <p:tav tm="0">
                                          <p:val>
                                            <p:strVal val="1+#ppt_w/2"/>
                                          </p:val>
                                        </p:tav>
                                        <p:tav tm="100000">
                                          <p:val>
                                            <p:strVal val="#ppt_x"/>
                                          </p:val>
                                        </p:tav>
                                      </p:tavLst>
                                    </p:anim>
                                    <p:anim calcmode="lin" valueType="num">
                                      <p:cBhvr additive="base">
                                        <p:cTn id="101" dur="500" fill="hold"/>
                                        <p:tgtEl>
                                          <p:spTgt spid="66"/>
                                        </p:tgtEl>
                                        <p:attrNameLst>
                                          <p:attrName>ppt_y</p:attrName>
                                        </p:attrNameLst>
                                      </p:cBhvr>
                                      <p:tavLst>
                                        <p:tav tm="0">
                                          <p:val>
                                            <p:strVal val="#ppt_y"/>
                                          </p:val>
                                        </p:tav>
                                        <p:tav tm="100000">
                                          <p:val>
                                            <p:strVal val="#ppt_y"/>
                                          </p:val>
                                        </p:tav>
                                      </p:tavLst>
                                    </p:anim>
                                  </p:childTnLst>
                                </p:cTn>
                              </p:par>
                              <p:par>
                                <p:cTn id="102" presetID="2" presetClass="entr" presetSubtype="2" fill="hold" grpId="0" nodeType="withEffect">
                                  <p:stCondLst>
                                    <p:cond delay="0"/>
                                  </p:stCondLst>
                                  <p:childTnLst>
                                    <p:set>
                                      <p:cBhvr>
                                        <p:cTn id="103" dur="1" fill="hold">
                                          <p:stCondLst>
                                            <p:cond delay="0"/>
                                          </p:stCondLst>
                                        </p:cTn>
                                        <p:tgtEl>
                                          <p:spTgt spid="65"/>
                                        </p:tgtEl>
                                        <p:attrNameLst>
                                          <p:attrName>style.visibility</p:attrName>
                                        </p:attrNameLst>
                                      </p:cBhvr>
                                      <p:to>
                                        <p:strVal val="visible"/>
                                      </p:to>
                                    </p:set>
                                    <p:anim calcmode="lin" valueType="num">
                                      <p:cBhvr additive="base">
                                        <p:cTn id="104" dur="500" fill="hold"/>
                                        <p:tgtEl>
                                          <p:spTgt spid="65"/>
                                        </p:tgtEl>
                                        <p:attrNameLst>
                                          <p:attrName>ppt_x</p:attrName>
                                        </p:attrNameLst>
                                      </p:cBhvr>
                                      <p:tavLst>
                                        <p:tav tm="0">
                                          <p:val>
                                            <p:strVal val="1+#ppt_w/2"/>
                                          </p:val>
                                        </p:tav>
                                        <p:tav tm="100000">
                                          <p:val>
                                            <p:strVal val="#ppt_x"/>
                                          </p:val>
                                        </p:tav>
                                      </p:tavLst>
                                    </p:anim>
                                    <p:anim calcmode="lin" valueType="num">
                                      <p:cBhvr additive="base">
                                        <p:cTn id="105"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2" fill="hold" grpId="0" nodeType="clickEffect">
                                  <p:stCondLst>
                                    <p:cond delay="0"/>
                                  </p:stCondLst>
                                  <p:childTnLst>
                                    <p:set>
                                      <p:cBhvr>
                                        <p:cTn id="109" dur="1" fill="hold">
                                          <p:stCondLst>
                                            <p:cond delay="0"/>
                                          </p:stCondLst>
                                        </p:cTn>
                                        <p:tgtEl>
                                          <p:spTgt spid="50"/>
                                        </p:tgtEl>
                                        <p:attrNameLst>
                                          <p:attrName>style.visibility</p:attrName>
                                        </p:attrNameLst>
                                      </p:cBhvr>
                                      <p:to>
                                        <p:strVal val="visible"/>
                                      </p:to>
                                    </p:set>
                                    <p:anim calcmode="lin" valueType="num">
                                      <p:cBhvr additive="base">
                                        <p:cTn id="110" dur="500" fill="hold"/>
                                        <p:tgtEl>
                                          <p:spTgt spid="50"/>
                                        </p:tgtEl>
                                        <p:attrNameLst>
                                          <p:attrName>ppt_x</p:attrName>
                                        </p:attrNameLst>
                                      </p:cBhvr>
                                      <p:tavLst>
                                        <p:tav tm="0">
                                          <p:val>
                                            <p:strVal val="1+#ppt_w/2"/>
                                          </p:val>
                                        </p:tav>
                                        <p:tav tm="100000">
                                          <p:val>
                                            <p:strVal val="#ppt_x"/>
                                          </p:val>
                                        </p:tav>
                                      </p:tavLst>
                                    </p:anim>
                                    <p:anim calcmode="lin" valueType="num">
                                      <p:cBhvr additive="base">
                                        <p:cTn id="111" dur="500" fill="hold"/>
                                        <p:tgtEl>
                                          <p:spTgt spid="50"/>
                                        </p:tgtEl>
                                        <p:attrNameLst>
                                          <p:attrName>ppt_y</p:attrName>
                                        </p:attrNameLst>
                                      </p:cBhvr>
                                      <p:tavLst>
                                        <p:tav tm="0">
                                          <p:val>
                                            <p:strVal val="#ppt_y"/>
                                          </p:val>
                                        </p:tav>
                                        <p:tav tm="100000">
                                          <p:val>
                                            <p:strVal val="#ppt_y"/>
                                          </p:val>
                                        </p:tav>
                                      </p:tavLst>
                                    </p:anim>
                                  </p:childTnLst>
                                </p:cTn>
                              </p:par>
                              <p:par>
                                <p:cTn id="112" presetID="2" presetClass="entr" presetSubtype="2" fill="hold" grpId="0" nodeType="withEffect">
                                  <p:stCondLst>
                                    <p:cond delay="0"/>
                                  </p:stCondLst>
                                  <p:childTnLst>
                                    <p:set>
                                      <p:cBhvr>
                                        <p:cTn id="113" dur="1" fill="hold">
                                          <p:stCondLst>
                                            <p:cond delay="0"/>
                                          </p:stCondLst>
                                        </p:cTn>
                                        <p:tgtEl>
                                          <p:spTgt spid="51"/>
                                        </p:tgtEl>
                                        <p:attrNameLst>
                                          <p:attrName>style.visibility</p:attrName>
                                        </p:attrNameLst>
                                      </p:cBhvr>
                                      <p:to>
                                        <p:strVal val="visible"/>
                                      </p:to>
                                    </p:set>
                                    <p:anim calcmode="lin" valueType="num">
                                      <p:cBhvr additive="base">
                                        <p:cTn id="114" dur="500" fill="hold"/>
                                        <p:tgtEl>
                                          <p:spTgt spid="51"/>
                                        </p:tgtEl>
                                        <p:attrNameLst>
                                          <p:attrName>ppt_x</p:attrName>
                                        </p:attrNameLst>
                                      </p:cBhvr>
                                      <p:tavLst>
                                        <p:tav tm="0">
                                          <p:val>
                                            <p:strVal val="1+#ppt_w/2"/>
                                          </p:val>
                                        </p:tav>
                                        <p:tav tm="100000">
                                          <p:val>
                                            <p:strVal val="#ppt_x"/>
                                          </p:val>
                                        </p:tav>
                                      </p:tavLst>
                                    </p:anim>
                                    <p:anim calcmode="lin" valueType="num">
                                      <p:cBhvr additive="base">
                                        <p:cTn id="115"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2" fill="hold" grpId="0" nodeType="clickEffect">
                                  <p:stCondLst>
                                    <p:cond delay="0"/>
                                  </p:stCondLst>
                                  <p:childTnLst>
                                    <p:set>
                                      <p:cBhvr>
                                        <p:cTn id="119" dur="1" fill="hold">
                                          <p:stCondLst>
                                            <p:cond delay="0"/>
                                          </p:stCondLst>
                                        </p:cTn>
                                        <p:tgtEl>
                                          <p:spTgt spid="54"/>
                                        </p:tgtEl>
                                        <p:attrNameLst>
                                          <p:attrName>style.visibility</p:attrName>
                                        </p:attrNameLst>
                                      </p:cBhvr>
                                      <p:to>
                                        <p:strVal val="visible"/>
                                      </p:to>
                                    </p:set>
                                    <p:anim calcmode="lin" valueType="num">
                                      <p:cBhvr additive="base">
                                        <p:cTn id="120" dur="500" fill="hold"/>
                                        <p:tgtEl>
                                          <p:spTgt spid="54"/>
                                        </p:tgtEl>
                                        <p:attrNameLst>
                                          <p:attrName>ppt_x</p:attrName>
                                        </p:attrNameLst>
                                      </p:cBhvr>
                                      <p:tavLst>
                                        <p:tav tm="0">
                                          <p:val>
                                            <p:strVal val="1+#ppt_w/2"/>
                                          </p:val>
                                        </p:tav>
                                        <p:tav tm="100000">
                                          <p:val>
                                            <p:strVal val="#ppt_x"/>
                                          </p:val>
                                        </p:tav>
                                      </p:tavLst>
                                    </p:anim>
                                    <p:anim calcmode="lin" valueType="num">
                                      <p:cBhvr additive="base">
                                        <p:cTn id="121" dur="500" fill="hold"/>
                                        <p:tgtEl>
                                          <p:spTgt spid="54"/>
                                        </p:tgtEl>
                                        <p:attrNameLst>
                                          <p:attrName>ppt_y</p:attrName>
                                        </p:attrNameLst>
                                      </p:cBhvr>
                                      <p:tavLst>
                                        <p:tav tm="0">
                                          <p:val>
                                            <p:strVal val="#ppt_y"/>
                                          </p:val>
                                        </p:tav>
                                        <p:tav tm="100000">
                                          <p:val>
                                            <p:strVal val="#ppt_y"/>
                                          </p:val>
                                        </p:tav>
                                      </p:tavLst>
                                    </p:anim>
                                  </p:childTnLst>
                                </p:cTn>
                              </p:par>
                              <p:par>
                                <p:cTn id="122" presetID="2" presetClass="entr" presetSubtype="2" fill="hold" grpId="0" nodeType="withEffect">
                                  <p:stCondLst>
                                    <p:cond delay="0"/>
                                  </p:stCondLst>
                                  <p:childTnLst>
                                    <p:set>
                                      <p:cBhvr>
                                        <p:cTn id="123" dur="1" fill="hold">
                                          <p:stCondLst>
                                            <p:cond delay="0"/>
                                          </p:stCondLst>
                                        </p:cTn>
                                        <p:tgtEl>
                                          <p:spTgt spid="52"/>
                                        </p:tgtEl>
                                        <p:attrNameLst>
                                          <p:attrName>style.visibility</p:attrName>
                                        </p:attrNameLst>
                                      </p:cBhvr>
                                      <p:to>
                                        <p:strVal val="visible"/>
                                      </p:to>
                                    </p:set>
                                    <p:anim calcmode="lin" valueType="num">
                                      <p:cBhvr additive="base">
                                        <p:cTn id="124" dur="500" fill="hold"/>
                                        <p:tgtEl>
                                          <p:spTgt spid="52"/>
                                        </p:tgtEl>
                                        <p:attrNameLst>
                                          <p:attrName>ppt_x</p:attrName>
                                        </p:attrNameLst>
                                      </p:cBhvr>
                                      <p:tavLst>
                                        <p:tav tm="0">
                                          <p:val>
                                            <p:strVal val="1+#ppt_w/2"/>
                                          </p:val>
                                        </p:tav>
                                        <p:tav tm="100000">
                                          <p:val>
                                            <p:strVal val="#ppt_x"/>
                                          </p:val>
                                        </p:tav>
                                      </p:tavLst>
                                    </p:anim>
                                    <p:anim calcmode="lin" valueType="num">
                                      <p:cBhvr additive="base">
                                        <p:cTn id="125"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 presetClass="entr" presetSubtype="2" fill="hold" grpId="0" nodeType="clickEffect">
                                  <p:stCondLst>
                                    <p:cond delay="0"/>
                                  </p:stCondLst>
                                  <p:childTnLst>
                                    <p:set>
                                      <p:cBhvr>
                                        <p:cTn id="129" dur="1" fill="hold">
                                          <p:stCondLst>
                                            <p:cond delay="0"/>
                                          </p:stCondLst>
                                        </p:cTn>
                                        <p:tgtEl>
                                          <p:spTgt spid="35"/>
                                        </p:tgtEl>
                                        <p:attrNameLst>
                                          <p:attrName>style.visibility</p:attrName>
                                        </p:attrNameLst>
                                      </p:cBhvr>
                                      <p:to>
                                        <p:strVal val="visible"/>
                                      </p:to>
                                    </p:set>
                                    <p:anim calcmode="lin" valueType="num">
                                      <p:cBhvr additive="base">
                                        <p:cTn id="130" dur="500" fill="hold"/>
                                        <p:tgtEl>
                                          <p:spTgt spid="35"/>
                                        </p:tgtEl>
                                        <p:attrNameLst>
                                          <p:attrName>ppt_x</p:attrName>
                                        </p:attrNameLst>
                                      </p:cBhvr>
                                      <p:tavLst>
                                        <p:tav tm="0">
                                          <p:val>
                                            <p:strVal val="1+#ppt_w/2"/>
                                          </p:val>
                                        </p:tav>
                                        <p:tav tm="100000">
                                          <p:val>
                                            <p:strVal val="#ppt_x"/>
                                          </p:val>
                                        </p:tav>
                                      </p:tavLst>
                                    </p:anim>
                                    <p:anim calcmode="lin" valueType="num">
                                      <p:cBhvr additive="base">
                                        <p:cTn id="131"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50" grpId="0" animBg="1"/>
      <p:bldP spid="51" grpId="0" animBg="1"/>
      <p:bldP spid="52" grpId="0" animBg="1"/>
      <p:bldP spid="53" grpId="0" animBg="1"/>
      <p:bldP spid="54" grpId="0" animBg="1"/>
      <p:bldP spid="58" grpId="0" animBg="1"/>
      <p:bldP spid="59" grpId="0" animBg="1"/>
      <p:bldP spid="60" grpId="0" animBg="1"/>
      <p:bldP spid="61" grpId="0" animBg="1"/>
      <p:bldP spid="62" grpId="0" animBg="1"/>
      <p:bldP spid="63" grpId="0" animBg="1"/>
      <p:bldP spid="65" grpId="0" animBg="1"/>
      <p:bldP spid="66" grpId="0" animBg="1"/>
      <p:bldP spid="3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Rectangle 472"/>
          <p:cNvSpPr/>
          <p:nvPr/>
        </p:nvSpPr>
        <p:spPr>
          <a:xfrm>
            <a:off x="6016903" y="2209801"/>
            <a:ext cx="2287150" cy="440530"/>
          </a:xfrm>
          <a:prstGeom prst="rect">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0" name="Rectangle 9"/>
          <p:cNvSpPr/>
          <p:nvPr/>
        </p:nvSpPr>
        <p:spPr>
          <a:xfrm>
            <a:off x="6019718" y="4076903"/>
            <a:ext cx="2287150" cy="169069"/>
          </a:xfrm>
          <a:prstGeom prst="rect">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9" name="Rectangle 78"/>
          <p:cNvSpPr/>
          <p:nvPr/>
        </p:nvSpPr>
        <p:spPr>
          <a:xfrm>
            <a:off x="5485481" y="1143000"/>
            <a:ext cx="2821386" cy="3352800"/>
          </a:xfrm>
          <a:prstGeom prst="rect">
            <a:avLst/>
          </a:prstGeom>
          <a:noFill/>
          <a:ln w="285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r>
              <a:rPr lang="en-GB" sz="1050" dirty="0">
                <a:solidFill>
                  <a:schemeClr val="tx1"/>
                </a:solidFill>
              </a:rPr>
              <a:t>Filesystem Directory </a:t>
            </a:r>
            <a:r>
              <a:rPr lang="en-GB" sz="1100" dirty="0">
                <a:solidFill>
                  <a:schemeClr val="tx1"/>
                </a:solidFill>
              </a:rPr>
              <a:t>Structure</a:t>
            </a:r>
            <a:endParaRPr lang="en-US" sz="1050" dirty="0">
              <a:solidFill>
                <a:schemeClr val="tx1"/>
              </a:solidFill>
            </a:endParaRPr>
          </a:p>
          <a:p>
            <a:pPr>
              <a:lnSpc>
                <a:spcPct val="90000"/>
              </a:lnSpc>
            </a:pPr>
            <a:endParaRPr lang="en-GB" sz="1050" dirty="0">
              <a:solidFill>
                <a:schemeClr val="tx1"/>
              </a:solidFill>
              <a:latin typeface="Courier New" panose="02070309020205020404" pitchFamily="49" charset="0"/>
              <a:cs typeface="Courier New" panose="02070309020205020404" pitchFamily="49" charset="0"/>
            </a:endParaRPr>
          </a:p>
          <a:p>
            <a:pPr>
              <a:lnSpc>
                <a:spcPct val="90000"/>
              </a:lnSpc>
            </a:pPr>
            <a:r>
              <a:rPr lang="en-GB" sz="1050" b="1" dirty="0">
                <a:solidFill>
                  <a:schemeClr val="tx1"/>
                </a:solidFill>
                <a:latin typeface="Courier New" panose="02070309020205020404" pitchFamily="49" charset="0"/>
                <a:cs typeface="Courier New" panose="02070309020205020404" pitchFamily="49" charset="0"/>
              </a:rPr>
              <a:t>~/helion/</a:t>
            </a:r>
          </a:p>
          <a:p>
            <a:pPr>
              <a:lnSpc>
                <a:spcPct val="90000"/>
              </a:lnSpc>
            </a:pPr>
            <a:r>
              <a:rPr lang="en-GB" sz="1050" dirty="0">
                <a:solidFill>
                  <a:schemeClr val="tx1"/>
                </a:solidFill>
                <a:latin typeface="Courier New" panose="02070309020205020404" pitchFamily="49" charset="0"/>
                <a:cs typeface="Courier New" panose="02070309020205020404" pitchFamily="49" charset="0"/>
              </a:rPr>
              <a:t>  ├─</a:t>
            </a:r>
            <a:r>
              <a:rPr lang="en-GB" sz="1050" b="1" dirty="0">
                <a:solidFill>
                  <a:schemeClr val="accent2"/>
                </a:solidFill>
                <a:latin typeface="Courier New" panose="02070309020205020404" pitchFamily="49" charset="0"/>
                <a:cs typeface="Courier New" panose="02070309020205020404" pitchFamily="49" charset="0"/>
              </a:rPr>
              <a:t>examples</a:t>
            </a:r>
            <a:r>
              <a:rPr lang="en-GB" sz="1050" b="1" dirty="0">
                <a:solidFill>
                  <a:schemeClr val="tx1"/>
                </a:solidFill>
                <a:latin typeface="Courier New" panose="02070309020205020404" pitchFamily="49" charset="0"/>
                <a:cs typeface="Courier New" panose="02070309020205020404" pitchFamily="49" charset="0"/>
              </a:rPr>
              <a:t>/</a:t>
            </a:r>
            <a:endParaRPr lang="en-GB" sz="1050" dirty="0">
              <a:solidFill>
                <a:schemeClr val="tx1"/>
              </a:solidFill>
              <a:latin typeface="Courier New" panose="02070309020205020404" pitchFamily="49" charset="0"/>
              <a:cs typeface="Courier New" panose="02070309020205020404" pitchFamily="49" charset="0"/>
            </a:endParaRPr>
          </a:p>
          <a:p>
            <a:pPr>
              <a:lnSpc>
                <a:spcPct val="90000"/>
              </a:lnSpc>
            </a:pPr>
            <a:r>
              <a:rPr lang="en-GB" sz="1050" dirty="0">
                <a:solidFill>
                  <a:schemeClr val="tx1"/>
                </a:solidFill>
                <a:latin typeface="Courier New" panose="02070309020205020404" pitchFamily="49" charset="0"/>
                <a:cs typeface="Courier New" panose="02070309020205020404" pitchFamily="49" charset="0"/>
              </a:rPr>
              <a:t>  │ ├─</a:t>
            </a:r>
            <a:r>
              <a:rPr lang="en-GB" sz="1050" b="1" dirty="0">
                <a:solidFill>
                  <a:schemeClr val="accent2"/>
                </a:solidFill>
                <a:latin typeface="Courier New" panose="02070309020205020404" pitchFamily="49" charset="0"/>
                <a:cs typeface="Courier New" panose="02070309020205020404" pitchFamily="49" charset="0"/>
              </a:rPr>
              <a:t>one-region-poc-with-vsa</a:t>
            </a:r>
            <a:r>
              <a:rPr lang="en-GB" sz="1050" dirty="0">
                <a:solidFill>
                  <a:schemeClr val="tx1"/>
                </a:solidFill>
                <a:latin typeface="Courier New" panose="02070309020205020404" pitchFamily="49" charset="0"/>
                <a:cs typeface="Courier New" panose="02070309020205020404" pitchFamily="49" charset="0"/>
              </a:rPr>
              <a:t>/</a:t>
            </a:r>
          </a:p>
          <a:p>
            <a:pPr>
              <a:lnSpc>
                <a:spcPct val="90000"/>
              </a:lnSpc>
            </a:pPr>
            <a:r>
              <a:rPr lang="en-GB" sz="1050" dirty="0">
                <a:solidFill>
                  <a:schemeClr val="tx1"/>
                </a:solidFill>
                <a:latin typeface="Courier New" panose="02070309020205020404" pitchFamily="49" charset="0"/>
                <a:cs typeface="Courier New" panose="02070309020205020404" pitchFamily="49" charset="0"/>
              </a:rPr>
              <a:t>  │ └ </a:t>
            </a:r>
            <a:r>
              <a:rPr lang="en-GB" sz="1050" i="1" dirty="0">
                <a:solidFill>
                  <a:schemeClr val="accent2"/>
                </a:solidFill>
                <a:latin typeface="Courier New" panose="02070309020205020404" pitchFamily="49" charset="0"/>
                <a:cs typeface="Courier New" panose="02070309020205020404" pitchFamily="49" charset="0"/>
              </a:rPr>
              <a:t>…</a:t>
            </a:r>
          </a:p>
          <a:p>
            <a:pPr>
              <a:lnSpc>
                <a:spcPct val="90000"/>
              </a:lnSpc>
            </a:pPr>
            <a:r>
              <a:rPr lang="en-GB" sz="1050" dirty="0">
                <a:solidFill>
                  <a:schemeClr val="tx1"/>
                </a:solidFill>
                <a:latin typeface="Courier New" panose="02070309020205020404" pitchFamily="49" charset="0"/>
                <a:cs typeface="Courier New" panose="02070309020205020404" pitchFamily="49" charset="0"/>
              </a:rPr>
              <a:t>  ├─</a:t>
            </a:r>
            <a:r>
              <a:rPr lang="en-GB" sz="1050" b="1" dirty="0">
                <a:solidFill>
                  <a:schemeClr val="accent1"/>
                </a:solidFill>
                <a:latin typeface="Courier New" panose="02070309020205020404" pitchFamily="49" charset="0"/>
                <a:cs typeface="Courier New" panose="02070309020205020404" pitchFamily="49" charset="0"/>
              </a:rPr>
              <a:t>my_cloud</a:t>
            </a:r>
            <a:r>
              <a:rPr lang="en-GB" sz="1050" b="1" dirty="0">
                <a:solidFill>
                  <a:schemeClr val="tx1"/>
                </a:solidFill>
                <a:latin typeface="Courier New" panose="02070309020205020404" pitchFamily="49" charset="0"/>
                <a:cs typeface="Courier New" panose="02070309020205020404" pitchFamily="49" charset="0"/>
              </a:rPr>
              <a:t>/</a:t>
            </a:r>
          </a:p>
          <a:p>
            <a:pPr>
              <a:lnSpc>
                <a:spcPct val="90000"/>
              </a:lnSpc>
            </a:pPr>
            <a:r>
              <a:rPr lang="en-GB" sz="1050" b="1" dirty="0">
                <a:solidFill>
                  <a:schemeClr val="tx1"/>
                </a:solidFill>
                <a:latin typeface="Courier New" panose="02070309020205020404" pitchFamily="49" charset="0"/>
                <a:cs typeface="Courier New" panose="02070309020205020404" pitchFamily="49" charset="0"/>
              </a:rPr>
              <a:t>  </a:t>
            </a:r>
            <a:r>
              <a:rPr lang="en-GB" sz="1050" dirty="0">
                <a:solidFill>
                  <a:schemeClr val="tx1"/>
                </a:solidFill>
                <a:latin typeface="Courier New" panose="02070309020205020404" pitchFamily="49" charset="0"/>
                <a:cs typeface="Courier New" panose="02070309020205020404" pitchFamily="49" charset="0"/>
              </a:rPr>
              <a:t>│ ├─</a:t>
            </a:r>
            <a:r>
              <a:rPr lang="en-GB" sz="1050" b="1" dirty="0">
                <a:solidFill>
                  <a:schemeClr val="accent1"/>
                </a:solidFill>
                <a:latin typeface="Courier New" panose="02070309020205020404" pitchFamily="49" charset="0"/>
                <a:cs typeface="Courier New" panose="02070309020205020404" pitchFamily="49" charset="0"/>
              </a:rPr>
              <a:t>definition</a:t>
            </a:r>
            <a:r>
              <a:rPr lang="en-GB" sz="1050" dirty="0">
                <a:solidFill>
                  <a:schemeClr val="tx1"/>
                </a:solidFill>
                <a:latin typeface="Courier New" panose="02070309020205020404" pitchFamily="49" charset="0"/>
                <a:cs typeface="Courier New" panose="02070309020205020404" pitchFamily="49" charset="0"/>
              </a:rPr>
              <a:t>/</a:t>
            </a:r>
            <a:endParaRPr lang="en-GB" sz="1050" b="1" dirty="0">
              <a:solidFill>
                <a:schemeClr val="tx1"/>
              </a:solidFill>
              <a:latin typeface="Courier New" panose="02070309020205020404" pitchFamily="49" charset="0"/>
              <a:cs typeface="Courier New" panose="02070309020205020404" pitchFamily="49" charset="0"/>
            </a:endParaRPr>
          </a:p>
          <a:p>
            <a:pPr>
              <a:lnSpc>
                <a:spcPct val="90000"/>
              </a:lnSpc>
            </a:pPr>
            <a:r>
              <a:rPr lang="en-GB" sz="1050" dirty="0">
                <a:solidFill>
                  <a:schemeClr val="tx1"/>
                </a:solidFill>
                <a:latin typeface="Courier New" panose="02070309020205020404" pitchFamily="49" charset="0"/>
                <a:cs typeface="Courier New" panose="02070309020205020404" pitchFamily="49" charset="0"/>
              </a:rPr>
              <a:t>  │ │ ├─</a:t>
            </a:r>
            <a:r>
              <a:rPr lang="en-GB" sz="1050" b="1" dirty="0">
                <a:solidFill>
                  <a:schemeClr val="accent1"/>
                </a:solidFill>
                <a:latin typeface="Courier New" panose="02070309020205020404" pitchFamily="49" charset="0"/>
                <a:cs typeface="Courier New" panose="02070309020205020404" pitchFamily="49" charset="0"/>
              </a:rPr>
              <a:t>data</a:t>
            </a:r>
            <a:r>
              <a:rPr lang="en-GB" sz="1050" dirty="0">
                <a:solidFill>
                  <a:schemeClr val="tx1"/>
                </a:solidFill>
                <a:latin typeface="Courier New" panose="02070309020205020404" pitchFamily="49" charset="0"/>
                <a:cs typeface="Courier New" panose="02070309020205020404" pitchFamily="49" charset="0"/>
              </a:rPr>
              <a:t>/</a:t>
            </a:r>
          </a:p>
          <a:p>
            <a:pPr>
              <a:lnSpc>
                <a:spcPct val="90000"/>
              </a:lnSpc>
            </a:pPr>
            <a:r>
              <a:rPr lang="en-GB" sz="1050" dirty="0">
                <a:solidFill>
                  <a:schemeClr val="tx1"/>
                </a:solidFill>
                <a:latin typeface="Courier New" panose="02070309020205020404" pitchFamily="49" charset="0"/>
                <a:cs typeface="Courier New" panose="02070309020205020404" pitchFamily="49" charset="0"/>
              </a:rPr>
              <a:t>  │ │ │ ├─</a:t>
            </a:r>
            <a:r>
              <a:rPr lang="en-GB" sz="1050" dirty="0">
                <a:solidFill>
                  <a:schemeClr val="accent1"/>
                </a:solidFill>
                <a:latin typeface="Courier New" panose="02070309020205020404" pitchFamily="49" charset="0"/>
                <a:cs typeface="Courier New" panose="02070309020205020404" pitchFamily="49" charset="0"/>
              </a:rPr>
              <a:t>servers.yml</a:t>
            </a:r>
          </a:p>
          <a:p>
            <a:pPr>
              <a:lnSpc>
                <a:spcPct val="90000"/>
              </a:lnSpc>
            </a:pPr>
            <a:r>
              <a:rPr lang="en-GB" sz="1050" dirty="0">
                <a:solidFill>
                  <a:schemeClr val="tx1"/>
                </a:solidFill>
                <a:latin typeface="Courier New" panose="02070309020205020404" pitchFamily="49" charset="0"/>
                <a:cs typeface="Courier New" panose="02070309020205020404" pitchFamily="49" charset="0"/>
              </a:rPr>
              <a:t>  │ │ │ └ </a:t>
            </a:r>
            <a:r>
              <a:rPr lang="en-GB" sz="1050" dirty="0">
                <a:solidFill>
                  <a:schemeClr val="accent1"/>
                </a:solidFill>
                <a:latin typeface="Courier New" panose="02070309020205020404" pitchFamily="49" charset="0"/>
                <a:cs typeface="Courier New" panose="02070309020205020404" pitchFamily="49" charset="0"/>
              </a:rPr>
              <a:t>…</a:t>
            </a:r>
          </a:p>
          <a:p>
            <a:pPr>
              <a:lnSpc>
                <a:spcPct val="90000"/>
              </a:lnSpc>
            </a:pPr>
            <a:r>
              <a:rPr lang="en-GB" sz="1050" dirty="0">
                <a:solidFill>
                  <a:schemeClr val="accent1"/>
                </a:solidFill>
                <a:latin typeface="Courier New" panose="02070309020205020404" pitchFamily="49" charset="0"/>
                <a:cs typeface="Courier New" panose="02070309020205020404" pitchFamily="49" charset="0"/>
              </a:rPr>
              <a:t>  </a:t>
            </a:r>
            <a:r>
              <a:rPr lang="en-GB" sz="1050" dirty="0">
                <a:solidFill>
                  <a:schemeClr val="tx1"/>
                </a:solidFill>
                <a:latin typeface="Courier New" panose="02070309020205020404" pitchFamily="49" charset="0"/>
                <a:cs typeface="Courier New" panose="02070309020205020404" pitchFamily="49" charset="0"/>
              </a:rPr>
              <a:t>│ │ └─</a:t>
            </a:r>
            <a:r>
              <a:rPr lang="en-GB" sz="1050" b="1" dirty="0">
                <a:solidFill>
                  <a:schemeClr val="accent1"/>
                </a:solidFill>
                <a:latin typeface="Courier New" panose="02070309020205020404" pitchFamily="49" charset="0"/>
                <a:cs typeface="Courier New" panose="02070309020205020404" pitchFamily="49" charset="0"/>
              </a:rPr>
              <a:t>config</a:t>
            </a:r>
            <a:r>
              <a:rPr lang="en-GB" sz="1050" dirty="0">
                <a:solidFill>
                  <a:schemeClr val="tx1"/>
                </a:solidFill>
                <a:latin typeface="Courier New" panose="02070309020205020404" pitchFamily="49" charset="0"/>
                <a:cs typeface="Courier New" panose="02070309020205020404" pitchFamily="49" charset="0"/>
              </a:rPr>
              <a:t>/</a:t>
            </a:r>
          </a:p>
          <a:p>
            <a:pPr>
              <a:lnSpc>
                <a:spcPct val="90000"/>
              </a:lnSpc>
            </a:pPr>
            <a:r>
              <a:rPr lang="en-GB" sz="1050" dirty="0">
                <a:solidFill>
                  <a:schemeClr val="tx1"/>
                </a:solidFill>
                <a:latin typeface="Courier New" panose="02070309020205020404" pitchFamily="49" charset="0"/>
                <a:cs typeface="Courier New" panose="02070309020205020404" pitchFamily="49" charset="0"/>
              </a:rPr>
              <a:t>  │ │   ├─</a:t>
            </a:r>
            <a:r>
              <a:rPr lang="en-GB" sz="1050" b="1" dirty="0">
                <a:solidFill>
                  <a:schemeClr val="accent1"/>
                </a:solidFill>
                <a:latin typeface="Courier New" panose="02070309020205020404" pitchFamily="49" charset="0"/>
                <a:cs typeface="Courier New" panose="02070309020205020404" pitchFamily="49" charset="0"/>
              </a:rPr>
              <a:t>swift</a:t>
            </a:r>
            <a:r>
              <a:rPr lang="en-GB" sz="1050" dirty="0">
                <a:solidFill>
                  <a:schemeClr val="tx1"/>
                </a:solidFill>
                <a:latin typeface="Courier New" panose="02070309020205020404" pitchFamily="49" charset="0"/>
                <a:cs typeface="Courier New" panose="02070309020205020404" pitchFamily="49" charset="0"/>
              </a:rPr>
              <a:t>/</a:t>
            </a:r>
          </a:p>
          <a:p>
            <a:pPr>
              <a:lnSpc>
                <a:spcPct val="90000"/>
              </a:lnSpc>
            </a:pPr>
            <a:r>
              <a:rPr lang="en-GB" sz="1050" dirty="0">
                <a:solidFill>
                  <a:schemeClr val="tx1"/>
                </a:solidFill>
                <a:latin typeface="Courier New" panose="02070309020205020404" pitchFamily="49" charset="0"/>
                <a:cs typeface="Courier New" panose="02070309020205020404" pitchFamily="49" charset="0"/>
              </a:rPr>
              <a:t>  │ │   │ └─</a:t>
            </a:r>
            <a:r>
              <a:rPr lang="en-GB" sz="1050" dirty="0">
                <a:solidFill>
                  <a:schemeClr val="accent1"/>
                </a:solidFill>
                <a:latin typeface="Courier New" panose="02070309020205020404" pitchFamily="49" charset="0"/>
                <a:cs typeface="Courier New" panose="02070309020205020404" pitchFamily="49" charset="0"/>
              </a:rPr>
              <a:t>rings.yml</a:t>
            </a:r>
          </a:p>
          <a:p>
            <a:pPr>
              <a:lnSpc>
                <a:spcPct val="90000"/>
              </a:lnSpc>
            </a:pPr>
            <a:r>
              <a:rPr lang="en-GB" sz="1050" dirty="0">
                <a:solidFill>
                  <a:schemeClr val="tx1"/>
                </a:solidFill>
                <a:latin typeface="Courier New" panose="02070309020205020404" pitchFamily="49" charset="0"/>
                <a:cs typeface="Courier New" panose="02070309020205020404" pitchFamily="49" charset="0"/>
              </a:rPr>
              <a:t>  │ ├─</a:t>
            </a:r>
            <a:r>
              <a:rPr lang="en-GB" sz="1050" b="1" dirty="0">
                <a:solidFill>
                  <a:schemeClr val="accent1"/>
                </a:solidFill>
                <a:latin typeface="Courier New" panose="02070309020205020404" pitchFamily="49" charset="0"/>
                <a:cs typeface="Courier New" panose="02070309020205020404" pitchFamily="49" charset="0"/>
              </a:rPr>
              <a:t>config</a:t>
            </a:r>
          </a:p>
          <a:p>
            <a:pPr lvl="0">
              <a:lnSpc>
                <a:spcPct val="90000"/>
              </a:lnSpc>
            </a:pPr>
            <a:r>
              <a:rPr lang="en-GB" sz="1050" dirty="0">
                <a:solidFill>
                  <a:schemeClr val="tx1"/>
                </a:solidFill>
                <a:latin typeface="Courier New" panose="02070309020205020404" pitchFamily="49" charset="0"/>
                <a:cs typeface="Courier New" panose="02070309020205020404" pitchFamily="49" charset="0"/>
              </a:rPr>
              <a:t>  │ │ ├─</a:t>
            </a:r>
            <a:r>
              <a:rPr lang="en-GB" sz="1050" dirty="0">
                <a:solidFill>
                  <a:schemeClr val="accent1"/>
                </a:solidFill>
                <a:latin typeface="Courier New" panose="02070309020205020404" pitchFamily="49" charset="0"/>
                <a:cs typeface="Courier New" panose="02070309020205020404" pitchFamily="49" charset="0"/>
              </a:rPr>
              <a:t>logging</a:t>
            </a:r>
          </a:p>
          <a:p>
            <a:pPr lvl="0">
              <a:lnSpc>
                <a:spcPct val="90000"/>
              </a:lnSpc>
            </a:pPr>
            <a:r>
              <a:rPr lang="en-GB" sz="1050" dirty="0">
                <a:solidFill>
                  <a:schemeClr val="tx1"/>
                </a:solidFill>
                <a:latin typeface="Courier New" panose="02070309020205020404" pitchFamily="49" charset="0"/>
                <a:cs typeface="Courier New" panose="02070309020205020404" pitchFamily="49" charset="0"/>
              </a:rPr>
              <a:t>  │ │ ├─</a:t>
            </a:r>
            <a:r>
              <a:rPr lang="en-GB" sz="1050" dirty="0">
                <a:solidFill>
                  <a:schemeClr val="accent1"/>
                </a:solidFill>
                <a:latin typeface="Courier New" panose="02070309020205020404" pitchFamily="49" charset="0"/>
                <a:cs typeface="Courier New" panose="02070309020205020404" pitchFamily="49" charset="0"/>
              </a:rPr>
              <a:t>neutron</a:t>
            </a:r>
          </a:p>
          <a:p>
            <a:pPr lvl="0">
              <a:lnSpc>
                <a:spcPct val="90000"/>
              </a:lnSpc>
            </a:pPr>
            <a:r>
              <a:rPr lang="en-GB" sz="1050" dirty="0">
                <a:solidFill>
                  <a:schemeClr val="tx1"/>
                </a:solidFill>
                <a:latin typeface="Courier New" panose="02070309020205020404" pitchFamily="49" charset="0"/>
                <a:cs typeface="Courier New" panose="02070309020205020404" pitchFamily="49" charset="0"/>
              </a:rPr>
              <a:t>  │ │ ├─</a:t>
            </a:r>
            <a:r>
              <a:rPr lang="en-GB" sz="1050" dirty="0">
                <a:solidFill>
                  <a:schemeClr val="accent1"/>
                </a:solidFill>
                <a:latin typeface="Courier New" panose="02070309020205020404" pitchFamily="49" charset="0"/>
                <a:cs typeface="Courier New" panose="02070309020205020404" pitchFamily="49" charset="0"/>
              </a:rPr>
              <a:t>nova</a:t>
            </a:r>
          </a:p>
          <a:p>
            <a:pPr lvl="0">
              <a:lnSpc>
                <a:spcPct val="90000"/>
              </a:lnSpc>
            </a:pPr>
            <a:r>
              <a:rPr lang="en-GB" sz="1050" dirty="0">
                <a:solidFill>
                  <a:schemeClr val="tx1"/>
                </a:solidFill>
                <a:latin typeface="Courier New" panose="02070309020205020404" pitchFamily="49" charset="0"/>
                <a:cs typeface="Courier New" panose="02070309020205020404" pitchFamily="49" charset="0"/>
              </a:rPr>
              <a:t>  │ │ └ </a:t>
            </a:r>
            <a:r>
              <a:rPr lang="en-GB" sz="1050" dirty="0">
                <a:solidFill>
                  <a:schemeClr val="accent1"/>
                </a:solidFill>
                <a:latin typeface="Courier New" panose="02070309020205020404" pitchFamily="49" charset="0"/>
                <a:cs typeface="Courier New" panose="02070309020205020404" pitchFamily="49" charset="0"/>
              </a:rPr>
              <a:t>…</a:t>
            </a:r>
          </a:p>
          <a:p>
            <a:pPr lvl="0"/>
            <a:r>
              <a:rPr lang="en-GB" sz="1050" dirty="0">
                <a:solidFill>
                  <a:prstClr val="black"/>
                </a:solidFill>
                <a:latin typeface="Courier New" panose="02070309020205020404" pitchFamily="49" charset="0"/>
                <a:cs typeface="Courier New" panose="02070309020205020404" pitchFamily="49" charset="0"/>
              </a:rPr>
              <a:t>  </a:t>
            </a:r>
            <a:r>
              <a:rPr lang="en-GB" sz="1050" dirty="0">
                <a:solidFill>
                  <a:schemeClr val="tx1"/>
                </a:solidFill>
                <a:latin typeface="Courier New" panose="02070309020205020404" pitchFamily="49" charset="0"/>
                <a:cs typeface="Courier New" panose="02070309020205020404" pitchFamily="49" charset="0"/>
              </a:rPr>
              <a:t>└─</a:t>
            </a:r>
            <a:r>
              <a:rPr lang="en-GB" sz="1050" b="1" dirty="0">
                <a:solidFill>
                  <a:srgbClr val="008B2C"/>
                </a:solidFill>
                <a:latin typeface="Courier New" panose="02070309020205020404" pitchFamily="49" charset="0"/>
                <a:cs typeface="Courier New" panose="02070309020205020404" pitchFamily="49" charset="0"/>
              </a:rPr>
              <a:t>hos</a:t>
            </a:r>
            <a:r>
              <a:rPr lang="en-GB" sz="1050" b="1" dirty="0">
                <a:solidFill>
                  <a:schemeClr val="tx1"/>
                </a:solidFill>
                <a:latin typeface="Courier New" panose="02070309020205020404" pitchFamily="49" charset="0"/>
                <a:cs typeface="Courier New" panose="02070309020205020404" pitchFamily="49" charset="0"/>
              </a:rPr>
              <a:t>/</a:t>
            </a:r>
          </a:p>
          <a:p>
            <a:pPr>
              <a:lnSpc>
                <a:spcPct val="90000"/>
              </a:lnSpc>
            </a:pPr>
            <a:r>
              <a:rPr lang="en-GB" sz="1050" dirty="0">
                <a:solidFill>
                  <a:schemeClr val="tx1"/>
                </a:solidFill>
                <a:latin typeface="Courier New" panose="02070309020205020404" pitchFamily="49" charset="0"/>
                <a:cs typeface="Courier New" panose="02070309020205020404" pitchFamily="49" charset="0"/>
              </a:rPr>
              <a:t>    ├─</a:t>
            </a:r>
            <a:r>
              <a:rPr lang="en-GB" sz="1050" b="1" dirty="0">
                <a:solidFill>
                  <a:srgbClr val="008B2C"/>
                </a:solidFill>
                <a:latin typeface="Courier New" panose="02070309020205020404" pitchFamily="49" charset="0"/>
                <a:cs typeface="Courier New" panose="02070309020205020404" pitchFamily="49" charset="0"/>
              </a:rPr>
              <a:t>ansible</a:t>
            </a:r>
            <a:r>
              <a:rPr lang="en-GB" sz="1050" dirty="0">
                <a:solidFill>
                  <a:schemeClr val="tx1"/>
                </a:solidFill>
                <a:latin typeface="Courier New" panose="02070309020205020404" pitchFamily="49" charset="0"/>
                <a:cs typeface="Courier New" panose="02070309020205020404" pitchFamily="49" charset="0"/>
              </a:rPr>
              <a:t>/</a:t>
            </a:r>
          </a:p>
          <a:p>
            <a:pPr>
              <a:lnSpc>
                <a:spcPct val="90000"/>
              </a:lnSpc>
            </a:pPr>
            <a:r>
              <a:rPr lang="en-GB" sz="1050" dirty="0">
                <a:solidFill>
                  <a:schemeClr val="tx1"/>
                </a:solidFill>
                <a:latin typeface="Courier New" panose="02070309020205020404" pitchFamily="49" charset="0"/>
                <a:cs typeface="Courier New" panose="02070309020205020404" pitchFamily="49" charset="0"/>
              </a:rPr>
              <a:t>    └─</a:t>
            </a:r>
            <a:r>
              <a:rPr lang="en-GB" sz="1050" b="1" dirty="0">
                <a:solidFill>
                  <a:srgbClr val="008B2C"/>
                </a:solidFill>
                <a:latin typeface="Courier New" panose="02070309020205020404" pitchFamily="49" charset="0"/>
                <a:cs typeface="Courier New" panose="02070309020205020404" pitchFamily="49" charset="0"/>
              </a:rPr>
              <a:t>services</a:t>
            </a:r>
            <a:r>
              <a:rPr lang="en-GB" sz="1050" dirty="0">
                <a:solidFill>
                  <a:schemeClr val="tx1"/>
                </a:solidFill>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GB" dirty="0"/>
              <a:t>Architecture</a:t>
            </a:r>
            <a:endParaRPr lang="en-US" dirty="0"/>
          </a:p>
        </p:txBody>
      </p:sp>
      <p:grpSp>
        <p:nvGrpSpPr>
          <p:cNvPr id="12" name="Group 11"/>
          <p:cNvGrpSpPr/>
          <p:nvPr/>
        </p:nvGrpSpPr>
        <p:grpSpPr>
          <a:xfrm>
            <a:off x="488866" y="1513937"/>
            <a:ext cx="1981200" cy="4381415"/>
            <a:chOff x="487278" y="1513936"/>
            <a:chExt cx="1981200" cy="4381415"/>
          </a:xfrm>
        </p:grpSpPr>
        <p:sp>
          <p:nvSpPr>
            <p:cNvPr id="4" name="Rectangle 3"/>
            <p:cNvSpPr/>
            <p:nvPr/>
          </p:nvSpPr>
          <p:spPr>
            <a:xfrm>
              <a:off x="487278" y="1513936"/>
              <a:ext cx="1981200" cy="4381415"/>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t"/>
            <a:lstStyle/>
            <a:p>
              <a:pPr>
                <a:lnSpc>
                  <a:spcPct val="90000"/>
                </a:lnSpc>
              </a:pPr>
              <a:r>
                <a:rPr lang="en-GB" sz="1200" dirty="0">
                  <a:solidFill>
                    <a:schemeClr val="tx1"/>
                  </a:solidFill>
                </a:rPr>
                <a:t>HTTP Server</a:t>
              </a:r>
              <a:endParaRPr lang="en-US" sz="1200" dirty="0">
                <a:solidFill>
                  <a:schemeClr val="tx1"/>
                </a:solidFill>
              </a:endParaRPr>
            </a:p>
          </p:txBody>
        </p:sp>
        <p:sp>
          <p:nvSpPr>
            <p:cNvPr id="6" name="Flowchart: Magnetic Disk 5"/>
            <p:cNvSpPr/>
            <p:nvPr/>
          </p:nvSpPr>
          <p:spPr>
            <a:xfrm>
              <a:off x="641107" y="3571337"/>
              <a:ext cx="1676400" cy="1192427"/>
            </a:xfrm>
            <a:prstGeom prst="flowChartMagneticDisk">
              <a:avLst/>
            </a:prstGeom>
            <a:solidFill>
              <a:schemeClr val="accent1">
                <a:lumMod val="20000"/>
                <a:lumOff val="80000"/>
              </a:schemeClr>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b="1" dirty="0">
                  <a:solidFill>
                    <a:sysClr val="windowText" lastClr="000000"/>
                  </a:solidFill>
                </a:rPr>
                <a:t>Misc</a:t>
              </a:r>
            </a:p>
            <a:p>
              <a:pPr algn="ctr">
                <a:lnSpc>
                  <a:spcPct val="90000"/>
                </a:lnSpc>
              </a:pPr>
              <a:r>
                <a:rPr lang="en-GB" sz="1100" dirty="0">
                  <a:solidFill>
                    <a:sysClr val="windowText" lastClr="000000"/>
                  </a:solidFill>
                </a:rPr>
                <a:t>Other binaries and web content</a:t>
              </a:r>
              <a:endParaRPr lang="en-US" sz="1100" dirty="0">
                <a:solidFill>
                  <a:sysClr val="windowText" lastClr="000000"/>
                </a:solidFill>
              </a:endParaRPr>
            </a:p>
          </p:txBody>
        </p:sp>
        <p:sp>
          <p:nvSpPr>
            <p:cNvPr id="5" name="Flowchart: Magnetic Disk 4"/>
            <p:cNvSpPr/>
            <p:nvPr/>
          </p:nvSpPr>
          <p:spPr>
            <a:xfrm>
              <a:off x="641107" y="2656937"/>
              <a:ext cx="1676400" cy="1192427"/>
            </a:xfrm>
            <a:prstGeom prst="flowChartMagneticDisk">
              <a:avLst/>
            </a:prstGeom>
            <a:solidFill>
              <a:schemeClr val="accent1">
                <a:lumMod val="20000"/>
                <a:lumOff val="80000"/>
              </a:schemeClr>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b="1" dirty="0">
                  <a:solidFill>
                    <a:sysClr val="windowText" lastClr="000000"/>
                  </a:solidFill>
                </a:rPr>
                <a:t>Python Software</a:t>
              </a:r>
            </a:p>
            <a:p>
              <a:pPr algn="ctr">
                <a:lnSpc>
                  <a:spcPct val="90000"/>
                </a:lnSpc>
              </a:pPr>
              <a:r>
                <a:rPr lang="en-GB" sz="1100" dirty="0">
                  <a:solidFill>
                    <a:sysClr val="windowText" lastClr="000000"/>
                  </a:solidFill>
                </a:rPr>
                <a:t>Standalone virtual environments</a:t>
              </a:r>
              <a:endParaRPr lang="en-US" sz="1100" dirty="0">
                <a:solidFill>
                  <a:sysClr val="windowText" lastClr="000000"/>
                </a:solidFill>
              </a:endParaRPr>
            </a:p>
          </p:txBody>
        </p:sp>
        <p:sp>
          <p:nvSpPr>
            <p:cNvPr id="2" name="Flowchart: Magnetic Disk 1"/>
            <p:cNvSpPr/>
            <p:nvPr/>
          </p:nvSpPr>
          <p:spPr>
            <a:xfrm>
              <a:off x="641107" y="1742537"/>
              <a:ext cx="1676400" cy="1192427"/>
            </a:xfrm>
            <a:prstGeom prst="flowChartMagneticDisk">
              <a:avLst/>
            </a:prstGeom>
            <a:solidFill>
              <a:schemeClr val="accent1">
                <a:lumMod val="20000"/>
                <a:lumOff val="80000"/>
              </a:schemeClr>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b="1" dirty="0">
                  <a:solidFill>
                    <a:sysClr val="windowText" lastClr="000000"/>
                  </a:solidFill>
                </a:rPr>
                <a:t>HP Linux Repo</a:t>
              </a:r>
            </a:p>
            <a:p>
              <a:pPr algn="ctr">
                <a:lnSpc>
                  <a:spcPct val="90000"/>
                </a:lnSpc>
              </a:pPr>
              <a:r>
                <a:rPr lang="en-GB" sz="1100" dirty="0">
                  <a:solidFill>
                    <a:sysClr val="windowText" lastClr="000000"/>
                  </a:solidFill>
                </a:rPr>
                <a:t>Binary packages in debian repo format</a:t>
              </a:r>
              <a:endParaRPr lang="en-US" sz="1100" dirty="0">
                <a:solidFill>
                  <a:sysClr val="windowText" lastClr="000000"/>
                </a:solidFill>
              </a:endParaRPr>
            </a:p>
          </p:txBody>
        </p:sp>
      </p:grpSp>
      <p:sp>
        <p:nvSpPr>
          <p:cNvPr id="11" name="Rectangle 10"/>
          <p:cNvSpPr/>
          <p:nvPr/>
        </p:nvSpPr>
        <p:spPr>
          <a:xfrm>
            <a:off x="642695" y="4929091"/>
            <a:ext cx="1679018" cy="838200"/>
          </a:xfrm>
          <a:prstGeom prst="rect">
            <a:avLst/>
          </a:prstGeom>
          <a:solidFill>
            <a:schemeClr val="accent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GUI</a:t>
            </a:r>
            <a:endParaRPr lang="en-US" dirty="0"/>
          </a:p>
        </p:txBody>
      </p:sp>
      <p:grpSp>
        <p:nvGrpSpPr>
          <p:cNvPr id="8" name="Group 7"/>
          <p:cNvGrpSpPr/>
          <p:nvPr/>
        </p:nvGrpSpPr>
        <p:grpSpPr>
          <a:xfrm>
            <a:off x="5485481" y="4730423"/>
            <a:ext cx="2821386" cy="1752600"/>
            <a:chOff x="8304212" y="1371600"/>
            <a:chExt cx="2821386" cy="1752600"/>
          </a:xfrm>
        </p:grpSpPr>
        <p:sp>
          <p:nvSpPr>
            <p:cNvPr id="78" name="Rectangle 77"/>
            <p:cNvSpPr/>
            <p:nvPr/>
          </p:nvSpPr>
          <p:spPr>
            <a:xfrm>
              <a:off x="8304212" y="1371600"/>
              <a:ext cx="2821386" cy="1752600"/>
            </a:xfrm>
            <a:prstGeom prst="rect">
              <a:avLst/>
            </a:prstGeom>
            <a:solidFill>
              <a:schemeClr val="bg1"/>
            </a:solidFill>
            <a:ln w="285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r>
                <a:rPr lang="en-GB" sz="1050" dirty="0">
                  <a:solidFill>
                    <a:schemeClr val="tx1"/>
                  </a:solidFill>
                </a:rPr>
                <a:t>Git Repo</a:t>
              </a:r>
              <a:endParaRPr lang="en-US" sz="1050" dirty="0">
                <a:solidFill>
                  <a:schemeClr val="tx1"/>
                </a:solidFill>
              </a:endParaRPr>
            </a:p>
          </p:txBody>
        </p:sp>
        <p:cxnSp>
          <p:nvCxnSpPr>
            <p:cNvPr id="37" name="Straight Arrow Connector 36"/>
            <p:cNvCxnSpPr/>
            <p:nvPr/>
          </p:nvCxnSpPr>
          <p:spPr>
            <a:xfrm>
              <a:off x="10186273" y="1824037"/>
              <a:ext cx="228600" cy="381000"/>
            </a:xfrm>
            <a:prstGeom prst="straightConnector1">
              <a:avLst/>
            </a:prstGeom>
            <a:ln w="190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669066" y="2196413"/>
              <a:ext cx="1304132" cy="0"/>
            </a:xfrm>
            <a:prstGeom prst="line">
              <a:avLst/>
            </a:prstGeom>
            <a:ln w="19050">
              <a:solidFill>
                <a:schemeClr val="tx1"/>
              </a:solidFill>
              <a:miter lim="800000"/>
              <a:tailEnd type="stealth"/>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9449198" y="1828800"/>
              <a:ext cx="228600" cy="381000"/>
            </a:xfrm>
            <a:prstGeom prst="straightConnector1">
              <a:avLst/>
            </a:prstGeom>
            <a:ln w="190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296798" y="1828800"/>
              <a:ext cx="1676400" cy="0"/>
            </a:xfrm>
            <a:prstGeom prst="line">
              <a:avLst/>
            </a:prstGeom>
            <a:ln w="19050">
              <a:solidFill>
                <a:schemeClr val="tx1"/>
              </a:solidFill>
              <a:miter lim="800000"/>
              <a:tailEnd type="stealth"/>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9426338" y="1805940"/>
              <a:ext cx="45720" cy="45720"/>
            </a:xfrm>
            <a:prstGeom prst="ellipse">
              <a:avLst/>
            </a:prstGeom>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sp>
          <p:nvSpPr>
            <p:cNvPr id="17" name="Oval 16"/>
            <p:cNvSpPr/>
            <p:nvPr/>
          </p:nvSpPr>
          <p:spPr>
            <a:xfrm>
              <a:off x="10176906" y="1805940"/>
              <a:ext cx="45720" cy="45720"/>
            </a:xfrm>
            <a:prstGeom prst="ellipse">
              <a:avLst/>
            </a:prstGeom>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sp>
          <p:nvSpPr>
            <p:cNvPr id="30" name="Oval 29"/>
            <p:cNvSpPr/>
            <p:nvPr/>
          </p:nvSpPr>
          <p:spPr>
            <a:xfrm>
              <a:off x="9646206" y="2173553"/>
              <a:ext cx="45720" cy="45720"/>
            </a:xfrm>
            <a:prstGeom prst="ellipse">
              <a:avLst/>
            </a:prstGeom>
            <a:solidFill>
              <a:schemeClr val="accent2"/>
            </a:solidFill>
            <a:ln w="19050">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sp>
          <p:nvSpPr>
            <p:cNvPr id="42" name="Oval 41"/>
            <p:cNvSpPr/>
            <p:nvPr/>
          </p:nvSpPr>
          <p:spPr>
            <a:xfrm>
              <a:off x="10388679" y="2175986"/>
              <a:ext cx="45720" cy="45720"/>
            </a:xfrm>
            <a:prstGeom prst="ellipse">
              <a:avLst/>
            </a:prstGeom>
            <a:solidFill>
              <a:schemeClr val="accent2"/>
            </a:solidFill>
            <a:ln w="19050">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sp>
          <p:nvSpPr>
            <p:cNvPr id="47" name="TextBox 46"/>
            <p:cNvSpPr txBox="1"/>
            <p:nvPr/>
          </p:nvSpPr>
          <p:spPr>
            <a:xfrm>
              <a:off x="8962947" y="1772577"/>
              <a:ext cx="322143" cy="228600"/>
            </a:xfrm>
            <a:prstGeom prst="rect">
              <a:avLst/>
            </a:prstGeom>
            <a:noFill/>
          </p:spPr>
          <p:txBody>
            <a:bodyPr wrap="none" lIns="0" tIns="0" rIns="0" bIns="0" rtlCol="0">
              <a:noAutofit/>
            </a:bodyPr>
            <a:lstStyle/>
            <a:p>
              <a:pPr algn="r">
                <a:lnSpc>
                  <a:spcPct val="90000"/>
                </a:lnSpc>
              </a:pPr>
              <a:r>
                <a:rPr lang="en-GB" sz="800" dirty="0"/>
                <a:t>hos</a:t>
              </a:r>
              <a:endParaRPr lang="en-US" sz="800" dirty="0"/>
            </a:p>
          </p:txBody>
        </p:sp>
        <p:sp>
          <p:nvSpPr>
            <p:cNvPr id="50" name="TextBox 49"/>
            <p:cNvSpPr txBox="1"/>
            <p:nvPr/>
          </p:nvSpPr>
          <p:spPr>
            <a:xfrm>
              <a:off x="8954055" y="2133600"/>
              <a:ext cx="331589" cy="228600"/>
            </a:xfrm>
            <a:prstGeom prst="rect">
              <a:avLst/>
            </a:prstGeom>
            <a:noFill/>
          </p:spPr>
          <p:txBody>
            <a:bodyPr wrap="none" lIns="0" tIns="0" rIns="0" bIns="0" rtlCol="0">
              <a:noAutofit/>
            </a:bodyPr>
            <a:lstStyle/>
            <a:p>
              <a:pPr algn="r">
                <a:lnSpc>
                  <a:spcPct val="90000"/>
                </a:lnSpc>
              </a:pPr>
              <a:r>
                <a:rPr lang="en-GB" sz="800" dirty="0"/>
                <a:t>site</a:t>
              </a:r>
              <a:endParaRPr lang="en-US" sz="800" dirty="0"/>
            </a:p>
          </p:txBody>
        </p:sp>
        <p:sp>
          <p:nvSpPr>
            <p:cNvPr id="51" name="TextBox 50"/>
            <p:cNvSpPr txBox="1"/>
            <p:nvPr/>
          </p:nvSpPr>
          <p:spPr>
            <a:xfrm>
              <a:off x="9304577" y="1691640"/>
              <a:ext cx="249396" cy="228600"/>
            </a:xfrm>
            <a:prstGeom prst="rect">
              <a:avLst/>
            </a:prstGeom>
            <a:noFill/>
          </p:spPr>
          <p:txBody>
            <a:bodyPr wrap="none" lIns="0" tIns="0" rIns="0" bIns="0" rtlCol="0">
              <a:noAutofit/>
            </a:bodyPr>
            <a:lstStyle/>
            <a:p>
              <a:pPr algn="r">
                <a:lnSpc>
                  <a:spcPct val="90000"/>
                </a:lnSpc>
              </a:pPr>
              <a:r>
                <a:rPr lang="en-GB" sz="800" dirty="0"/>
                <a:t>2.0.0</a:t>
              </a:r>
              <a:endParaRPr lang="en-US" sz="800" dirty="0"/>
            </a:p>
          </p:txBody>
        </p:sp>
        <p:sp>
          <p:nvSpPr>
            <p:cNvPr id="53" name="TextBox 52"/>
            <p:cNvSpPr txBox="1"/>
            <p:nvPr/>
          </p:nvSpPr>
          <p:spPr>
            <a:xfrm>
              <a:off x="9379506" y="1691640"/>
              <a:ext cx="914400" cy="228600"/>
            </a:xfrm>
            <a:prstGeom prst="rect">
              <a:avLst/>
            </a:prstGeom>
            <a:noFill/>
          </p:spPr>
          <p:txBody>
            <a:bodyPr wrap="none" lIns="0" tIns="0" rIns="0" bIns="0" rtlCol="0">
              <a:noAutofit/>
            </a:bodyPr>
            <a:lstStyle/>
            <a:p>
              <a:pPr algn="r">
                <a:lnSpc>
                  <a:spcPct val="90000"/>
                </a:lnSpc>
              </a:pPr>
              <a:r>
                <a:rPr lang="en-GB" sz="800" dirty="0"/>
                <a:t>2.1.0</a:t>
              </a:r>
              <a:endParaRPr lang="en-US" sz="800" dirty="0"/>
            </a:p>
          </p:txBody>
        </p:sp>
        <p:cxnSp>
          <p:nvCxnSpPr>
            <p:cNvPr id="54" name="Straight Connector 53"/>
            <p:cNvCxnSpPr/>
            <p:nvPr/>
          </p:nvCxnSpPr>
          <p:spPr>
            <a:xfrm>
              <a:off x="9372998" y="2751740"/>
              <a:ext cx="1606230" cy="0"/>
            </a:xfrm>
            <a:prstGeom prst="line">
              <a:avLst/>
            </a:prstGeom>
            <a:ln w="19050">
              <a:solidFill>
                <a:schemeClr val="tx1"/>
              </a:solidFill>
              <a:miter lim="800000"/>
              <a:tailEnd type="stealt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379506" y="2934620"/>
              <a:ext cx="1602424" cy="0"/>
            </a:xfrm>
            <a:prstGeom prst="line">
              <a:avLst/>
            </a:prstGeom>
            <a:ln w="19050">
              <a:solidFill>
                <a:schemeClr val="tx1"/>
              </a:solidFill>
              <a:miter lim="800000"/>
              <a:tailEnd type="stealth"/>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685212" y="2675540"/>
              <a:ext cx="611586" cy="152401"/>
            </a:xfrm>
            <a:prstGeom prst="rect">
              <a:avLst/>
            </a:prstGeom>
            <a:noFill/>
          </p:spPr>
          <p:txBody>
            <a:bodyPr wrap="none" lIns="0" tIns="0" rIns="0" bIns="0" rtlCol="0">
              <a:noAutofit/>
            </a:bodyPr>
            <a:lstStyle/>
            <a:p>
              <a:pPr algn="r">
                <a:lnSpc>
                  <a:spcPct val="90000"/>
                </a:lnSpc>
              </a:pPr>
              <a:r>
                <a:rPr lang="en-GB" sz="800" dirty="0"/>
                <a:t>cp-persistent</a:t>
              </a:r>
              <a:endParaRPr lang="en-US" sz="800" dirty="0"/>
            </a:p>
          </p:txBody>
        </p:sp>
        <p:sp>
          <p:nvSpPr>
            <p:cNvPr id="58" name="TextBox 57"/>
            <p:cNvSpPr txBox="1"/>
            <p:nvPr/>
          </p:nvSpPr>
          <p:spPr>
            <a:xfrm>
              <a:off x="8761412" y="2840799"/>
              <a:ext cx="535385" cy="116681"/>
            </a:xfrm>
            <a:prstGeom prst="rect">
              <a:avLst/>
            </a:prstGeom>
            <a:noFill/>
          </p:spPr>
          <p:txBody>
            <a:bodyPr wrap="none" lIns="0" tIns="0" rIns="0" bIns="0" rtlCol="0">
              <a:noAutofit/>
            </a:bodyPr>
            <a:lstStyle/>
            <a:p>
              <a:pPr algn="r">
                <a:lnSpc>
                  <a:spcPct val="90000"/>
                </a:lnSpc>
              </a:pPr>
              <a:r>
                <a:rPr lang="en-GB" sz="800" dirty="0"/>
                <a:t>ansible</a:t>
              </a:r>
              <a:endParaRPr lang="en-US" sz="800" dirty="0"/>
            </a:p>
          </p:txBody>
        </p:sp>
        <p:sp>
          <p:nvSpPr>
            <p:cNvPr id="73" name="Oval 72"/>
            <p:cNvSpPr/>
            <p:nvPr/>
          </p:nvSpPr>
          <p:spPr>
            <a:xfrm>
              <a:off x="10198653" y="2911760"/>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cxnSp>
          <p:nvCxnSpPr>
            <p:cNvPr id="76" name="Straight Arrow Connector 75"/>
            <p:cNvCxnSpPr/>
            <p:nvPr/>
          </p:nvCxnSpPr>
          <p:spPr>
            <a:xfrm>
              <a:off x="10221513" y="2767920"/>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a:off x="10198653" y="2732214"/>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sp>
          <p:nvSpPr>
            <p:cNvPr id="74" name="Oval 73"/>
            <p:cNvSpPr/>
            <p:nvPr/>
          </p:nvSpPr>
          <p:spPr>
            <a:xfrm>
              <a:off x="10751259" y="2911760"/>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cxnSp>
          <p:nvCxnSpPr>
            <p:cNvPr id="77" name="Straight Arrow Connector 76"/>
            <p:cNvCxnSpPr/>
            <p:nvPr/>
          </p:nvCxnSpPr>
          <p:spPr>
            <a:xfrm>
              <a:off x="10769833" y="2767920"/>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10746973" y="2728880"/>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cxnSp>
          <p:nvCxnSpPr>
            <p:cNvPr id="69" name="Straight Arrow Connector 68"/>
            <p:cNvCxnSpPr>
              <a:endCxn id="68" idx="0"/>
            </p:cNvCxnSpPr>
            <p:nvPr/>
          </p:nvCxnSpPr>
          <p:spPr>
            <a:xfrm>
              <a:off x="10221513" y="2586456"/>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endCxn id="70" idx="0"/>
            </p:cNvCxnSpPr>
            <p:nvPr/>
          </p:nvCxnSpPr>
          <p:spPr>
            <a:xfrm>
              <a:off x="10769833" y="2583122"/>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370376" y="2384121"/>
              <a:ext cx="1606230" cy="0"/>
            </a:xfrm>
            <a:prstGeom prst="line">
              <a:avLst/>
            </a:prstGeom>
            <a:ln w="19050">
              <a:solidFill>
                <a:schemeClr val="accent3"/>
              </a:solidFill>
              <a:miter lim="800000"/>
              <a:tailEnd type="stealth"/>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9376884" y="2567001"/>
              <a:ext cx="1602424" cy="0"/>
            </a:xfrm>
            <a:prstGeom prst="line">
              <a:avLst/>
            </a:prstGeom>
            <a:ln w="19050">
              <a:solidFill>
                <a:schemeClr val="accent3"/>
              </a:solidFill>
              <a:miter lim="800000"/>
              <a:tailEnd type="stealth"/>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682590" y="2307921"/>
              <a:ext cx="611586" cy="152401"/>
            </a:xfrm>
            <a:prstGeom prst="rect">
              <a:avLst/>
            </a:prstGeom>
            <a:noFill/>
          </p:spPr>
          <p:txBody>
            <a:bodyPr wrap="none" lIns="0" tIns="0" rIns="0" bIns="0" rtlCol="0">
              <a:noAutofit/>
            </a:bodyPr>
            <a:lstStyle/>
            <a:p>
              <a:pPr algn="r">
                <a:lnSpc>
                  <a:spcPct val="90000"/>
                </a:lnSpc>
              </a:pPr>
              <a:r>
                <a:rPr lang="en-GB" sz="800" dirty="0">
                  <a:solidFill>
                    <a:schemeClr val="accent3"/>
                  </a:solidFill>
                </a:rPr>
                <a:t>staging-cp-persistent</a:t>
              </a:r>
              <a:endParaRPr lang="en-US" sz="800" dirty="0">
                <a:solidFill>
                  <a:schemeClr val="accent3"/>
                </a:solidFill>
              </a:endParaRPr>
            </a:p>
          </p:txBody>
        </p:sp>
        <p:sp>
          <p:nvSpPr>
            <p:cNvPr id="88" name="TextBox 87"/>
            <p:cNvSpPr txBox="1"/>
            <p:nvPr/>
          </p:nvSpPr>
          <p:spPr>
            <a:xfrm>
              <a:off x="8758790" y="2473180"/>
              <a:ext cx="535385" cy="116681"/>
            </a:xfrm>
            <a:prstGeom prst="rect">
              <a:avLst/>
            </a:prstGeom>
            <a:noFill/>
          </p:spPr>
          <p:txBody>
            <a:bodyPr wrap="none" lIns="0" tIns="0" rIns="0" bIns="0" rtlCol="0">
              <a:noAutofit/>
            </a:bodyPr>
            <a:lstStyle/>
            <a:p>
              <a:pPr algn="r">
                <a:lnSpc>
                  <a:spcPct val="90000"/>
                </a:lnSpc>
              </a:pPr>
              <a:r>
                <a:rPr lang="en-GB" sz="800" dirty="0">
                  <a:solidFill>
                    <a:schemeClr val="accent3"/>
                  </a:solidFill>
                </a:rPr>
                <a:t>staging-ansible</a:t>
              </a:r>
              <a:endParaRPr lang="en-US" sz="800" dirty="0">
                <a:solidFill>
                  <a:schemeClr val="accent3"/>
                </a:solidFill>
              </a:endParaRPr>
            </a:p>
          </p:txBody>
        </p:sp>
        <p:sp>
          <p:nvSpPr>
            <p:cNvPr id="89" name="Oval 88"/>
            <p:cNvSpPr/>
            <p:nvPr/>
          </p:nvSpPr>
          <p:spPr>
            <a:xfrm>
              <a:off x="10016805" y="2544141"/>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sp>
          <p:nvSpPr>
            <p:cNvPr id="90" name="Oval 89"/>
            <p:cNvSpPr/>
            <p:nvPr/>
          </p:nvSpPr>
          <p:spPr>
            <a:xfrm>
              <a:off x="10196031" y="2544141"/>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cxnSp>
          <p:nvCxnSpPr>
            <p:cNvPr id="91" name="Straight Arrow Connector 90"/>
            <p:cNvCxnSpPr/>
            <p:nvPr/>
          </p:nvCxnSpPr>
          <p:spPr>
            <a:xfrm>
              <a:off x="10039665" y="2400301"/>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10218891" y="2400301"/>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sp>
          <p:nvSpPr>
            <p:cNvPr id="93" name="Oval 92"/>
            <p:cNvSpPr/>
            <p:nvPr/>
          </p:nvSpPr>
          <p:spPr>
            <a:xfrm>
              <a:off x="10196031" y="2364595"/>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sp>
          <p:nvSpPr>
            <p:cNvPr id="94" name="Oval 93"/>
            <p:cNvSpPr/>
            <p:nvPr/>
          </p:nvSpPr>
          <p:spPr>
            <a:xfrm>
              <a:off x="10748637" y="2544141"/>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sp>
          <p:nvSpPr>
            <p:cNvPr id="95" name="Oval 94"/>
            <p:cNvSpPr/>
            <p:nvPr/>
          </p:nvSpPr>
          <p:spPr>
            <a:xfrm>
              <a:off x="10016805" y="2361261"/>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cxnSp>
          <p:nvCxnSpPr>
            <p:cNvPr id="96" name="Straight Arrow Connector 95"/>
            <p:cNvCxnSpPr/>
            <p:nvPr/>
          </p:nvCxnSpPr>
          <p:spPr>
            <a:xfrm>
              <a:off x="10767211" y="2400301"/>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sp>
          <p:nvSpPr>
            <p:cNvPr id="97" name="Oval 96"/>
            <p:cNvSpPr/>
            <p:nvPr/>
          </p:nvSpPr>
          <p:spPr>
            <a:xfrm>
              <a:off x="10744351" y="2361261"/>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cxnSp>
          <p:nvCxnSpPr>
            <p:cNvPr id="98" name="Straight Arrow Connector 97"/>
            <p:cNvCxnSpPr>
              <a:endCxn id="95" idx="0"/>
            </p:cNvCxnSpPr>
            <p:nvPr/>
          </p:nvCxnSpPr>
          <p:spPr>
            <a:xfrm>
              <a:off x="10039665" y="2215503"/>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endCxn id="93" idx="0"/>
            </p:cNvCxnSpPr>
            <p:nvPr/>
          </p:nvCxnSpPr>
          <p:spPr>
            <a:xfrm>
              <a:off x="10218891" y="2218837"/>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endCxn id="97" idx="0"/>
            </p:cNvCxnSpPr>
            <p:nvPr/>
          </p:nvCxnSpPr>
          <p:spPr>
            <a:xfrm>
              <a:off x="10767211" y="2215503"/>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sp>
          <p:nvSpPr>
            <p:cNvPr id="103" name="Oval 102"/>
            <p:cNvSpPr/>
            <p:nvPr/>
          </p:nvSpPr>
          <p:spPr>
            <a:xfrm>
              <a:off x="9834231" y="2542657"/>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cxnSp>
          <p:nvCxnSpPr>
            <p:cNvPr id="104" name="Straight Arrow Connector 103"/>
            <p:cNvCxnSpPr>
              <a:endCxn id="103" idx="0"/>
            </p:cNvCxnSpPr>
            <p:nvPr/>
          </p:nvCxnSpPr>
          <p:spPr>
            <a:xfrm>
              <a:off x="9857091" y="2396899"/>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sp>
          <p:nvSpPr>
            <p:cNvPr id="101" name="Oval 100"/>
            <p:cNvSpPr/>
            <p:nvPr/>
          </p:nvSpPr>
          <p:spPr>
            <a:xfrm>
              <a:off x="9831854" y="2361698"/>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cxnSp>
          <p:nvCxnSpPr>
            <p:cNvPr id="102" name="Straight Arrow Connector 101"/>
            <p:cNvCxnSpPr>
              <a:endCxn id="101" idx="0"/>
            </p:cNvCxnSpPr>
            <p:nvPr/>
          </p:nvCxnSpPr>
          <p:spPr>
            <a:xfrm>
              <a:off x="9854714" y="2215940"/>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9830198" y="2173553"/>
              <a:ext cx="45720" cy="45720"/>
            </a:xfrm>
            <a:prstGeom prst="ellipse">
              <a:avLst/>
            </a:prstGeom>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sp>
          <p:nvSpPr>
            <p:cNvPr id="105" name="Oval 104"/>
            <p:cNvSpPr/>
            <p:nvPr/>
          </p:nvSpPr>
          <p:spPr>
            <a:xfrm>
              <a:off x="10562655" y="2536529"/>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cxnSp>
          <p:nvCxnSpPr>
            <p:cNvPr id="106" name="Straight Arrow Connector 105"/>
            <p:cNvCxnSpPr>
              <a:endCxn id="105" idx="0"/>
            </p:cNvCxnSpPr>
            <p:nvPr/>
          </p:nvCxnSpPr>
          <p:spPr>
            <a:xfrm>
              <a:off x="10585515" y="2390771"/>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10560278" y="2355570"/>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cxnSp>
          <p:nvCxnSpPr>
            <p:cNvPr id="108" name="Straight Arrow Connector 107"/>
            <p:cNvCxnSpPr>
              <a:endCxn id="107" idx="0"/>
            </p:cNvCxnSpPr>
            <p:nvPr/>
          </p:nvCxnSpPr>
          <p:spPr>
            <a:xfrm>
              <a:off x="10583138" y="2209812"/>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10559494" y="2173553"/>
              <a:ext cx="45720" cy="45720"/>
            </a:xfrm>
            <a:prstGeom prst="ellipse">
              <a:avLst/>
            </a:prstGeom>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sp>
          <p:nvSpPr>
            <p:cNvPr id="40" name="Oval 39"/>
            <p:cNvSpPr/>
            <p:nvPr/>
          </p:nvSpPr>
          <p:spPr>
            <a:xfrm>
              <a:off x="10019427" y="2173553"/>
              <a:ext cx="45720" cy="45720"/>
            </a:xfrm>
            <a:prstGeom prst="ellipse">
              <a:avLst/>
            </a:prstGeom>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sp>
          <p:nvSpPr>
            <p:cNvPr id="41" name="Oval 40"/>
            <p:cNvSpPr/>
            <p:nvPr/>
          </p:nvSpPr>
          <p:spPr>
            <a:xfrm>
              <a:off x="10202466" y="2174505"/>
              <a:ext cx="45720" cy="45720"/>
            </a:xfrm>
            <a:prstGeom prst="ellipse">
              <a:avLst/>
            </a:prstGeom>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sp>
          <p:nvSpPr>
            <p:cNvPr id="46" name="Oval 45"/>
            <p:cNvSpPr/>
            <p:nvPr/>
          </p:nvSpPr>
          <p:spPr>
            <a:xfrm>
              <a:off x="10748723" y="2173553"/>
              <a:ext cx="45720" cy="45720"/>
            </a:xfrm>
            <a:prstGeom prst="ellipse">
              <a:avLst/>
            </a:prstGeom>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grpSp>
      <p:grpSp>
        <p:nvGrpSpPr>
          <p:cNvPr id="29" name="Group 28"/>
          <p:cNvGrpSpPr/>
          <p:nvPr/>
        </p:nvGrpSpPr>
        <p:grpSpPr>
          <a:xfrm>
            <a:off x="2319098" y="1361791"/>
            <a:ext cx="2405451" cy="3783692"/>
            <a:chOff x="2317509" y="990854"/>
            <a:chExt cx="2405451" cy="3783692"/>
          </a:xfrm>
        </p:grpSpPr>
        <p:sp>
          <p:nvSpPr>
            <p:cNvPr id="84" name="Trapezoid 83"/>
            <p:cNvSpPr/>
            <p:nvPr/>
          </p:nvSpPr>
          <p:spPr>
            <a:xfrm rot="16200000">
              <a:off x="995838" y="2691526"/>
              <a:ext cx="3022971" cy="379630"/>
            </a:xfrm>
            <a:prstGeom prst="trapezoid">
              <a:avLst>
                <a:gd name="adj" fmla="val 294858"/>
              </a:avLst>
            </a:prstGeom>
            <a:solidFill>
              <a:schemeClr val="accent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400" dirty="0"/>
            </a:p>
          </p:txBody>
        </p:sp>
        <p:sp>
          <p:nvSpPr>
            <p:cNvPr id="109" name="Rectangle 108"/>
            <p:cNvSpPr/>
            <p:nvPr/>
          </p:nvSpPr>
          <p:spPr>
            <a:xfrm>
              <a:off x="2856127" y="2400300"/>
              <a:ext cx="1679018" cy="838200"/>
            </a:xfrm>
            <a:prstGeom prst="rect">
              <a:avLst/>
            </a:prstGeom>
            <a:solidFill>
              <a:schemeClr val="accent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t>Config Processor</a:t>
              </a:r>
              <a:endParaRPr lang="en-US" sz="1400" dirty="0"/>
            </a:p>
          </p:txBody>
        </p:sp>
        <p:sp>
          <p:nvSpPr>
            <p:cNvPr id="111" name="Rectangle 110"/>
            <p:cNvSpPr/>
            <p:nvPr/>
          </p:nvSpPr>
          <p:spPr>
            <a:xfrm>
              <a:off x="2856127" y="3320363"/>
              <a:ext cx="1679018" cy="222937"/>
            </a:xfrm>
            <a:prstGeom prst="rect">
              <a:avLst/>
            </a:prstGeom>
            <a:solidFill>
              <a:schemeClr val="accent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t>nova-api</a:t>
              </a:r>
              <a:endParaRPr lang="en-US" sz="1400" dirty="0"/>
            </a:p>
          </p:txBody>
        </p:sp>
        <p:sp>
          <p:nvSpPr>
            <p:cNvPr id="112" name="Rectangle 111"/>
            <p:cNvSpPr/>
            <p:nvPr/>
          </p:nvSpPr>
          <p:spPr>
            <a:xfrm>
              <a:off x="2856127" y="3625163"/>
              <a:ext cx="1679018" cy="222937"/>
            </a:xfrm>
            <a:prstGeom prst="rect">
              <a:avLst/>
            </a:prstGeom>
            <a:solidFill>
              <a:schemeClr val="accent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t>cinder-api</a:t>
              </a:r>
              <a:endParaRPr lang="en-US" sz="1400" dirty="0"/>
            </a:p>
          </p:txBody>
        </p:sp>
        <p:sp>
          <p:nvSpPr>
            <p:cNvPr id="113" name="Rectangle 112"/>
            <p:cNvSpPr/>
            <p:nvPr/>
          </p:nvSpPr>
          <p:spPr>
            <a:xfrm>
              <a:off x="2856127" y="3929963"/>
              <a:ext cx="1679018" cy="222937"/>
            </a:xfrm>
            <a:prstGeom prst="rect">
              <a:avLst/>
            </a:prstGeom>
            <a:solidFill>
              <a:schemeClr val="accent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t>neutron-</a:t>
              </a:r>
              <a:r>
                <a:rPr lang="en-US" sz="1400" dirty="0"/>
                <a:t>server</a:t>
              </a:r>
              <a:endParaRPr lang="en-GB" sz="1400" dirty="0"/>
            </a:p>
          </p:txBody>
        </p:sp>
        <p:sp>
          <p:nvSpPr>
            <p:cNvPr id="114" name="Rectangle 113"/>
            <p:cNvSpPr/>
            <p:nvPr/>
          </p:nvSpPr>
          <p:spPr>
            <a:xfrm>
              <a:off x="2856127" y="4234763"/>
              <a:ext cx="1679018" cy="222937"/>
            </a:xfrm>
            <a:prstGeom prst="rect">
              <a:avLst/>
            </a:prstGeom>
            <a:solidFill>
              <a:schemeClr val="accent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t>glance-api</a:t>
              </a:r>
            </a:p>
          </p:txBody>
        </p:sp>
        <p:sp>
          <p:nvSpPr>
            <p:cNvPr id="116" name="Rectangle 115"/>
            <p:cNvSpPr/>
            <p:nvPr/>
          </p:nvSpPr>
          <p:spPr>
            <a:xfrm>
              <a:off x="2856127" y="2095908"/>
              <a:ext cx="1679018" cy="222937"/>
            </a:xfrm>
            <a:prstGeom prst="rect">
              <a:avLst/>
            </a:prstGeom>
            <a:solidFill>
              <a:schemeClr val="accent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t>monasca-agent</a:t>
              </a:r>
              <a:endParaRPr lang="en-US" sz="1400" dirty="0"/>
            </a:p>
          </p:txBody>
        </p:sp>
        <p:sp>
          <p:nvSpPr>
            <p:cNvPr id="117" name="Rectangle 116"/>
            <p:cNvSpPr/>
            <p:nvPr/>
          </p:nvSpPr>
          <p:spPr>
            <a:xfrm>
              <a:off x="2856127" y="1791108"/>
              <a:ext cx="1679018" cy="222937"/>
            </a:xfrm>
            <a:prstGeom prst="rect">
              <a:avLst/>
            </a:prstGeom>
            <a:solidFill>
              <a:schemeClr val="accent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t>ansible</a:t>
              </a:r>
              <a:endParaRPr lang="en-US" sz="1400" dirty="0"/>
            </a:p>
          </p:txBody>
        </p:sp>
        <p:sp>
          <p:nvSpPr>
            <p:cNvPr id="118" name="Rectangle 117"/>
            <p:cNvSpPr/>
            <p:nvPr/>
          </p:nvSpPr>
          <p:spPr>
            <a:xfrm>
              <a:off x="2856127" y="1486308"/>
              <a:ext cx="1679018" cy="222937"/>
            </a:xfrm>
            <a:prstGeom prst="rect">
              <a:avLst/>
            </a:prstGeom>
            <a:solidFill>
              <a:schemeClr val="accent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t>swift-proxy</a:t>
              </a:r>
              <a:endParaRPr lang="en-US" sz="1400" dirty="0"/>
            </a:p>
          </p:txBody>
        </p:sp>
        <p:sp>
          <p:nvSpPr>
            <p:cNvPr id="119" name="Rectangle 118"/>
            <p:cNvSpPr/>
            <p:nvPr/>
          </p:nvSpPr>
          <p:spPr>
            <a:xfrm>
              <a:off x="2856127" y="1181508"/>
              <a:ext cx="1679018" cy="222937"/>
            </a:xfrm>
            <a:prstGeom prst="rect">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t>ceilometer-api</a:t>
              </a:r>
              <a:endParaRPr lang="en-US" sz="1400" dirty="0"/>
            </a:p>
          </p:txBody>
        </p:sp>
        <p:sp>
          <p:nvSpPr>
            <p:cNvPr id="83" name="Rectangle 82"/>
            <p:cNvSpPr/>
            <p:nvPr/>
          </p:nvSpPr>
          <p:spPr>
            <a:xfrm>
              <a:off x="2697136" y="1369855"/>
              <a:ext cx="2025824" cy="3022972"/>
            </a:xfrm>
            <a:prstGeom prst="rect">
              <a:avLst/>
            </a:prstGeom>
            <a:noFill/>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400" dirty="0"/>
            </a:p>
          </p:txBody>
        </p:sp>
        <p:sp>
          <p:nvSpPr>
            <p:cNvPr id="9" name="Rectangle 8"/>
            <p:cNvSpPr/>
            <p:nvPr/>
          </p:nvSpPr>
          <p:spPr>
            <a:xfrm>
              <a:off x="2697136" y="990854"/>
              <a:ext cx="2025824" cy="379255"/>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400" dirty="0"/>
            </a:p>
          </p:txBody>
        </p:sp>
        <p:sp>
          <p:nvSpPr>
            <p:cNvPr id="121" name="Rectangle 120"/>
            <p:cNvSpPr/>
            <p:nvPr/>
          </p:nvSpPr>
          <p:spPr>
            <a:xfrm>
              <a:off x="2697136" y="4395291"/>
              <a:ext cx="2025824" cy="379255"/>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400" dirty="0"/>
            </a:p>
          </p:txBody>
        </p:sp>
        <p:sp>
          <p:nvSpPr>
            <p:cNvPr id="122" name="Rectangle 121"/>
            <p:cNvSpPr/>
            <p:nvPr/>
          </p:nvSpPr>
          <p:spPr>
            <a:xfrm>
              <a:off x="2695885" y="1369855"/>
              <a:ext cx="2025824" cy="3022972"/>
            </a:xfrm>
            <a:prstGeom prst="rect">
              <a:avLst/>
            </a:prstGeom>
            <a:noFill/>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400" dirty="0"/>
            </a:p>
          </p:txBody>
        </p:sp>
      </p:grpSp>
      <p:sp>
        <p:nvSpPr>
          <p:cNvPr id="18" name="Freeform 17"/>
          <p:cNvSpPr/>
          <p:nvPr/>
        </p:nvSpPr>
        <p:spPr>
          <a:xfrm>
            <a:off x="8286564" y="3133726"/>
            <a:ext cx="254896" cy="3338212"/>
          </a:xfrm>
          <a:custGeom>
            <a:avLst/>
            <a:gdLst>
              <a:gd name="connsiteX0" fmla="*/ 2381 w 252412"/>
              <a:gd name="connsiteY0" fmla="*/ 795338 h 2631281"/>
              <a:gd name="connsiteX1" fmla="*/ 252412 w 252412"/>
              <a:gd name="connsiteY1" fmla="*/ 0 h 2631281"/>
              <a:gd name="connsiteX2" fmla="*/ 252412 w 252412"/>
              <a:gd name="connsiteY2" fmla="*/ 2631281 h 2631281"/>
              <a:gd name="connsiteX3" fmla="*/ 0 w 252412"/>
              <a:gd name="connsiteY3" fmla="*/ 981075 h 2631281"/>
              <a:gd name="connsiteX4" fmla="*/ 2381 w 252412"/>
              <a:gd name="connsiteY4" fmla="*/ 795338 h 2631281"/>
              <a:gd name="connsiteX0" fmla="*/ 230 w 250261"/>
              <a:gd name="connsiteY0" fmla="*/ 795338 h 2631281"/>
              <a:gd name="connsiteX1" fmla="*/ 250261 w 250261"/>
              <a:gd name="connsiteY1" fmla="*/ 0 h 2631281"/>
              <a:gd name="connsiteX2" fmla="*/ 250261 w 250261"/>
              <a:gd name="connsiteY2" fmla="*/ 2631281 h 2631281"/>
              <a:gd name="connsiteX3" fmla="*/ 230 w 250261"/>
              <a:gd name="connsiteY3" fmla="*/ 954881 h 2631281"/>
              <a:gd name="connsiteX4" fmla="*/ 230 w 250261"/>
              <a:gd name="connsiteY4" fmla="*/ 795338 h 2631281"/>
              <a:gd name="connsiteX0" fmla="*/ 230 w 250261"/>
              <a:gd name="connsiteY0" fmla="*/ 795338 h 3338212"/>
              <a:gd name="connsiteX1" fmla="*/ 250261 w 250261"/>
              <a:gd name="connsiteY1" fmla="*/ 0 h 3338212"/>
              <a:gd name="connsiteX2" fmla="*/ 242577 w 250261"/>
              <a:gd name="connsiteY2" fmla="*/ 3338212 h 3338212"/>
              <a:gd name="connsiteX3" fmla="*/ 230 w 250261"/>
              <a:gd name="connsiteY3" fmla="*/ 954881 h 3338212"/>
              <a:gd name="connsiteX4" fmla="*/ 230 w 250261"/>
              <a:gd name="connsiteY4" fmla="*/ 795338 h 3338212"/>
              <a:gd name="connsiteX0" fmla="*/ 230 w 250261"/>
              <a:gd name="connsiteY0" fmla="*/ 795338 h 3338212"/>
              <a:gd name="connsiteX1" fmla="*/ 250261 w 250261"/>
              <a:gd name="connsiteY1" fmla="*/ 0 h 3338212"/>
              <a:gd name="connsiteX2" fmla="*/ 242577 w 250261"/>
              <a:gd name="connsiteY2" fmla="*/ 3338212 h 3338212"/>
              <a:gd name="connsiteX3" fmla="*/ 230 w 250261"/>
              <a:gd name="connsiteY3" fmla="*/ 954881 h 3338212"/>
              <a:gd name="connsiteX4" fmla="*/ 230 w 250261"/>
              <a:gd name="connsiteY4" fmla="*/ 795338 h 3338212"/>
              <a:gd name="connsiteX0" fmla="*/ 916 w 250947"/>
              <a:gd name="connsiteY0" fmla="*/ 795338 h 3338212"/>
              <a:gd name="connsiteX1" fmla="*/ 250947 w 250947"/>
              <a:gd name="connsiteY1" fmla="*/ 0 h 3338212"/>
              <a:gd name="connsiteX2" fmla="*/ 243263 w 250947"/>
              <a:gd name="connsiteY2" fmla="*/ 3338212 h 3338212"/>
              <a:gd name="connsiteX3" fmla="*/ 916 w 250947"/>
              <a:gd name="connsiteY3" fmla="*/ 954881 h 3338212"/>
              <a:gd name="connsiteX4" fmla="*/ 916 w 250947"/>
              <a:gd name="connsiteY4" fmla="*/ 795338 h 3338212"/>
              <a:gd name="connsiteX0" fmla="*/ 916 w 250947"/>
              <a:gd name="connsiteY0" fmla="*/ 795338 h 3338212"/>
              <a:gd name="connsiteX1" fmla="*/ 250947 w 250947"/>
              <a:gd name="connsiteY1" fmla="*/ 0 h 3338212"/>
              <a:gd name="connsiteX2" fmla="*/ 243263 w 250947"/>
              <a:gd name="connsiteY2" fmla="*/ 3338212 h 3338212"/>
              <a:gd name="connsiteX3" fmla="*/ 916 w 250947"/>
              <a:gd name="connsiteY3" fmla="*/ 1112043 h 3338212"/>
              <a:gd name="connsiteX4" fmla="*/ 916 w 250947"/>
              <a:gd name="connsiteY4" fmla="*/ 795338 h 3338212"/>
              <a:gd name="connsiteX0" fmla="*/ 103 w 254896"/>
              <a:gd name="connsiteY0" fmla="*/ 938213 h 3338212"/>
              <a:gd name="connsiteX1" fmla="*/ 254896 w 254896"/>
              <a:gd name="connsiteY1" fmla="*/ 0 h 3338212"/>
              <a:gd name="connsiteX2" fmla="*/ 247212 w 254896"/>
              <a:gd name="connsiteY2" fmla="*/ 3338212 h 3338212"/>
              <a:gd name="connsiteX3" fmla="*/ 4865 w 254896"/>
              <a:gd name="connsiteY3" fmla="*/ 1112043 h 3338212"/>
              <a:gd name="connsiteX4" fmla="*/ 103 w 254896"/>
              <a:gd name="connsiteY4" fmla="*/ 938213 h 33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96" h="3338212">
                <a:moveTo>
                  <a:pt x="103" y="938213"/>
                </a:moveTo>
                <a:lnTo>
                  <a:pt x="254896" y="0"/>
                </a:lnTo>
                <a:cubicBezTo>
                  <a:pt x="252335" y="1112737"/>
                  <a:pt x="249773" y="2225475"/>
                  <a:pt x="247212" y="3338212"/>
                </a:cubicBezTo>
                <a:cubicBezTo>
                  <a:pt x="166430" y="2543768"/>
                  <a:pt x="85647" y="1906487"/>
                  <a:pt x="4865" y="1112043"/>
                </a:cubicBezTo>
                <a:cubicBezTo>
                  <a:pt x="3278" y="1112043"/>
                  <a:pt x="-691" y="1000125"/>
                  <a:pt x="103" y="938213"/>
                </a:cubicBezTo>
                <a:close/>
              </a:path>
            </a:pathLst>
          </a:cu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78" name="Rectangle 177"/>
          <p:cNvSpPr/>
          <p:nvPr/>
        </p:nvSpPr>
        <p:spPr>
          <a:xfrm>
            <a:off x="8534400" y="3135634"/>
            <a:ext cx="2821386" cy="3347389"/>
          </a:xfrm>
          <a:prstGeom prst="rect">
            <a:avLst/>
          </a:prstGeom>
          <a:solidFill>
            <a:schemeClr val="bg1"/>
          </a:solidFill>
          <a:ln w="285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r>
              <a:rPr lang="en-GB" sz="1050" dirty="0">
                <a:solidFill>
                  <a:schemeClr val="tx1"/>
                </a:solidFill>
              </a:rPr>
              <a:t>Ansible Playbooks</a:t>
            </a:r>
          </a:p>
          <a:p>
            <a:pPr>
              <a:lnSpc>
                <a:spcPct val="90000"/>
              </a:lnSpc>
            </a:pPr>
            <a:endParaRPr lang="en-GB" sz="1050" dirty="0">
              <a:solidFill>
                <a:schemeClr val="tx1"/>
              </a:solidFill>
            </a:endParaRPr>
          </a:p>
          <a:p>
            <a:pPr>
              <a:lnSpc>
                <a:spcPct val="90000"/>
              </a:lnSpc>
            </a:pPr>
            <a:r>
              <a:rPr lang="en-GB" sz="1050" b="1" dirty="0">
                <a:solidFill>
                  <a:srgbClr val="008B2C"/>
                </a:solidFill>
                <a:latin typeface="Courier New" panose="02070309020205020404" pitchFamily="49" charset="0"/>
                <a:cs typeface="Courier New" panose="02070309020205020404" pitchFamily="49" charset="0"/>
              </a:rPr>
              <a:t>ansible</a:t>
            </a:r>
            <a:r>
              <a:rPr lang="en-GB" sz="1050" b="1" dirty="0">
                <a:solidFill>
                  <a:schemeClr val="tx1"/>
                </a:solidFill>
                <a:latin typeface="Courier New" panose="02070309020205020404" pitchFamily="49" charset="0"/>
                <a:cs typeface="Courier New" panose="02070309020205020404" pitchFamily="49" charset="0"/>
              </a:rPr>
              <a:t>/</a:t>
            </a:r>
          </a:p>
          <a:p>
            <a:pPr>
              <a:lnSpc>
                <a:spcPct val="90000"/>
              </a:lnSpc>
            </a:pPr>
            <a:r>
              <a:rPr lang="en-GB" sz="1050" dirty="0">
                <a:solidFill>
                  <a:schemeClr val="tx1"/>
                </a:solidFill>
                <a:latin typeface="Courier New" panose="02070309020205020404" pitchFamily="49" charset="0"/>
                <a:cs typeface="Courier New" panose="02070309020205020404" pitchFamily="49" charset="0"/>
              </a:rPr>
              <a:t>  ├─</a:t>
            </a:r>
            <a:r>
              <a:rPr lang="en-GB" sz="1050" b="1" dirty="0">
                <a:solidFill>
                  <a:srgbClr val="008B2C"/>
                </a:solidFill>
                <a:latin typeface="Courier New" panose="02070309020205020404" pitchFamily="49" charset="0"/>
                <a:cs typeface="Courier New" panose="02070309020205020404" pitchFamily="49" charset="0"/>
              </a:rPr>
              <a:t>roles/</a:t>
            </a:r>
            <a:endParaRPr lang="en-GB" sz="1050" dirty="0">
              <a:solidFill>
                <a:srgbClr val="008B2C"/>
              </a:solidFill>
              <a:latin typeface="Courier New" panose="02070309020205020404" pitchFamily="49" charset="0"/>
              <a:cs typeface="Courier New" panose="02070309020205020404" pitchFamily="49" charset="0"/>
            </a:endParaRPr>
          </a:p>
          <a:p>
            <a:pPr>
              <a:lnSpc>
                <a:spcPct val="90000"/>
              </a:lnSpc>
            </a:pPr>
            <a:r>
              <a:rPr lang="en-GB" sz="1050" dirty="0">
                <a:solidFill>
                  <a:schemeClr val="tx1"/>
                </a:solidFill>
                <a:latin typeface="Courier New" panose="02070309020205020404" pitchFamily="49" charset="0"/>
                <a:cs typeface="Courier New" panose="02070309020205020404" pitchFamily="49" charset="0"/>
              </a:rPr>
              <a:t>  │ ├─</a:t>
            </a:r>
            <a:r>
              <a:rPr lang="en-GB" sz="1050" b="1" dirty="0">
                <a:solidFill>
                  <a:srgbClr val="008B2C"/>
                </a:solidFill>
                <a:latin typeface="Courier New" panose="02070309020205020404" pitchFamily="49" charset="0"/>
                <a:cs typeface="Courier New" panose="02070309020205020404" pitchFamily="49" charset="0"/>
              </a:rPr>
              <a:t>nova-compute</a:t>
            </a:r>
            <a:r>
              <a:rPr lang="en-GB" sz="1050" dirty="0">
                <a:solidFill>
                  <a:schemeClr val="accent2"/>
                </a:solidFill>
                <a:latin typeface="Courier New" panose="02070309020205020404" pitchFamily="49" charset="0"/>
                <a:cs typeface="Courier New" panose="02070309020205020404" pitchFamily="49" charset="0"/>
              </a:rPr>
              <a:t>/</a:t>
            </a:r>
          </a:p>
          <a:p>
            <a:pPr>
              <a:lnSpc>
                <a:spcPct val="90000"/>
              </a:lnSpc>
            </a:pPr>
            <a:r>
              <a:rPr lang="en-GB" sz="1050" dirty="0">
                <a:solidFill>
                  <a:schemeClr val="tx1"/>
                </a:solidFill>
                <a:latin typeface="Courier New" panose="02070309020205020404" pitchFamily="49" charset="0"/>
                <a:cs typeface="Courier New" panose="02070309020205020404" pitchFamily="49" charset="0"/>
              </a:rPr>
              <a:t>  │ │ ├─</a:t>
            </a:r>
            <a:r>
              <a:rPr lang="en-GB" sz="1050" b="1" dirty="0">
                <a:solidFill>
                  <a:srgbClr val="008B2C"/>
                </a:solidFill>
                <a:latin typeface="Courier New" panose="02070309020205020404" pitchFamily="49" charset="0"/>
                <a:cs typeface="Courier New" panose="02070309020205020404" pitchFamily="49" charset="0"/>
              </a:rPr>
              <a:t>defaults</a:t>
            </a:r>
            <a:r>
              <a:rPr lang="en-GB" sz="1050" dirty="0">
                <a:solidFill>
                  <a:schemeClr val="tx1"/>
                </a:solidFill>
                <a:latin typeface="Courier New" panose="02070309020205020404" pitchFamily="49" charset="0"/>
                <a:cs typeface="Courier New" panose="02070309020205020404" pitchFamily="49" charset="0"/>
              </a:rPr>
              <a:t>/</a:t>
            </a:r>
            <a:endParaRPr lang="en-GB" sz="1050" dirty="0">
              <a:solidFill>
                <a:schemeClr val="accent2"/>
              </a:solidFill>
              <a:latin typeface="Courier New" panose="02070309020205020404" pitchFamily="49" charset="0"/>
              <a:cs typeface="Courier New" panose="02070309020205020404" pitchFamily="49" charset="0"/>
            </a:endParaRPr>
          </a:p>
          <a:p>
            <a:pPr>
              <a:lnSpc>
                <a:spcPct val="90000"/>
              </a:lnSpc>
            </a:pPr>
            <a:r>
              <a:rPr lang="en-GB" sz="1050" dirty="0">
                <a:solidFill>
                  <a:schemeClr val="tx1"/>
                </a:solidFill>
                <a:latin typeface="Courier New" panose="02070309020205020404" pitchFamily="49" charset="0"/>
                <a:cs typeface="Courier New" panose="02070309020205020404" pitchFamily="49" charset="0"/>
              </a:rPr>
              <a:t>  │ │ ├─</a:t>
            </a:r>
            <a:r>
              <a:rPr lang="en-GB" sz="1050" b="1" dirty="0">
                <a:solidFill>
                  <a:srgbClr val="008B2C"/>
                </a:solidFill>
                <a:latin typeface="Courier New" panose="02070309020205020404" pitchFamily="49" charset="0"/>
                <a:cs typeface="Courier New" panose="02070309020205020404" pitchFamily="49" charset="0"/>
              </a:rPr>
              <a:t>handlers</a:t>
            </a:r>
            <a:r>
              <a:rPr lang="en-GB" sz="1050" dirty="0">
                <a:solidFill>
                  <a:schemeClr val="tx1"/>
                </a:solidFill>
                <a:latin typeface="Courier New" panose="02070309020205020404" pitchFamily="49" charset="0"/>
                <a:cs typeface="Courier New" panose="02070309020205020404" pitchFamily="49" charset="0"/>
              </a:rPr>
              <a:t>/</a:t>
            </a:r>
            <a:endParaRPr lang="en-GB" sz="1050" dirty="0">
              <a:solidFill>
                <a:schemeClr val="accent2"/>
              </a:solidFill>
              <a:latin typeface="Courier New" panose="02070309020205020404" pitchFamily="49" charset="0"/>
              <a:cs typeface="Courier New" panose="02070309020205020404" pitchFamily="49" charset="0"/>
            </a:endParaRPr>
          </a:p>
          <a:p>
            <a:pPr>
              <a:lnSpc>
                <a:spcPct val="90000"/>
              </a:lnSpc>
            </a:pPr>
            <a:r>
              <a:rPr lang="en-GB" sz="1050" dirty="0">
                <a:solidFill>
                  <a:schemeClr val="tx1"/>
                </a:solidFill>
                <a:latin typeface="Courier New" panose="02070309020205020404" pitchFamily="49" charset="0"/>
                <a:cs typeface="Courier New" panose="02070309020205020404" pitchFamily="49" charset="0"/>
              </a:rPr>
              <a:t>  │ │ ├─</a:t>
            </a:r>
            <a:r>
              <a:rPr lang="en-GB" sz="1050" b="1" dirty="0">
                <a:solidFill>
                  <a:srgbClr val="008B2C"/>
                </a:solidFill>
                <a:latin typeface="Courier New" panose="02070309020205020404" pitchFamily="49" charset="0"/>
                <a:cs typeface="Courier New" panose="02070309020205020404" pitchFamily="49" charset="0"/>
              </a:rPr>
              <a:t>meta</a:t>
            </a:r>
            <a:r>
              <a:rPr lang="en-GB" sz="1050" dirty="0">
                <a:solidFill>
                  <a:schemeClr val="tx1"/>
                </a:solidFill>
                <a:latin typeface="Courier New" panose="02070309020205020404" pitchFamily="49" charset="0"/>
                <a:cs typeface="Courier New" panose="02070309020205020404" pitchFamily="49" charset="0"/>
              </a:rPr>
              <a:t>/</a:t>
            </a:r>
            <a:endParaRPr lang="en-GB" sz="1050" dirty="0">
              <a:solidFill>
                <a:schemeClr val="accent2"/>
              </a:solidFill>
              <a:latin typeface="Courier New" panose="02070309020205020404" pitchFamily="49" charset="0"/>
              <a:cs typeface="Courier New" panose="02070309020205020404" pitchFamily="49" charset="0"/>
            </a:endParaRPr>
          </a:p>
          <a:p>
            <a:pPr>
              <a:lnSpc>
                <a:spcPct val="90000"/>
              </a:lnSpc>
            </a:pPr>
            <a:r>
              <a:rPr lang="en-GB" sz="1050" dirty="0">
                <a:solidFill>
                  <a:schemeClr val="tx1"/>
                </a:solidFill>
                <a:latin typeface="Courier New" panose="02070309020205020404" pitchFamily="49" charset="0"/>
                <a:cs typeface="Courier New" panose="02070309020205020404" pitchFamily="49" charset="0"/>
              </a:rPr>
              <a:t>  │ │ ├─</a:t>
            </a:r>
            <a:r>
              <a:rPr lang="en-GB" sz="1050" b="1" dirty="0">
                <a:solidFill>
                  <a:srgbClr val="008B2C"/>
                </a:solidFill>
                <a:latin typeface="Courier New" panose="02070309020205020404" pitchFamily="49" charset="0"/>
                <a:cs typeface="Courier New" panose="02070309020205020404" pitchFamily="49" charset="0"/>
              </a:rPr>
              <a:t>tasks</a:t>
            </a:r>
            <a:r>
              <a:rPr lang="en-GB" sz="1050" dirty="0">
                <a:solidFill>
                  <a:schemeClr val="tx1"/>
                </a:solidFill>
                <a:latin typeface="Courier New" panose="02070309020205020404" pitchFamily="49" charset="0"/>
                <a:cs typeface="Courier New" panose="02070309020205020404" pitchFamily="49" charset="0"/>
              </a:rPr>
              <a:t>/</a:t>
            </a:r>
          </a:p>
          <a:p>
            <a:pPr>
              <a:lnSpc>
                <a:spcPct val="90000"/>
              </a:lnSpc>
            </a:pPr>
            <a:r>
              <a:rPr lang="en-GB" sz="1050" dirty="0">
                <a:solidFill>
                  <a:schemeClr val="tx1"/>
                </a:solidFill>
                <a:latin typeface="Courier New" panose="02070309020205020404" pitchFamily="49" charset="0"/>
                <a:cs typeface="Courier New" panose="02070309020205020404" pitchFamily="49" charset="0"/>
              </a:rPr>
              <a:t>  │ │ │ ├─</a:t>
            </a:r>
            <a:r>
              <a:rPr lang="en-GB" sz="1050" dirty="0">
                <a:solidFill>
                  <a:srgbClr val="008B2C"/>
                </a:solidFill>
                <a:latin typeface="Courier New" panose="02070309020205020404" pitchFamily="49" charset="0"/>
                <a:cs typeface="Courier New" panose="02070309020205020404" pitchFamily="49" charset="0"/>
              </a:rPr>
              <a:t>configure.yml</a:t>
            </a:r>
          </a:p>
          <a:p>
            <a:pPr>
              <a:lnSpc>
                <a:spcPct val="90000"/>
              </a:lnSpc>
            </a:pPr>
            <a:r>
              <a:rPr lang="en-GB" sz="1050" dirty="0">
                <a:solidFill>
                  <a:schemeClr val="tx1"/>
                </a:solidFill>
                <a:latin typeface="Courier New" panose="02070309020205020404" pitchFamily="49" charset="0"/>
                <a:cs typeface="Courier New" panose="02070309020205020404" pitchFamily="49" charset="0"/>
              </a:rPr>
              <a:t>  │ │ │ ├─</a:t>
            </a:r>
            <a:r>
              <a:rPr lang="en-GB" sz="1050" dirty="0">
                <a:solidFill>
                  <a:srgbClr val="008B2C"/>
                </a:solidFill>
                <a:latin typeface="Courier New" panose="02070309020205020404" pitchFamily="49" charset="0"/>
                <a:cs typeface="Courier New" panose="02070309020205020404" pitchFamily="49" charset="0"/>
              </a:rPr>
              <a:t>install.yml</a:t>
            </a:r>
          </a:p>
          <a:p>
            <a:pPr>
              <a:lnSpc>
                <a:spcPct val="90000"/>
              </a:lnSpc>
            </a:pPr>
            <a:r>
              <a:rPr lang="en-GB" sz="1050" dirty="0">
                <a:solidFill>
                  <a:schemeClr val="tx1"/>
                </a:solidFill>
                <a:latin typeface="Courier New" panose="02070309020205020404" pitchFamily="49" charset="0"/>
                <a:cs typeface="Courier New" panose="02070309020205020404" pitchFamily="49" charset="0"/>
              </a:rPr>
              <a:t>  │ │ │ ├─</a:t>
            </a:r>
            <a:r>
              <a:rPr lang="en-GB" sz="1050" dirty="0">
                <a:solidFill>
                  <a:srgbClr val="008B2C"/>
                </a:solidFill>
                <a:latin typeface="Courier New" panose="02070309020205020404" pitchFamily="49" charset="0"/>
                <a:cs typeface="Courier New" panose="02070309020205020404" pitchFamily="49" charset="0"/>
              </a:rPr>
              <a:t>start.yml</a:t>
            </a:r>
          </a:p>
          <a:p>
            <a:pPr>
              <a:lnSpc>
                <a:spcPct val="90000"/>
              </a:lnSpc>
            </a:pPr>
            <a:r>
              <a:rPr lang="en-GB" sz="1050" dirty="0">
                <a:solidFill>
                  <a:schemeClr val="tx1"/>
                </a:solidFill>
                <a:latin typeface="Courier New" panose="02070309020205020404" pitchFamily="49" charset="0"/>
                <a:cs typeface="Courier New" panose="02070309020205020404" pitchFamily="49" charset="0"/>
              </a:rPr>
              <a:t>  │ │ │ ├─</a:t>
            </a:r>
            <a:r>
              <a:rPr lang="en-GB" sz="1050" dirty="0">
                <a:solidFill>
                  <a:srgbClr val="008B2C"/>
                </a:solidFill>
                <a:latin typeface="Courier New" panose="02070309020205020404" pitchFamily="49" charset="0"/>
                <a:cs typeface="Courier New" panose="02070309020205020404" pitchFamily="49" charset="0"/>
              </a:rPr>
              <a:t>status.yml</a:t>
            </a:r>
          </a:p>
          <a:p>
            <a:pPr>
              <a:lnSpc>
                <a:spcPct val="90000"/>
              </a:lnSpc>
            </a:pPr>
            <a:r>
              <a:rPr lang="en-GB" sz="1050" dirty="0">
                <a:solidFill>
                  <a:schemeClr val="tx1"/>
                </a:solidFill>
                <a:latin typeface="Courier New" panose="02070309020205020404" pitchFamily="49" charset="0"/>
                <a:cs typeface="Courier New" panose="02070309020205020404" pitchFamily="49" charset="0"/>
              </a:rPr>
              <a:t>  │ │ │ ├─</a:t>
            </a:r>
            <a:r>
              <a:rPr lang="en-GB" sz="1050" dirty="0">
                <a:solidFill>
                  <a:srgbClr val="008B2C"/>
                </a:solidFill>
                <a:latin typeface="Courier New" panose="02070309020205020404" pitchFamily="49" charset="0"/>
                <a:cs typeface="Courier New" panose="02070309020205020404" pitchFamily="49" charset="0"/>
              </a:rPr>
              <a:t>stop.yml</a:t>
            </a:r>
          </a:p>
          <a:p>
            <a:pPr>
              <a:lnSpc>
                <a:spcPct val="90000"/>
              </a:lnSpc>
            </a:pPr>
            <a:r>
              <a:rPr lang="en-GB" sz="1050" dirty="0">
                <a:solidFill>
                  <a:schemeClr val="tx1"/>
                </a:solidFill>
                <a:latin typeface="Courier New" panose="02070309020205020404" pitchFamily="49" charset="0"/>
                <a:cs typeface="Courier New" panose="02070309020205020404" pitchFamily="49" charset="0"/>
              </a:rPr>
              <a:t>  │ │ └─</a:t>
            </a:r>
            <a:r>
              <a:rPr lang="en-GB" sz="1050" b="1" dirty="0">
                <a:solidFill>
                  <a:srgbClr val="008B2C"/>
                </a:solidFill>
                <a:latin typeface="Courier New" panose="02070309020205020404" pitchFamily="49" charset="0"/>
                <a:cs typeface="Courier New" panose="02070309020205020404" pitchFamily="49" charset="0"/>
              </a:rPr>
              <a:t>templates</a:t>
            </a:r>
            <a:r>
              <a:rPr lang="en-GB" sz="1050" dirty="0">
                <a:solidFill>
                  <a:schemeClr val="tx1"/>
                </a:solidFill>
                <a:latin typeface="Courier New" panose="02070309020205020404" pitchFamily="49" charset="0"/>
                <a:cs typeface="Courier New" panose="02070309020205020404" pitchFamily="49" charset="0"/>
              </a:rPr>
              <a:t>/</a:t>
            </a:r>
          </a:p>
          <a:p>
            <a:pPr>
              <a:lnSpc>
                <a:spcPct val="90000"/>
              </a:lnSpc>
            </a:pPr>
            <a:r>
              <a:rPr lang="en-GB" sz="1050" dirty="0">
                <a:solidFill>
                  <a:schemeClr val="tx1"/>
                </a:solidFill>
                <a:latin typeface="Courier New" panose="02070309020205020404" pitchFamily="49" charset="0"/>
                <a:cs typeface="Courier New" panose="02070309020205020404" pitchFamily="49" charset="0"/>
              </a:rPr>
              <a:t>  │ │   ├─</a:t>
            </a:r>
            <a:r>
              <a:rPr lang="en-GB" sz="1050" dirty="0">
                <a:solidFill>
                  <a:srgbClr val="008B2C"/>
                </a:solidFill>
                <a:latin typeface="Courier New" panose="02070309020205020404" pitchFamily="49" charset="0"/>
                <a:cs typeface="Courier New" panose="02070309020205020404" pitchFamily="49" charset="0"/>
              </a:rPr>
              <a:t>compute.conf.j2</a:t>
            </a:r>
            <a:endParaRPr lang="en-GB" sz="1050" dirty="0">
              <a:solidFill>
                <a:schemeClr val="accent2"/>
              </a:solidFill>
              <a:latin typeface="Courier New" panose="02070309020205020404" pitchFamily="49" charset="0"/>
              <a:cs typeface="Courier New" panose="02070309020205020404" pitchFamily="49" charset="0"/>
            </a:endParaRPr>
          </a:p>
          <a:p>
            <a:pPr>
              <a:lnSpc>
                <a:spcPct val="90000"/>
              </a:lnSpc>
            </a:pPr>
            <a:r>
              <a:rPr lang="en-GB" sz="1050" dirty="0">
                <a:solidFill>
                  <a:schemeClr val="tx1"/>
                </a:solidFill>
                <a:latin typeface="Courier New" panose="02070309020205020404" pitchFamily="49" charset="0"/>
                <a:cs typeface="Courier New" panose="02070309020205020404" pitchFamily="49" charset="0"/>
              </a:rPr>
              <a:t>  │ │   └─</a:t>
            </a:r>
            <a:r>
              <a:rPr lang="en-GB" sz="1050" dirty="0">
                <a:solidFill>
                  <a:srgbClr val="008B2C"/>
                </a:solidFill>
                <a:latin typeface="Courier New" panose="02070309020205020404" pitchFamily="49" charset="0"/>
                <a:cs typeface="Courier New" panose="02070309020205020404" pitchFamily="49" charset="0"/>
              </a:rPr>
              <a:t>compute-logging.conf.j2</a:t>
            </a:r>
          </a:p>
          <a:p>
            <a:pPr>
              <a:lnSpc>
                <a:spcPct val="90000"/>
              </a:lnSpc>
            </a:pPr>
            <a:r>
              <a:rPr lang="en-GB" sz="1050" dirty="0">
                <a:solidFill>
                  <a:schemeClr val="tx1"/>
                </a:solidFill>
                <a:latin typeface="Courier New" panose="02070309020205020404" pitchFamily="49" charset="0"/>
                <a:cs typeface="Courier New" panose="02070309020205020404" pitchFamily="49" charset="0"/>
              </a:rPr>
              <a:t>  │ └ </a:t>
            </a:r>
            <a:r>
              <a:rPr lang="en-GB" sz="1050" i="1" dirty="0">
                <a:solidFill>
                  <a:srgbClr val="008B2C"/>
                </a:solidFill>
                <a:latin typeface="Courier New" panose="02070309020205020404" pitchFamily="49" charset="0"/>
                <a:cs typeface="Courier New" panose="02070309020205020404" pitchFamily="49" charset="0"/>
              </a:rPr>
              <a:t>…</a:t>
            </a:r>
          </a:p>
          <a:p>
            <a:pPr>
              <a:lnSpc>
                <a:spcPct val="90000"/>
              </a:lnSpc>
            </a:pPr>
            <a:r>
              <a:rPr lang="en-GB" sz="1050" dirty="0">
                <a:solidFill>
                  <a:schemeClr val="tx1"/>
                </a:solidFill>
                <a:latin typeface="Courier New" panose="02070309020205020404" pitchFamily="49" charset="0"/>
                <a:cs typeface="Courier New" panose="02070309020205020404" pitchFamily="49" charset="0"/>
              </a:rPr>
              <a:t>  ├─</a:t>
            </a:r>
            <a:r>
              <a:rPr lang="en-GB" sz="1050" dirty="0">
                <a:solidFill>
                  <a:srgbClr val="008B2C"/>
                </a:solidFill>
                <a:latin typeface="Courier New" panose="02070309020205020404" pitchFamily="49" charset="0"/>
                <a:cs typeface="Courier New" panose="02070309020205020404" pitchFamily="49" charset="0"/>
              </a:rPr>
              <a:t>hlm-deploy.yml</a:t>
            </a:r>
          </a:p>
          <a:p>
            <a:pPr>
              <a:lnSpc>
                <a:spcPct val="90000"/>
              </a:lnSpc>
            </a:pPr>
            <a:r>
              <a:rPr lang="en-GB" sz="1050" dirty="0">
                <a:solidFill>
                  <a:schemeClr val="tx1"/>
                </a:solidFill>
                <a:latin typeface="Courier New" panose="02070309020205020404" pitchFamily="49" charset="0"/>
                <a:cs typeface="Courier New" panose="02070309020205020404" pitchFamily="49" charset="0"/>
              </a:rPr>
              <a:t>  ├─</a:t>
            </a:r>
            <a:r>
              <a:rPr lang="en-GB" sz="1050" dirty="0">
                <a:solidFill>
                  <a:srgbClr val="008B2C"/>
                </a:solidFill>
                <a:latin typeface="Courier New" panose="02070309020205020404" pitchFamily="49" charset="0"/>
                <a:cs typeface="Courier New" panose="02070309020205020404" pitchFamily="49" charset="0"/>
              </a:rPr>
              <a:t>nova-deploy.yml</a:t>
            </a:r>
            <a:endParaRPr lang="en-GB" sz="1050" b="1" dirty="0">
              <a:solidFill>
                <a:srgbClr val="008B2C"/>
              </a:solidFill>
              <a:latin typeface="Courier New" panose="02070309020205020404" pitchFamily="49" charset="0"/>
              <a:cs typeface="Courier New" panose="02070309020205020404" pitchFamily="49" charset="0"/>
            </a:endParaRPr>
          </a:p>
          <a:p>
            <a:pPr>
              <a:lnSpc>
                <a:spcPct val="90000"/>
              </a:lnSpc>
            </a:pPr>
            <a:r>
              <a:rPr lang="en-GB" sz="1050" dirty="0">
                <a:solidFill>
                  <a:schemeClr val="tx1"/>
                </a:solidFill>
                <a:latin typeface="Courier New" panose="02070309020205020404" pitchFamily="49" charset="0"/>
                <a:cs typeface="Courier New" panose="02070309020205020404" pitchFamily="49" charset="0"/>
              </a:rPr>
              <a:t>  └ </a:t>
            </a:r>
            <a:r>
              <a:rPr lang="en-GB" sz="1050" dirty="0">
                <a:solidFill>
                  <a:srgbClr val="008B2C"/>
                </a:solidFill>
                <a:latin typeface="Courier New" panose="02070309020205020404" pitchFamily="49" charset="0"/>
                <a:cs typeface="Courier New" panose="02070309020205020404" pitchFamily="49" charset="0"/>
              </a:rPr>
              <a:t>…</a:t>
            </a:r>
          </a:p>
        </p:txBody>
      </p:sp>
      <p:sp>
        <p:nvSpPr>
          <p:cNvPr id="22" name="Freeform 21"/>
          <p:cNvSpPr/>
          <p:nvPr/>
        </p:nvSpPr>
        <p:spPr>
          <a:xfrm>
            <a:off x="8288819" y="1145382"/>
            <a:ext cx="245499" cy="1750219"/>
          </a:xfrm>
          <a:custGeom>
            <a:avLst/>
            <a:gdLst>
              <a:gd name="connsiteX0" fmla="*/ 14287 w 245269"/>
              <a:gd name="connsiteY0" fmla="*/ 1076325 h 1750219"/>
              <a:gd name="connsiteX1" fmla="*/ 245269 w 245269"/>
              <a:gd name="connsiteY1" fmla="*/ 0 h 1750219"/>
              <a:gd name="connsiteX2" fmla="*/ 245269 w 245269"/>
              <a:gd name="connsiteY2" fmla="*/ 1750219 h 1750219"/>
              <a:gd name="connsiteX3" fmla="*/ 0 w 245269"/>
              <a:gd name="connsiteY3" fmla="*/ 1493044 h 1750219"/>
              <a:gd name="connsiteX4" fmla="*/ 14287 w 245269"/>
              <a:gd name="connsiteY4" fmla="*/ 1076325 h 1750219"/>
              <a:gd name="connsiteX0" fmla="*/ 2381 w 245269"/>
              <a:gd name="connsiteY0" fmla="*/ 1078706 h 1750219"/>
              <a:gd name="connsiteX1" fmla="*/ 245269 w 245269"/>
              <a:gd name="connsiteY1" fmla="*/ 0 h 1750219"/>
              <a:gd name="connsiteX2" fmla="*/ 245269 w 245269"/>
              <a:gd name="connsiteY2" fmla="*/ 1750219 h 1750219"/>
              <a:gd name="connsiteX3" fmla="*/ 0 w 245269"/>
              <a:gd name="connsiteY3" fmla="*/ 1493044 h 1750219"/>
              <a:gd name="connsiteX4" fmla="*/ 2381 w 245269"/>
              <a:gd name="connsiteY4" fmla="*/ 1078706 h 1750219"/>
              <a:gd name="connsiteX0" fmla="*/ 229 w 245499"/>
              <a:gd name="connsiteY0" fmla="*/ 1078706 h 1750219"/>
              <a:gd name="connsiteX1" fmla="*/ 245499 w 245499"/>
              <a:gd name="connsiteY1" fmla="*/ 0 h 1750219"/>
              <a:gd name="connsiteX2" fmla="*/ 245499 w 245499"/>
              <a:gd name="connsiteY2" fmla="*/ 1750219 h 1750219"/>
              <a:gd name="connsiteX3" fmla="*/ 230 w 245499"/>
              <a:gd name="connsiteY3" fmla="*/ 1493044 h 1750219"/>
              <a:gd name="connsiteX4" fmla="*/ 229 w 245499"/>
              <a:gd name="connsiteY4" fmla="*/ 1078706 h 1750219"/>
              <a:gd name="connsiteX0" fmla="*/ 229 w 245499"/>
              <a:gd name="connsiteY0" fmla="*/ 1078706 h 1750219"/>
              <a:gd name="connsiteX1" fmla="*/ 245499 w 245499"/>
              <a:gd name="connsiteY1" fmla="*/ 0 h 1750219"/>
              <a:gd name="connsiteX2" fmla="*/ 245499 w 245499"/>
              <a:gd name="connsiteY2" fmla="*/ 1750219 h 1750219"/>
              <a:gd name="connsiteX3" fmla="*/ 230 w 245499"/>
              <a:gd name="connsiteY3" fmla="*/ 1497807 h 1750219"/>
              <a:gd name="connsiteX4" fmla="*/ 229 w 245499"/>
              <a:gd name="connsiteY4" fmla="*/ 1078706 h 1750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499" h="1750219">
                <a:moveTo>
                  <a:pt x="229" y="1078706"/>
                </a:moveTo>
                <a:lnTo>
                  <a:pt x="245499" y="0"/>
                </a:lnTo>
                <a:lnTo>
                  <a:pt x="245499" y="1750219"/>
                </a:lnTo>
                <a:lnTo>
                  <a:pt x="230" y="1497807"/>
                </a:lnTo>
                <a:cubicBezTo>
                  <a:pt x="1024" y="1359694"/>
                  <a:pt x="-565" y="1216819"/>
                  <a:pt x="229" y="1078706"/>
                </a:cubicBezTo>
                <a:close/>
              </a:path>
            </a:pathLst>
          </a:cu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80" name="Rectangle 179"/>
          <p:cNvSpPr/>
          <p:nvPr/>
        </p:nvSpPr>
        <p:spPr>
          <a:xfrm>
            <a:off x="8534400" y="1143000"/>
            <a:ext cx="2821386" cy="1752600"/>
          </a:xfrm>
          <a:prstGeom prst="rect">
            <a:avLst/>
          </a:prstGeom>
          <a:solidFill>
            <a:schemeClr val="bg1"/>
          </a:solidFill>
          <a:ln w="285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r>
              <a:rPr lang="en-GB" sz="1050" dirty="0">
                <a:solidFill>
                  <a:schemeClr val="tx1"/>
                </a:solidFill>
              </a:rPr>
              <a:t>Cloud Model</a:t>
            </a:r>
          </a:p>
        </p:txBody>
      </p:sp>
      <p:grpSp>
        <p:nvGrpSpPr>
          <p:cNvPr id="32" name="Group 31"/>
          <p:cNvGrpSpPr/>
          <p:nvPr/>
        </p:nvGrpSpPr>
        <p:grpSpPr>
          <a:xfrm>
            <a:off x="4907830" y="990600"/>
            <a:ext cx="205255" cy="5562600"/>
            <a:chOff x="4906241" y="990600"/>
            <a:chExt cx="205255" cy="5562600"/>
          </a:xfrm>
        </p:grpSpPr>
        <p:cxnSp>
          <p:nvCxnSpPr>
            <p:cNvPr id="25" name="Straight Connector 24"/>
            <p:cNvCxnSpPr/>
            <p:nvPr/>
          </p:nvCxnSpPr>
          <p:spPr>
            <a:xfrm>
              <a:off x="5111496" y="990600"/>
              <a:ext cx="0" cy="5562600"/>
            </a:xfrm>
            <a:prstGeom prst="line">
              <a:avLst/>
            </a:prstGeom>
            <a:ln w="19050">
              <a:solidFill>
                <a:srgbClr val="C00000"/>
              </a:solidFill>
              <a:prstDash val="dashDot"/>
              <a:miter lim="800000"/>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rot="5400000">
              <a:off x="3994676" y="2030489"/>
              <a:ext cx="1994694" cy="171563"/>
            </a:xfrm>
            <a:prstGeom prst="rect">
              <a:avLst/>
            </a:prstGeom>
            <a:noFill/>
          </p:spPr>
          <p:txBody>
            <a:bodyPr wrap="square" lIns="0" tIns="0" rIns="0" bIns="0" rtlCol="0">
              <a:noAutofit/>
            </a:bodyPr>
            <a:lstStyle/>
            <a:p>
              <a:pPr>
                <a:lnSpc>
                  <a:spcPct val="90000"/>
                </a:lnSpc>
              </a:pPr>
              <a:r>
                <a:rPr lang="en-GB" sz="1000" dirty="0"/>
                <a:t>installed at system level (/opt/stack/)</a:t>
              </a:r>
              <a:endParaRPr lang="en-US" sz="1000" dirty="0"/>
            </a:p>
          </p:txBody>
        </p:sp>
      </p:grpSp>
      <p:sp>
        <p:nvSpPr>
          <p:cNvPr id="474" name="TextBox 473"/>
          <p:cNvSpPr txBox="1"/>
          <p:nvPr/>
        </p:nvSpPr>
        <p:spPr>
          <a:xfrm rot="5400000">
            <a:off x="4038008" y="2210965"/>
            <a:ext cx="2336870" cy="150070"/>
          </a:xfrm>
          <a:prstGeom prst="rect">
            <a:avLst/>
          </a:prstGeom>
          <a:noFill/>
        </p:spPr>
        <p:txBody>
          <a:bodyPr wrap="square" lIns="0" tIns="0" rIns="0" bIns="0" rtlCol="0">
            <a:noAutofit/>
          </a:bodyPr>
          <a:lstStyle/>
          <a:p>
            <a:pPr>
              <a:lnSpc>
                <a:spcPct val="90000"/>
              </a:lnSpc>
            </a:pPr>
            <a:r>
              <a:rPr lang="en-GB" sz="1000" dirty="0"/>
              <a:t>installed at user level (/home/username/)</a:t>
            </a:r>
            <a:endParaRPr lang="en-US" sz="1000" dirty="0"/>
          </a:p>
        </p:txBody>
      </p:sp>
      <p:pic>
        <p:nvPicPr>
          <p:cNvPr id="7" name="Picture 6"/>
          <p:cNvPicPr>
            <a:picLocks noChangeAspect="1"/>
          </p:cNvPicPr>
          <p:nvPr/>
        </p:nvPicPr>
        <p:blipFill>
          <a:blip r:embed="rId3"/>
          <a:stretch>
            <a:fillRect/>
          </a:stretch>
        </p:blipFill>
        <p:spPr>
          <a:xfrm>
            <a:off x="8575643" y="1559186"/>
            <a:ext cx="2790913" cy="1130597"/>
          </a:xfrm>
          <a:prstGeom prst="rect">
            <a:avLst/>
          </a:prstGeom>
        </p:spPr>
      </p:pic>
      <p:sp>
        <p:nvSpPr>
          <p:cNvPr id="110" name="Rectangle 109"/>
          <p:cNvSpPr/>
          <p:nvPr/>
        </p:nvSpPr>
        <p:spPr>
          <a:xfrm>
            <a:off x="2853839" y="4931992"/>
            <a:ext cx="1679018" cy="838200"/>
          </a:xfrm>
          <a:prstGeom prst="rect">
            <a:avLst/>
          </a:prstGeom>
          <a:solidFill>
            <a:schemeClr val="accent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Cobbler</a:t>
            </a:r>
            <a:endParaRPr lang="en-US" dirty="0"/>
          </a:p>
        </p:txBody>
      </p:sp>
      <p:sp>
        <p:nvSpPr>
          <p:cNvPr id="23" name="Down Arrow 22"/>
          <p:cNvSpPr/>
          <p:nvPr/>
        </p:nvSpPr>
        <p:spPr>
          <a:xfrm>
            <a:off x="5961000" y="4462899"/>
            <a:ext cx="1944000" cy="271101"/>
          </a:xfrm>
          <a:prstGeom prst="downArrow">
            <a:avLst>
              <a:gd name="adj1" fmla="val 49161"/>
              <a:gd name="adj2" fmla="val 50000"/>
            </a:avLst>
          </a:prstGeom>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100" dirty="0"/>
              <a:t>managed by</a:t>
            </a:r>
            <a:endParaRPr lang="en-US" sz="1100" dirty="0"/>
          </a:p>
        </p:txBody>
      </p:sp>
    </p:spTree>
    <p:extLst>
      <p:ext uri="{BB962C8B-B14F-4D97-AF65-F5344CB8AC3E}">
        <p14:creationId xmlns:p14="http://schemas.microsoft.com/office/powerpoint/2010/main" val="311209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down)">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barn(inVertical)">
                                      <p:cBhvr>
                                        <p:cTn id="22" dur="500"/>
                                        <p:tgtEl>
                                          <p:spTgt spid="1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barn(inVertical)">
                                      <p:cBhvr>
                                        <p:cTn id="27" dur="500"/>
                                        <p:tgtEl>
                                          <p:spTgt spid="79"/>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473"/>
                                        </p:tgtEl>
                                        <p:attrNameLst>
                                          <p:attrName>style.visibility</p:attrName>
                                        </p:attrNameLst>
                                      </p:cBhvr>
                                      <p:to>
                                        <p:strVal val="visible"/>
                                      </p:to>
                                    </p:set>
                                    <p:animEffect transition="in" filter="wipe(down)">
                                      <p:cBhvr>
                                        <p:cTn id="42" dur="500"/>
                                        <p:tgtEl>
                                          <p:spTgt spid="47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80"/>
                                        </p:tgtEl>
                                        <p:attrNameLst>
                                          <p:attrName>style.visibility</p:attrName>
                                        </p:attrNameLst>
                                      </p:cBhvr>
                                      <p:to>
                                        <p:strVal val="visible"/>
                                      </p:to>
                                    </p:set>
                                    <p:animEffect transition="in" filter="wipe(down)">
                                      <p:cBhvr>
                                        <p:cTn id="48" dur="500"/>
                                        <p:tgtEl>
                                          <p:spTgt spid="180"/>
                                        </p:tgtEl>
                                      </p:cBhvr>
                                    </p:animEffect>
                                  </p:childTnLst>
                                </p:cTn>
                              </p:par>
                              <p:par>
                                <p:cTn id="49" presetID="22" presetClass="entr" presetSubtype="4"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down)">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down)">
                                      <p:cBhvr>
                                        <p:cTn id="56" dur="500"/>
                                        <p:tgtEl>
                                          <p:spTgt spid="10"/>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wipe(down)">
                                      <p:cBhvr>
                                        <p:cTn id="59" dur="500"/>
                                        <p:tgtEl>
                                          <p:spTgt spid="18"/>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178"/>
                                        </p:tgtEl>
                                        <p:attrNameLst>
                                          <p:attrName>style.visibility</p:attrName>
                                        </p:attrNameLst>
                                      </p:cBhvr>
                                      <p:to>
                                        <p:strVal val="visible"/>
                                      </p:to>
                                    </p:set>
                                    <p:animEffect transition="in" filter="wipe(down)">
                                      <p:cBhvr>
                                        <p:cTn id="62"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0" animBg="1"/>
      <p:bldP spid="10" grpId="0" animBg="1"/>
      <p:bldP spid="79" grpId="0" animBg="1"/>
      <p:bldP spid="11" grpId="0" animBg="1"/>
      <p:bldP spid="18" grpId="0" animBg="1"/>
      <p:bldP spid="178" grpId="0" animBg="1"/>
      <p:bldP spid="22" grpId="0" animBg="1"/>
      <p:bldP spid="180" grpId="0" animBg="1"/>
      <p:bldP spid="110" grpId="0" animBg="1"/>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Does It Happen?</a:t>
            </a:r>
          </a:p>
        </p:txBody>
      </p:sp>
      <p:sp>
        <p:nvSpPr>
          <p:cNvPr id="4" name="Subtitle 3"/>
          <p:cNvSpPr>
            <a:spLocks noGrp="1"/>
          </p:cNvSpPr>
          <p:nvPr>
            <p:ph type="body" sz="quarter" idx="13"/>
          </p:nvPr>
        </p:nvSpPr>
        <p:spPr/>
        <p:txBody>
          <a:bodyPr/>
          <a:lstStyle/>
          <a:p>
            <a:r>
              <a:rPr lang="en-US" dirty="0"/>
              <a:t>Mapping install workflow to architecture</a:t>
            </a:r>
          </a:p>
        </p:txBody>
      </p:sp>
      <p:sp>
        <p:nvSpPr>
          <p:cNvPr id="6" name="Rectangle 5"/>
          <p:cNvSpPr/>
          <p:nvPr/>
        </p:nvSpPr>
        <p:spPr>
          <a:xfrm>
            <a:off x="6016903" y="2410217"/>
            <a:ext cx="2287151" cy="440531"/>
          </a:xfrm>
          <a:prstGeom prst="rect">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7" name="Rectangle 6"/>
          <p:cNvSpPr/>
          <p:nvPr/>
        </p:nvSpPr>
        <p:spPr>
          <a:xfrm>
            <a:off x="6019718" y="4279866"/>
            <a:ext cx="2287151" cy="169069"/>
          </a:xfrm>
          <a:prstGeom prst="rect">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8" name="Rectangle 7"/>
          <p:cNvSpPr/>
          <p:nvPr/>
        </p:nvSpPr>
        <p:spPr>
          <a:xfrm>
            <a:off x="5485481" y="1343416"/>
            <a:ext cx="2821387" cy="3352800"/>
          </a:xfrm>
          <a:prstGeom prst="rect">
            <a:avLst/>
          </a:prstGeom>
          <a:noFill/>
          <a:ln w="285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r>
              <a:rPr lang="en-GB" sz="1051" dirty="0">
                <a:solidFill>
                  <a:schemeClr val="tx1"/>
                </a:solidFill>
              </a:rPr>
              <a:t>Filesystem Directory </a:t>
            </a:r>
            <a:r>
              <a:rPr lang="en-GB" sz="1100" dirty="0">
                <a:solidFill>
                  <a:schemeClr val="tx1"/>
                </a:solidFill>
              </a:rPr>
              <a:t>Structure</a:t>
            </a:r>
            <a:endParaRPr lang="en-US" sz="1051" dirty="0">
              <a:solidFill>
                <a:schemeClr val="tx1"/>
              </a:solidFill>
            </a:endParaRPr>
          </a:p>
          <a:p>
            <a:pPr>
              <a:lnSpc>
                <a:spcPct val="90000"/>
              </a:lnSpc>
            </a:pPr>
            <a:endParaRPr lang="en-GB" sz="1051" dirty="0">
              <a:solidFill>
                <a:schemeClr val="tx1"/>
              </a:solidFill>
              <a:latin typeface="Courier New" panose="02070309020205020404" pitchFamily="49" charset="0"/>
              <a:cs typeface="Courier New" panose="02070309020205020404" pitchFamily="49" charset="0"/>
            </a:endParaRPr>
          </a:p>
          <a:p>
            <a:pPr>
              <a:lnSpc>
                <a:spcPct val="90000"/>
              </a:lnSpc>
            </a:pPr>
            <a:r>
              <a:rPr lang="en-GB" sz="1051" b="1" dirty="0">
                <a:solidFill>
                  <a:schemeClr val="tx1"/>
                </a:solidFill>
                <a:latin typeface="Courier New" panose="02070309020205020404" pitchFamily="49" charset="0"/>
                <a:cs typeface="Courier New" panose="02070309020205020404" pitchFamily="49" charset="0"/>
              </a:rPr>
              <a:t>~/helion/</a:t>
            </a:r>
          </a:p>
          <a:p>
            <a:pPr>
              <a:lnSpc>
                <a:spcPct val="90000"/>
              </a:lnSpc>
            </a:pPr>
            <a:r>
              <a:rPr lang="en-GB" sz="1051" dirty="0">
                <a:solidFill>
                  <a:schemeClr val="tx1"/>
                </a:solidFill>
                <a:latin typeface="Courier New" panose="02070309020205020404" pitchFamily="49" charset="0"/>
                <a:cs typeface="Courier New" panose="02070309020205020404" pitchFamily="49" charset="0"/>
              </a:rPr>
              <a:t>  ├─</a:t>
            </a:r>
            <a:r>
              <a:rPr lang="en-GB" sz="1051" b="1" dirty="0">
                <a:solidFill>
                  <a:schemeClr val="accent2"/>
                </a:solidFill>
                <a:latin typeface="Courier New" panose="02070309020205020404" pitchFamily="49" charset="0"/>
                <a:cs typeface="Courier New" panose="02070309020205020404" pitchFamily="49" charset="0"/>
              </a:rPr>
              <a:t>examples</a:t>
            </a:r>
            <a:r>
              <a:rPr lang="en-GB" sz="1051" b="1" dirty="0">
                <a:solidFill>
                  <a:schemeClr val="tx1"/>
                </a:solidFill>
                <a:latin typeface="Courier New" panose="02070309020205020404" pitchFamily="49" charset="0"/>
                <a:cs typeface="Courier New" panose="02070309020205020404" pitchFamily="49" charset="0"/>
              </a:rPr>
              <a:t>/</a:t>
            </a:r>
            <a:endParaRPr lang="en-GB" sz="1051" dirty="0">
              <a:solidFill>
                <a:schemeClr val="tx1"/>
              </a:solidFill>
              <a:latin typeface="Courier New" panose="02070309020205020404" pitchFamily="49" charset="0"/>
              <a:cs typeface="Courier New" panose="02070309020205020404" pitchFamily="49" charset="0"/>
            </a:endParaRPr>
          </a:p>
          <a:p>
            <a:pPr>
              <a:lnSpc>
                <a:spcPct val="90000"/>
              </a:lnSpc>
            </a:pPr>
            <a:r>
              <a:rPr lang="en-GB" sz="1051" dirty="0">
                <a:solidFill>
                  <a:schemeClr val="tx1"/>
                </a:solidFill>
                <a:latin typeface="Courier New" panose="02070309020205020404" pitchFamily="49" charset="0"/>
                <a:cs typeface="Courier New" panose="02070309020205020404" pitchFamily="49" charset="0"/>
              </a:rPr>
              <a:t>  │ ├─</a:t>
            </a:r>
            <a:r>
              <a:rPr lang="en-GB" sz="1051" b="1" dirty="0">
                <a:solidFill>
                  <a:schemeClr val="accent2"/>
                </a:solidFill>
                <a:latin typeface="Courier New" panose="02070309020205020404" pitchFamily="49" charset="0"/>
                <a:cs typeface="Courier New" panose="02070309020205020404" pitchFamily="49" charset="0"/>
              </a:rPr>
              <a:t>one-region-poc-with-vsa</a:t>
            </a:r>
            <a:r>
              <a:rPr lang="en-GB" sz="1051" dirty="0">
                <a:solidFill>
                  <a:schemeClr val="tx1"/>
                </a:solidFill>
                <a:latin typeface="Courier New" panose="02070309020205020404" pitchFamily="49" charset="0"/>
                <a:cs typeface="Courier New" panose="02070309020205020404" pitchFamily="49" charset="0"/>
              </a:rPr>
              <a:t>/</a:t>
            </a:r>
          </a:p>
          <a:p>
            <a:pPr>
              <a:lnSpc>
                <a:spcPct val="90000"/>
              </a:lnSpc>
            </a:pPr>
            <a:r>
              <a:rPr lang="en-GB" sz="1051" dirty="0">
                <a:solidFill>
                  <a:schemeClr val="tx1"/>
                </a:solidFill>
                <a:latin typeface="Courier New" panose="02070309020205020404" pitchFamily="49" charset="0"/>
                <a:cs typeface="Courier New" panose="02070309020205020404" pitchFamily="49" charset="0"/>
              </a:rPr>
              <a:t>  │ └ </a:t>
            </a:r>
            <a:r>
              <a:rPr lang="en-GB" sz="1051" i="1" dirty="0">
                <a:solidFill>
                  <a:schemeClr val="accent2"/>
                </a:solidFill>
                <a:latin typeface="Courier New" panose="02070309020205020404" pitchFamily="49" charset="0"/>
                <a:cs typeface="Courier New" panose="02070309020205020404" pitchFamily="49" charset="0"/>
              </a:rPr>
              <a:t>…</a:t>
            </a:r>
          </a:p>
          <a:p>
            <a:pPr>
              <a:lnSpc>
                <a:spcPct val="90000"/>
              </a:lnSpc>
            </a:pPr>
            <a:r>
              <a:rPr lang="en-GB" sz="1051" dirty="0">
                <a:solidFill>
                  <a:schemeClr val="tx1"/>
                </a:solidFill>
                <a:latin typeface="Courier New" panose="02070309020205020404" pitchFamily="49" charset="0"/>
                <a:cs typeface="Courier New" panose="02070309020205020404" pitchFamily="49" charset="0"/>
              </a:rPr>
              <a:t>  ├─</a:t>
            </a:r>
            <a:r>
              <a:rPr lang="en-GB" sz="1051" b="1" dirty="0">
                <a:solidFill>
                  <a:schemeClr val="accent1"/>
                </a:solidFill>
                <a:latin typeface="Courier New" panose="02070309020205020404" pitchFamily="49" charset="0"/>
                <a:cs typeface="Courier New" panose="02070309020205020404" pitchFamily="49" charset="0"/>
              </a:rPr>
              <a:t>my_cloud</a:t>
            </a:r>
            <a:r>
              <a:rPr lang="en-GB" sz="1051" b="1" dirty="0">
                <a:solidFill>
                  <a:schemeClr val="tx1"/>
                </a:solidFill>
                <a:latin typeface="Courier New" panose="02070309020205020404" pitchFamily="49" charset="0"/>
                <a:cs typeface="Courier New" panose="02070309020205020404" pitchFamily="49" charset="0"/>
              </a:rPr>
              <a:t>/</a:t>
            </a:r>
          </a:p>
          <a:p>
            <a:pPr>
              <a:lnSpc>
                <a:spcPct val="90000"/>
              </a:lnSpc>
            </a:pPr>
            <a:r>
              <a:rPr lang="en-GB" sz="1051" b="1" dirty="0">
                <a:solidFill>
                  <a:schemeClr val="tx1"/>
                </a:solidFill>
                <a:latin typeface="Courier New" panose="02070309020205020404" pitchFamily="49" charset="0"/>
                <a:cs typeface="Courier New" panose="02070309020205020404" pitchFamily="49" charset="0"/>
              </a:rPr>
              <a:t>  </a:t>
            </a:r>
            <a:r>
              <a:rPr lang="en-GB" sz="1051" dirty="0">
                <a:solidFill>
                  <a:schemeClr val="tx1"/>
                </a:solidFill>
                <a:latin typeface="Courier New" panose="02070309020205020404" pitchFamily="49" charset="0"/>
                <a:cs typeface="Courier New" panose="02070309020205020404" pitchFamily="49" charset="0"/>
              </a:rPr>
              <a:t>│ ├─</a:t>
            </a:r>
            <a:r>
              <a:rPr lang="en-GB" sz="1051" b="1" dirty="0">
                <a:solidFill>
                  <a:schemeClr val="accent1"/>
                </a:solidFill>
                <a:latin typeface="Courier New" panose="02070309020205020404" pitchFamily="49" charset="0"/>
                <a:cs typeface="Courier New" panose="02070309020205020404" pitchFamily="49" charset="0"/>
              </a:rPr>
              <a:t>definition</a:t>
            </a:r>
            <a:r>
              <a:rPr lang="en-GB" sz="1051" dirty="0">
                <a:solidFill>
                  <a:schemeClr val="tx1"/>
                </a:solidFill>
                <a:latin typeface="Courier New" panose="02070309020205020404" pitchFamily="49" charset="0"/>
                <a:cs typeface="Courier New" panose="02070309020205020404" pitchFamily="49" charset="0"/>
              </a:rPr>
              <a:t>/</a:t>
            </a:r>
            <a:endParaRPr lang="en-GB" sz="1051" b="1" dirty="0">
              <a:solidFill>
                <a:schemeClr val="tx1"/>
              </a:solidFill>
              <a:latin typeface="Courier New" panose="02070309020205020404" pitchFamily="49" charset="0"/>
              <a:cs typeface="Courier New" panose="02070309020205020404" pitchFamily="49" charset="0"/>
            </a:endParaRPr>
          </a:p>
          <a:p>
            <a:pPr>
              <a:lnSpc>
                <a:spcPct val="90000"/>
              </a:lnSpc>
            </a:pPr>
            <a:r>
              <a:rPr lang="en-GB" sz="1051" dirty="0">
                <a:solidFill>
                  <a:schemeClr val="tx1"/>
                </a:solidFill>
                <a:latin typeface="Courier New" panose="02070309020205020404" pitchFamily="49" charset="0"/>
                <a:cs typeface="Courier New" panose="02070309020205020404" pitchFamily="49" charset="0"/>
              </a:rPr>
              <a:t>  │ │ ├─</a:t>
            </a:r>
            <a:r>
              <a:rPr lang="en-GB" sz="1051" b="1" dirty="0">
                <a:solidFill>
                  <a:schemeClr val="accent1"/>
                </a:solidFill>
                <a:latin typeface="Courier New" panose="02070309020205020404" pitchFamily="49" charset="0"/>
                <a:cs typeface="Courier New" panose="02070309020205020404" pitchFamily="49" charset="0"/>
              </a:rPr>
              <a:t>data</a:t>
            </a:r>
            <a:r>
              <a:rPr lang="en-GB" sz="1051" dirty="0">
                <a:solidFill>
                  <a:schemeClr val="tx1"/>
                </a:solidFill>
                <a:latin typeface="Courier New" panose="02070309020205020404" pitchFamily="49" charset="0"/>
                <a:cs typeface="Courier New" panose="02070309020205020404" pitchFamily="49" charset="0"/>
              </a:rPr>
              <a:t>/</a:t>
            </a:r>
          </a:p>
          <a:p>
            <a:pPr>
              <a:lnSpc>
                <a:spcPct val="90000"/>
              </a:lnSpc>
            </a:pPr>
            <a:r>
              <a:rPr lang="en-GB" sz="1051" dirty="0">
                <a:solidFill>
                  <a:schemeClr val="tx1"/>
                </a:solidFill>
                <a:latin typeface="Courier New" panose="02070309020205020404" pitchFamily="49" charset="0"/>
                <a:cs typeface="Courier New" panose="02070309020205020404" pitchFamily="49" charset="0"/>
              </a:rPr>
              <a:t>  │ │ │ ├─</a:t>
            </a:r>
            <a:r>
              <a:rPr lang="en-GB" sz="1051" dirty="0">
                <a:solidFill>
                  <a:schemeClr val="accent1"/>
                </a:solidFill>
                <a:latin typeface="Courier New" panose="02070309020205020404" pitchFamily="49" charset="0"/>
                <a:cs typeface="Courier New" panose="02070309020205020404" pitchFamily="49" charset="0"/>
              </a:rPr>
              <a:t>servers.yml</a:t>
            </a:r>
          </a:p>
          <a:p>
            <a:pPr>
              <a:lnSpc>
                <a:spcPct val="90000"/>
              </a:lnSpc>
            </a:pPr>
            <a:r>
              <a:rPr lang="en-GB" sz="1051" dirty="0">
                <a:solidFill>
                  <a:schemeClr val="tx1"/>
                </a:solidFill>
                <a:latin typeface="Courier New" panose="02070309020205020404" pitchFamily="49" charset="0"/>
                <a:cs typeface="Courier New" panose="02070309020205020404" pitchFamily="49" charset="0"/>
              </a:rPr>
              <a:t>  │ │ │ └ </a:t>
            </a:r>
            <a:r>
              <a:rPr lang="en-GB" sz="1051" dirty="0">
                <a:solidFill>
                  <a:schemeClr val="accent1"/>
                </a:solidFill>
                <a:latin typeface="Courier New" panose="02070309020205020404" pitchFamily="49" charset="0"/>
                <a:cs typeface="Courier New" panose="02070309020205020404" pitchFamily="49" charset="0"/>
              </a:rPr>
              <a:t>…</a:t>
            </a:r>
          </a:p>
          <a:p>
            <a:pPr>
              <a:lnSpc>
                <a:spcPct val="90000"/>
              </a:lnSpc>
            </a:pPr>
            <a:r>
              <a:rPr lang="en-GB" sz="1051" dirty="0">
                <a:solidFill>
                  <a:schemeClr val="accent1"/>
                </a:solidFill>
                <a:latin typeface="Courier New" panose="02070309020205020404" pitchFamily="49" charset="0"/>
                <a:cs typeface="Courier New" panose="02070309020205020404" pitchFamily="49" charset="0"/>
              </a:rPr>
              <a:t>  </a:t>
            </a:r>
            <a:r>
              <a:rPr lang="en-GB" sz="1051" dirty="0">
                <a:solidFill>
                  <a:schemeClr val="tx1"/>
                </a:solidFill>
                <a:latin typeface="Courier New" panose="02070309020205020404" pitchFamily="49" charset="0"/>
                <a:cs typeface="Courier New" panose="02070309020205020404" pitchFamily="49" charset="0"/>
              </a:rPr>
              <a:t>│ │ └─</a:t>
            </a:r>
            <a:r>
              <a:rPr lang="en-GB" sz="1051" b="1" dirty="0">
                <a:solidFill>
                  <a:schemeClr val="accent1"/>
                </a:solidFill>
                <a:latin typeface="Courier New" panose="02070309020205020404" pitchFamily="49" charset="0"/>
                <a:cs typeface="Courier New" panose="02070309020205020404" pitchFamily="49" charset="0"/>
              </a:rPr>
              <a:t>config</a:t>
            </a:r>
            <a:r>
              <a:rPr lang="en-GB" sz="1051" dirty="0">
                <a:solidFill>
                  <a:schemeClr val="tx1"/>
                </a:solidFill>
                <a:latin typeface="Courier New" panose="02070309020205020404" pitchFamily="49" charset="0"/>
                <a:cs typeface="Courier New" panose="02070309020205020404" pitchFamily="49" charset="0"/>
              </a:rPr>
              <a:t>/</a:t>
            </a:r>
          </a:p>
          <a:p>
            <a:pPr>
              <a:lnSpc>
                <a:spcPct val="90000"/>
              </a:lnSpc>
            </a:pPr>
            <a:r>
              <a:rPr lang="en-GB" sz="1051" dirty="0">
                <a:solidFill>
                  <a:schemeClr val="tx1"/>
                </a:solidFill>
                <a:latin typeface="Courier New" panose="02070309020205020404" pitchFamily="49" charset="0"/>
                <a:cs typeface="Courier New" panose="02070309020205020404" pitchFamily="49" charset="0"/>
              </a:rPr>
              <a:t>  │ │   ├─</a:t>
            </a:r>
            <a:r>
              <a:rPr lang="en-GB" sz="1051" b="1" dirty="0">
                <a:solidFill>
                  <a:schemeClr val="accent1"/>
                </a:solidFill>
                <a:latin typeface="Courier New" panose="02070309020205020404" pitchFamily="49" charset="0"/>
                <a:cs typeface="Courier New" panose="02070309020205020404" pitchFamily="49" charset="0"/>
              </a:rPr>
              <a:t>swift</a:t>
            </a:r>
            <a:r>
              <a:rPr lang="en-GB" sz="1051" dirty="0">
                <a:solidFill>
                  <a:schemeClr val="tx1"/>
                </a:solidFill>
                <a:latin typeface="Courier New" panose="02070309020205020404" pitchFamily="49" charset="0"/>
                <a:cs typeface="Courier New" panose="02070309020205020404" pitchFamily="49" charset="0"/>
              </a:rPr>
              <a:t>/</a:t>
            </a:r>
          </a:p>
          <a:p>
            <a:pPr>
              <a:lnSpc>
                <a:spcPct val="90000"/>
              </a:lnSpc>
            </a:pPr>
            <a:r>
              <a:rPr lang="en-GB" sz="1051" dirty="0">
                <a:solidFill>
                  <a:schemeClr val="tx1"/>
                </a:solidFill>
                <a:latin typeface="Courier New" panose="02070309020205020404" pitchFamily="49" charset="0"/>
                <a:cs typeface="Courier New" panose="02070309020205020404" pitchFamily="49" charset="0"/>
              </a:rPr>
              <a:t>  │ │   │ └─</a:t>
            </a:r>
            <a:r>
              <a:rPr lang="en-GB" sz="1051" dirty="0">
                <a:solidFill>
                  <a:schemeClr val="accent1"/>
                </a:solidFill>
                <a:latin typeface="Courier New" panose="02070309020205020404" pitchFamily="49" charset="0"/>
                <a:cs typeface="Courier New" panose="02070309020205020404" pitchFamily="49" charset="0"/>
              </a:rPr>
              <a:t>rings.yml</a:t>
            </a:r>
          </a:p>
          <a:p>
            <a:pPr>
              <a:lnSpc>
                <a:spcPct val="90000"/>
              </a:lnSpc>
            </a:pPr>
            <a:r>
              <a:rPr lang="en-GB" sz="1051" dirty="0">
                <a:solidFill>
                  <a:schemeClr val="tx1"/>
                </a:solidFill>
                <a:latin typeface="Courier New" panose="02070309020205020404" pitchFamily="49" charset="0"/>
                <a:cs typeface="Courier New" panose="02070309020205020404" pitchFamily="49" charset="0"/>
              </a:rPr>
              <a:t>  │ ├─</a:t>
            </a:r>
            <a:r>
              <a:rPr lang="en-GB" sz="1051" b="1" dirty="0">
                <a:solidFill>
                  <a:schemeClr val="accent1"/>
                </a:solidFill>
                <a:latin typeface="Courier New" panose="02070309020205020404" pitchFamily="49" charset="0"/>
                <a:cs typeface="Courier New" panose="02070309020205020404" pitchFamily="49" charset="0"/>
              </a:rPr>
              <a:t>config</a:t>
            </a:r>
          </a:p>
          <a:p>
            <a:pPr lvl="0">
              <a:lnSpc>
                <a:spcPct val="90000"/>
              </a:lnSpc>
            </a:pPr>
            <a:r>
              <a:rPr lang="en-GB" sz="1051" dirty="0">
                <a:solidFill>
                  <a:schemeClr val="tx1"/>
                </a:solidFill>
                <a:latin typeface="Courier New" panose="02070309020205020404" pitchFamily="49" charset="0"/>
                <a:cs typeface="Courier New" panose="02070309020205020404" pitchFamily="49" charset="0"/>
              </a:rPr>
              <a:t>  │ │ ├─</a:t>
            </a:r>
            <a:r>
              <a:rPr lang="en-GB" sz="1051" dirty="0">
                <a:solidFill>
                  <a:schemeClr val="accent1"/>
                </a:solidFill>
                <a:latin typeface="Courier New" panose="02070309020205020404" pitchFamily="49" charset="0"/>
                <a:cs typeface="Courier New" panose="02070309020205020404" pitchFamily="49" charset="0"/>
              </a:rPr>
              <a:t>logging</a:t>
            </a:r>
          </a:p>
          <a:p>
            <a:pPr lvl="0">
              <a:lnSpc>
                <a:spcPct val="90000"/>
              </a:lnSpc>
            </a:pPr>
            <a:r>
              <a:rPr lang="en-GB" sz="1051" dirty="0">
                <a:solidFill>
                  <a:schemeClr val="tx1"/>
                </a:solidFill>
                <a:latin typeface="Courier New" panose="02070309020205020404" pitchFamily="49" charset="0"/>
                <a:cs typeface="Courier New" panose="02070309020205020404" pitchFamily="49" charset="0"/>
              </a:rPr>
              <a:t>  │ │ ├─</a:t>
            </a:r>
            <a:r>
              <a:rPr lang="en-GB" sz="1051" dirty="0">
                <a:solidFill>
                  <a:schemeClr val="accent1"/>
                </a:solidFill>
                <a:latin typeface="Courier New" panose="02070309020205020404" pitchFamily="49" charset="0"/>
                <a:cs typeface="Courier New" panose="02070309020205020404" pitchFamily="49" charset="0"/>
              </a:rPr>
              <a:t>neutron</a:t>
            </a:r>
          </a:p>
          <a:p>
            <a:pPr lvl="0">
              <a:lnSpc>
                <a:spcPct val="90000"/>
              </a:lnSpc>
            </a:pPr>
            <a:r>
              <a:rPr lang="en-GB" sz="1051" dirty="0">
                <a:solidFill>
                  <a:schemeClr val="tx1"/>
                </a:solidFill>
                <a:latin typeface="Courier New" panose="02070309020205020404" pitchFamily="49" charset="0"/>
                <a:cs typeface="Courier New" panose="02070309020205020404" pitchFamily="49" charset="0"/>
              </a:rPr>
              <a:t>  │ │ ├─</a:t>
            </a:r>
            <a:r>
              <a:rPr lang="en-GB" sz="1051" dirty="0">
                <a:solidFill>
                  <a:schemeClr val="accent1"/>
                </a:solidFill>
                <a:latin typeface="Courier New" panose="02070309020205020404" pitchFamily="49" charset="0"/>
                <a:cs typeface="Courier New" panose="02070309020205020404" pitchFamily="49" charset="0"/>
              </a:rPr>
              <a:t>nova</a:t>
            </a:r>
          </a:p>
          <a:p>
            <a:pPr lvl="0">
              <a:lnSpc>
                <a:spcPct val="90000"/>
              </a:lnSpc>
            </a:pPr>
            <a:r>
              <a:rPr lang="en-GB" sz="1051" dirty="0">
                <a:solidFill>
                  <a:schemeClr val="tx1"/>
                </a:solidFill>
                <a:latin typeface="Courier New" panose="02070309020205020404" pitchFamily="49" charset="0"/>
                <a:cs typeface="Courier New" panose="02070309020205020404" pitchFamily="49" charset="0"/>
              </a:rPr>
              <a:t>  │ │ └ </a:t>
            </a:r>
            <a:r>
              <a:rPr lang="en-GB" sz="1051" dirty="0">
                <a:solidFill>
                  <a:schemeClr val="accent1"/>
                </a:solidFill>
                <a:latin typeface="Courier New" panose="02070309020205020404" pitchFamily="49" charset="0"/>
                <a:cs typeface="Courier New" panose="02070309020205020404" pitchFamily="49" charset="0"/>
              </a:rPr>
              <a:t>…</a:t>
            </a:r>
          </a:p>
          <a:p>
            <a:pPr lvl="0"/>
            <a:r>
              <a:rPr lang="en-GB" sz="1051" dirty="0">
                <a:solidFill>
                  <a:prstClr val="black"/>
                </a:solidFill>
                <a:latin typeface="Courier New" panose="02070309020205020404" pitchFamily="49" charset="0"/>
                <a:cs typeface="Courier New" panose="02070309020205020404" pitchFamily="49" charset="0"/>
              </a:rPr>
              <a:t>  </a:t>
            </a:r>
            <a:r>
              <a:rPr lang="en-GB" sz="1051" dirty="0">
                <a:solidFill>
                  <a:schemeClr val="tx1"/>
                </a:solidFill>
                <a:latin typeface="Courier New" panose="02070309020205020404" pitchFamily="49" charset="0"/>
                <a:cs typeface="Courier New" panose="02070309020205020404" pitchFamily="49" charset="0"/>
              </a:rPr>
              <a:t>└─</a:t>
            </a:r>
            <a:r>
              <a:rPr lang="en-GB" sz="1051" b="1" dirty="0">
                <a:solidFill>
                  <a:srgbClr val="ABA051"/>
                </a:solidFill>
                <a:latin typeface="Courier New" panose="02070309020205020404" pitchFamily="49" charset="0"/>
                <a:cs typeface="Courier New" panose="02070309020205020404" pitchFamily="49" charset="0"/>
              </a:rPr>
              <a:t>hos</a:t>
            </a:r>
            <a:r>
              <a:rPr lang="en-GB" sz="1051" b="1" dirty="0">
                <a:solidFill>
                  <a:schemeClr val="tx1"/>
                </a:solidFill>
                <a:latin typeface="Courier New" panose="02070309020205020404" pitchFamily="49" charset="0"/>
                <a:cs typeface="Courier New" panose="02070309020205020404" pitchFamily="49" charset="0"/>
              </a:rPr>
              <a:t>/</a:t>
            </a:r>
          </a:p>
          <a:p>
            <a:pPr>
              <a:lnSpc>
                <a:spcPct val="90000"/>
              </a:lnSpc>
            </a:pPr>
            <a:r>
              <a:rPr lang="en-GB" sz="1051" dirty="0">
                <a:solidFill>
                  <a:schemeClr val="tx1"/>
                </a:solidFill>
                <a:latin typeface="Courier New" panose="02070309020205020404" pitchFamily="49" charset="0"/>
                <a:cs typeface="Courier New" panose="02070309020205020404" pitchFamily="49" charset="0"/>
              </a:rPr>
              <a:t>    ├─</a:t>
            </a:r>
            <a:r>
              <a:rPr lang="en-GB" sz="1051" b="1" dirty="0">
                <a:solidFill>
                  <a:srgbClr val="ABA051"/>
                </a:solidFill>
                <a:latin typeface="Courier New" panose="02070309020205020404" pitchFamily="49" charset="0"/>
                <a:cs typeface="Courier New" panose="02070309020205020404" pitchFamily="49" charset="0"/>
              </a:rPr>
              <a:t>ansible</a:t>
            </a:r>
            <a:r>
              <a:rPr lang="en-GB" sz="1051" dirty="0">
                <a:solidFill>
                  <a:schemeClr val="tx1"/>
                </a:solidFill>
                <a:latin typeface="Courier New" panose="02070309020205020404" pitchFamily="49" charset="0"/>
                <a:cs typeface="Courier New" panose="02070309020205020404" pitchFamily="49" charset="0"/>
              </a:rPr>
              <a:t>/</a:t>
            </a:r>
          </a:p>
          <a:p>
            <a:pPr>
              <a:lnSpc>
                <a:spcPct val="90000"/>
              </a:lnSpc>
            </a:pPr>
            <a:r>
              <a:rPr lang="en-GB" sz="1051" dirty="0">
                <a:solidFill>
                  <a:schemeClr val="tx1"/>
                </a:solidFill>
                <a:latin typeface="Courier New" panose="02070309020205020404" pitchFamily="49" charset="0"/>
                <a:cs typeface="Courier New" panose="02070309020205020404" pitchFamily="49" charset="0"/>
              </a:rPr>
              <a:t>    └─</a:t>
            </a:r>
            <a:r>
              <a:rPr lang="en-GB" sz="1051" b="1" dirty="0">
                <a:solidFill>
                  <a:srgbClr val="ABA051"/>
                </a:solidFill>
                <a:latin typeface="Courier New" panose="02070309020205020404" pitchFamily="49" charset="0"/>
                <a:cs typeface="Courier New" panose="02070309020205020404" pitchFamily="49" charset="0"/>
              </a:rPr>
              <a:t>services</a:t>
            </a:r>
            <a:r>
              <a:rPr lang="en-GB" sz="1051" dirty="0">
                <a:solidFill>
                  <a:schemeClr val="tx1"/>
                </a:solidFill>
                <a:latin typeface="Courier New" panose="02070309020205020404" pitchFamily="49" charset="0"/>
                <a:cs typeface="Courier New" panose="02070309020205020404" pitchFamily="49" charset="0"/>
              </a:rPr>
              <a:t>/</a:t>
            </a:r>
          </a:p>
        </p:txBody>
      </p:sp>
      <p:grpSp>
        <p:nvGrpSpPr>
          <p:cNvPr id="9" name="Group 8"/>
          <p:cNvGrpSpPr/>
          <p:nvPr/>
        </p:nvGrpSpPr>
        <p:grpSpPr>
          <a:xfrm>
            <a:off x="488867" y="1676776"/>
            <a:ext cx="1981200" cy="4381415"/>
            <a:chOff x="487278" y="1513936"/>
            <a:chExt cx="1981200" cy="4381415"/>
          </a:xfrm>
        </p:grpSpPr>
        <p:sp>
          <p:nvSpPr>
            <p:cNvPr id="10" name="Rectangle 9"/>
            <p:cNvSpPr/>
            <p:nvPr/>
          </p:nvSpPr>
          <p:spPr>
            <a:xfrm>
              <a:off x="487278" y="1513936"/>
              <a:ext cx="1981200" cy="4381415"/>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t"/>
            <a:lstStyle/>
            <a:p>
              <a:pPr>
                <a:lnSpc>
                  <a:spcPct val="90000"/>
                </a:lnSpc>
              </a:pPr>
              <a:r>
                <a:rPr lang="en-GB" sz="1200" dirty="0">
                  <a:solidFill>
                    <a:schemeClr val="tx1"/>
                  </a:solidFill>
                </a:rPr>
                <a:t>HTTP Server</a:t>
              </a:r>
              <a:endParaRPr lang="en-US" sz="1200" dirty="0">
                <a:solidFill>
                  <a:schemeClr val="tx1"/>
                </a:solidFill>
              </a:endParaRPr>
            </a:p>
          </p:txBody>
        </p:sp>
        <p:sp>
          <p:nvSpPr>
            <p:cNvPr id="11" name="Flowchart: Magnetic Disk 10"/>
            <p:cNvSpPr/>
            <p:nvPr/>
          </p:nvSpPr>
          <p:spPr>
            <a:xfrm>
              <a:off x="641107" y="3571337"/>
              <a:ext cx="1676400" cy="1192427"/>
            </a:xfrm>
            <a:prstGeom prst="flowChartMagneticDisk">
              <a:avLst/>
            </a:prstGeom>
            <a:solidFill>
              <a:schemeClr val="accent1">
                <a:lumMod val="20000"/>
                <a:lumOff val="80000"/>
              </a:schemeClr>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b="1" dirty="0">
                  <a:solidFill>
                    <a:sysClr val="windowText" lastClr="000000"/>
                  </a:solidFill>
                </a:rPr>
                <a:t>Misc</a:t>
              </a:r>
            </a:p>
            <a:p>
              <a:pPr algn="ctr">
                <a:lnSpc>
                  <a:spcPct val="90000"/>
                </a:lnSpc>
              </a:pPr>
              <a:r>
                <a:rPr lang="en-GB" sz="1100" dirty="0">
                  <a:solidFill>
                    <a:sysClr val="windowText" lastClr="000000"/>
                  </a:solidFill>
                </a:rPr>
                <a:t>Other binaries and web content</a:t>
              </a:r>
              <a:endParaRPr lang="en-US" sz="1100" dirty="0">
                <a:solidFill>
                  <a:sysClr val="windowText" lastClr="000000"/>
                </a:solidFill>
              </a:endParaRPr>
            </a:p>
          </p:txBody>
        </p:sp>
        <p:sp>
          <p:nvSpPr>
            <p:cNvPr id="12" name="Flowchart: Magnetic Disk 11"/>
            <p:cNvSpPr/>
            <p:nvPr/>
          </p:nvSpPr>
          <p:spPr>
            <a:xfrm>
              <a:off x="641107" y="2656937"/>
              <a:ext cx="1676400" cy="1192427"/>
            </a:xfrm>
            <a:prstGeom prst="flowChartMagneticDisk">
              <a:avLst/>
            </a:prstGeom>
            <a:solidFill>
              <a:schemeClr val="accent1">
                <a:lumMod val="20000"/>
                <a:lumOff val="80000"/>
              </a:schemeClr>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b="1" dirty="0">
                  <a:solidFill>
                    <a:sysClr val="windowText" lastClr="000000"/>
                  </a:solidFill>
                </a:rPr>
                <a:t>Python Software</a:t>
              </a:r>
            </a:p>
            <a:p>
              <a:pPr algn="ctr">
                <a:lnSpc>
                  <a:spcPct val="90000"/>
                </a:lnSpc>
              </a:pPr>
              <a:r>
                <a:rPr lang="en-GB" sz="1100" dirty="0">
                  <a:solidFill>
                    <a:sysClr val="windowText" lastClr="000000"/>
                  </a:solidFill>
                </a:rPr>
                <a:t>Standalone virtual environments</a:t>
              </a:r>
              <a:endParaRPr lang="en-US" sz="1100" dirty="0">
                <a:solidFill>
                  <a:sysClr val="windowText" lastClr="000000"/>
                </a:solidFill>
              </a:endParaRPr>
            </a:p>
          </p:txBody>
        </p:sp>
        <p:sp>
          <p:nvSpPr>
            <p:cNvPr id="13" name="Flowchart: Magnetic Disk 12"/>
            <p:cNvSpPr/>
            <p:nvPr/>
          </p:nvSpPr>
          <p:spPr>
            <a:xfrm>
              <a:off x="641107" y="1742537"/>
              <a:ext cx="1676400" cy="1192427"/>
            </a:xfrm>
            <a:prstGeom prst="flowChartMagneticDisk">
              <a:avLst/>
            </a:prstGeom>
            <a:solidFill>
              <a:schemeClr val="accent1">
                <a:lumMod val="20000"/>
                <a:lumOff val="80000"/>
              </a:schemeClr>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b="1" dirty="0">
                  <a:solidFill>
                    <a:sysClr val="windowText" lastClr="000000"/>
                  </a:solidFill>
                </a:rPr>
                <a:t>HP Linux Repo</a:t>
              </a:r>
            </a:p>
            <a:p>
              <a:pPr algn="ctr">
                <a:lnSpc>
                  <a:spcPct val="90000"/>
                </a:lnSpc>
              </a:pPr>
              <a:r>
                <a:rPr lang="en-GB" sz="1100" dirty="0">
                  <a:solidFill>
                    <a:sysClr val="windowText" lastClr="000000"/>
                  </a:solidFill>
                </a:rPr>
                <a:t>Binary packages in debian repo format</a:t>
              </a:r>
              <a:endParaRPr lang="en-US" sz="1100" dirty="0">
                <a:solidFill>
                  <a:sysClr val="windowText" lastClr="000000"/>
                </a:solidFill>
              </a:endParaRPr>
            </a:p>
          </p:txBody>
        </p:sp>
      </p:grpSp>
      <p:sp>
        <p:nvSpPr>
          <p:cNvPr id="14" name="Rectangle 13"/>
          <p:cNvSpPr/>
          <p:nvPr/>
        </p:nvSpPr>
        <p:spPr>
          <a:xfrm>
            <a:off x="642695" y="5091929"/>
            <a:ext cx="1679019" cy="838200"/>
          </a:xfrm>
          <a:prstGeom prst="rect">
            <a:avLst/>
          </a:prstGeom>
          <a:solidFill>
            <a:schemeClr val="accent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GUI</a:t>
            </a:r>
            <a:endParaRPr lang="en-US" sz="1351" dirty="0"/>
          </a:p>
        </p:txBody>
      </p:sp>
      <p:grpSp>
        <p:nvGrpSpPr>
          <p:cNvPr id="15" name="Group 14"/>
          <p:cNvGrpSpPr/>
          <p:nvPr/>
        </p:nvGrpSpPr>
        <p:grpSpPr>
          <a:xfrm>
            <a:off x="5485481" y="4930839"/>
            <a:ext cx="2821387" cy="1752600"/>
            <a:chOff x="8304212" y="1371600"/>
            <a:chExt cx="2821386" cy="1752600"/>
          </a:xfrm>
        </p:grpSpPr>
        <p:sp>
          <p:nvSpPr>
            <p:cNvPr id="16" name="Rectangle 15"/>
            <p:cNvSpPr/>
            <p:nvPr/>
          </p:nvSpPr>
          <p:spPr>
            <a:xfrm>
              <a:off x="8304212" y="1371600"/>
              <a:ext cx="2821386" cy="1752600"/>
            </a:xfrm>
            <a:prstGeom prst="rect">
              <a:avLst/>
            </a:prstGeom>
            <a:solidFill>
              <a:schemeClr val="bg1"/>
            </a:solidFill>
            <a:ln w="285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r>
                <a:rPr lang="en-GB" sz="1051" dirty="0">
                  <a:solidFill>
                    <a:schemeClr val="tx1"/>
                  </a:solidFill>
                </a:rPr>
                <a:t>Git Repo</a:t>
              </a:r>
              <a:endParaRPr lang="en-US" sz="1051" dirty="0">
                <a:solidFill>
                  <a:schemeClr val="tx1"/>
                </a:solidFill>
              </a:endParaRPr>
            </a:p>
          </p:txBody>
        </p:sp>
        <p:cxnSp>
          <p:nvCxnSpPr>
            <p:cNvPr id="17" name="Straight Arrow Connector 16"/>
            <p:cNvCxnSpPr/>
            <p:nvPr/>
          </p:nvCxnSpPr>
          <p:spPr>
            <a:xfrm>
              <a:off x="10186273" y="1824037"/>
              <a:ext cx="228600" cy="381000"/>
            </a:xfrm>
            <a:prstGeom prst="straightConnector1">
              <a:avLst/>
            </a:prstGeom>
            <a:ln w="190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669066" y="2196413"/>
              <a:ext cx="1304132" cy="0"/>
            </a:xfrm>
            <a:prstGeom prst="line">
              <a:avLst/>
            </a:prstGeom>
            <a:ln w="19050">
              <a:solidFill>
                <a:schemeClr val="tx1"/>
              </a:solidFill>
              <a:miter lim="800000"/>
              <a:tailEnd type="stealth"/>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449198" y="1828800"/>
              <a:ext cx="228600" cy="381000"/>
            </a:xfrm>
            <a:prstGeom prst="straightConnector1">
              <a:avLst/>
            </a:prstGeom>
            <a:ln w="190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296798" y="1828800"/>
              <a:ext cx="1676400" cy="0"/>
            </a:xfrm>
            <a:prstGeom prst="line">
              <a:avLst/>
            </a:prstGeom>
            <a:ln w="19050">
              <a:solidFill>
                <a:schemeClr val="tx1"/>
              </a:solidFill>
              <a:miter lim="800000"/>
              <a:tailEnd type="stealth"/>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9426338" y="1805940"/>
              <a:ext cx="45720" cy="45720"/>
            </a:xfrm>
            <a:prstGeom prst="ellipse">
              <a:avLst/>
            </a:prstGeom>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 </a:t>
              </a:r>
              <a:endParaRPr lang="en-US" sz="1351" dirty="0"/>
            </a:p>
          </p:txBody>
        </p:sp>
        <p:sp>
          <p:nvSpPr>
            <p:cNvPr id="22" name="Oval 21"/>
            <p:cNvSpPr/>
            <p:nvPr/>
          </p:nvSpPr>
          <p:spPr>
            <a:xfrm>
              <a:off x="10176906" y="1805940"/>
              <a:ext cx="45720" cy="45720"/>
            </a:xfrm>
            <a:prstGeom prst="ellipse">
              <a:avLst/>
            </a:prstGeom>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 </a:t>
              </a:r>
              <a:endParaRPr lang="en-US" sz="1351" dirty="0"/>
            </a:p>
          </p:txBody>
        </p:sp>
        <p:sp>
          <p:nvSpPr>
            <p:cNvPr id="23" name="Oval 22"/>
            <p:cNvSpPr/>
            <p:nvPr/>
          </p:nvSpPr>
          <p:spPr>
            <a:xfrm>
              <a:off x="9646206" y="2173553"/>
              <a:ext cx="45720" cy="45720"/>
            </a:xfrm>
            <a:prstGeom prst="ellipse">
              <a:avLst/>
            </a:prstGeom>
            <a:solidFill>
              <a:schemeClr val="accent2"/>
            </a:solidFill>
            <a:ln w="19050">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 </a:t>
              </a:r>
              <a:endParaRPr lang="en-US" sz="1351" dirty="0"/>
            </a:p>
          </p:txBody>
        </p:sp>
        <p:sp>
          <p:nvSpPr>
            <p:cNvPr id="24" name="Oval 23"/>
            <p:cNvSpPr/>
            <p:nvPr/>
          </p:nvSpPr>
          <p:spPr>
            <a:xfrm>
              <a:off x="10388679" y="2175986"/>
              <a:ext cx="45720" cy="45720"/>
            </a:xfrm>
            <a:prstGeom prst="ellipse">
              <a:avLst/>
            </a:prstGeom>
            <a:solidFill>
              <a:schemeClr val="accent2"/>
            </a:solidFill>
            <a:ln w="19050">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 </a:t>
              </a:r>
              <a:endParaRPr lang="en-US" sz="1351" dirty="0"/>
            </a:p>
          </p:txBody>
        </p:sp>
        <p:sp>
          <p:nvSpPr>
            <p:cNvPr id="25" name="TextBox 24"/>
            <p:cNvSpPr txBox="1"/>
            <p:nvPr/>
          </p:nvSpPr>
          <p:spPr>
            <a:xfrm>
              <a:off x="8962947" y="1772577"/>
              <a:ext cx="322143" cy="228600"/>
            </a:xfrm>
            <a:prstGeom prst="rect">
              <a:avLst/>
            </a:prstGeom>
            <a:noFill/>
          </p:spPr>
          <p:txBody>
            <a:bodyPr wrap="none" lIns="0" tIns="0" rIns="0" bIns="0" rtlCol="0">
              <a:noAutofit/>
            </a:bodyPr>
            <a:lstStyle/>
            <a:p>
              <a:pPr algn="r">
                <a:lnSpc>
                  <a:spcPct val="90000"/>
                </a:lnSpc>
              </a:pPr>
              <a:r>
                <a:rPr lang="en-GB" sz="800" dirty="0"/>
                <a:t>hos</a:t>
              </a:r>
              <a:endParaRPr lang="en-US" sz="800" dirty="0"/>
            </a:p>
          </p:txBody>
        </p:sp>
        <p:sp>
          <p:nvSpPr>
            <p:cNvPr id="26" name="TextBox 25"/>
            <p:cNvSpPr txBox="1"/>
            <p:nvPr/>
          </p:nvSpPr>
          <p:spPr>
            <a:xfrm>
              <a:off x="8954055" y="2133600"/>
              <a:ext cx="331589" cy="228600"/>
            </a:xfrm>
            <a:prstGeom prst="rect">
              <a:avLst/>
            </a:prstGeom>
            <a:noFill/>
          </p:spPr>
          <p:txBody>
            <a:bodyPr wrap="none" lIns="0" tIns="0" rIns="0" bIns="0" rtlCol="0">
              <a:noAutofit/>
            </a:bodyPr>
            <a:lstStyle/>
            <a:p>
              <a:pPr algn="r">
                <a:lnSpc>
                  <a:spcPct val="90000"/>
                </a:lnSpc>
              </a:pPr>
              <a:r>
                <a:rPr lang="en-GB" sz="800" dirty="0"/>
                <a:t>site</a:t>
              </a:r>
              <a:endParaRPr lang="en-US" sz="800" dirty="0"/>
            </a:p>
          </p:txBody>
        </p:sp>
        <p:sp>
          <p:nvSpPr>
            <p:cNvPr id="27" name="TextBox 26"/>
            <p:cNvSpPr txBox="1"/>
            <p:nvPr/>
          </p:nvSpPr>
          <p:spPr>
            <a:xfrm>
              <a:off x="9304577" y="1691640"/>
              <a:ext cx="249396" cy="228600"/>
            </a:xfrm>
            <a:prstGeom prst="rect">
              <a:avLst/>
            </a:prstGeom>
            <a:noFill/>
          </p:spPr>
          <p:txBody>
            <a:bodyPr wrap="none" lIns="0" tIns="0" rIns="0" bIns="0" rtlCol="0">
              <a:noAutofit/>
            </a:bodyPr>
            <a:lstStyle/>
            <a:p>
              <a:pPr algn="r">
                <a:lnSpc>
                  <a:spcPct val="90000"/>
                </a:lnSpc>
              </a:pPr>
              <a:r>
                <a:rPr lang="en-GB" sz="800" dirty="0"/>
                <a:t>2.0.0</a:t>
              </a:r>
              <a:endParaRPr lang="en-US" sz="800" dirty="0"/>
            </a:p>
          </p:txBody>
        </p:sp>
        <p:sp>
          <p:nvSpPr>
            <p:cNvPr id="28" name="TextBox 27"/>
            <p:cNvSpPr txBox="1"/>
            <p:nvPr/>
          </p:nvSpPr>
          <p:spPr>
            <a:xfrm>
              <a:off x="9379506" y="1691640"/>
              <a:ext cx="914400" cy="228600"/>
            </a:xfrm>
            <a:prstGeom prst="rect">
              <a:avLst/>
            </a:prstGeom>
            <a:noFill/>
          </p:spPr>
          <p:txBody>
            <a:bodyPr wrap="none" lIns="0" tIns="0" rIns="0" bIns="0" rtlCol="0">
              <a:noAutofit/>
            </a:bodyPr>
            <a:lstStyle/>
            <a:p>
              <a:pPr algn="r">
                <a:lnSpc>
                  <a:spcPct val="90000"/>
                </a:lnSpc>
              </a:pPr>
              <a:r>
                <a:rPr lang="en-GB" sz="800" dirty="0"/>
                <a:t>2.1.0</a:t>
              </a:r>
              <a:endParaRPr lang="en-US" sz="800" dirty="0"/>
            </a:p>
          </p:txBody>
        </p:sp>
        <p:cxnSp>
          <p:nvCxnSpPr>
            <p:cNvPr id="29" name="Straight Connector 28"/>
            <p:cNvCxnSpPr/>
            <p:nvPr/>
          </p:nvCxnSpPr>
          <p:spPr>
            <a:xfrm>
              <a:off x="9372998" y="2751740"/>
              <a:ext cx="1606230" cy="0"/>
            </a:xfrm>
            <a:prstGeom prst="line">
              <a:avLst/>
            </a:prstGeom>
            <a:ln w="19050">
              <a:solidFill>
                <a:schemeClr val="tx1"/>
              </a:solidFill>
              <a:miter lim="800000"/>
              <a:tailEnd type="stealt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379506" y="2934620"/>
              <a:ext cx="1602424" cy="0"/>
            </a:xfrm>
            <a:prstGeom prst="line">
              <a:avLst/>
            </a:prstGeom>
            <a:ln w="19050">
              <a:solidFill>
                <a:schemeClr val="tx1"/>
              </a:solidFill>
              <a:miter lim="800000"/>
              <a:tailEnd type="stealth"/>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685212" y="2675540"/>
              <a:ext cx="611586" cy="152401"/>
            </a:xfrm>
            <a:prstGeom prst="rect">
              <a:avLst/>
            </a:prstGeom>
            <a:noFill/>
          </p:spPr>
          <p:txBody>
            <a:bodyPr wrap="none" lIns="0" tIns="0" rIns="0" bIns="0" rtlCol="0">
              <a:noAutofit/>
            </a:bodyPr>
            <a:lstStyle/>
            <a:p>
              <a:pPr algn="r">
                <a:lnSpc>
                  <a:spcPct val="90000"/>
                </a:lnSpc>
              </a:pPr>
              <a:r>
                <a:rPr lang="en-GB" sz="800" dirty="0"/>
                <a:t>cp-persistent</a:t>
              </a:r>
              <a:endParaRPr lang="en-US" sz="800" dirty="0"/>
            </a:p>
          </p:txBody>
        </p:sp>
        <p:sp>
          <p:nvSpPr>
            <p:cNvPr id="32" name="TextBox 31"/>
            <p:cNvSpPr txBox="1"/>
            <p:nvPr/>
          </p:nvSpPr>
          <p:spPr>
            <a:xfrm>
              <a:off x="8761412" y="2840799"/>
              <a:ext cx="535385" cy="116681"/>
            </a:xfrm>
            <a:prstGeom prst="rect">
              <a:avLst/>
            </a:prstGeom>
            <a:noFill/>
          </p:spPr>
          <p:txBody>
            <a:bodyPr wrap="none" lIns="0" tIns="0" rIns="0" bIns="0" rtlCol="0">
              <a:noAutofit/>
            </a:bodyPr>
            <a:lstStyle/>
            <a:p>
              <a:pPr algn="r">
                <a:lnSpc>
                  <a:spcPct val="90000"/>
                </a:lnSpc>
              </a:pPr>
              <a:r>
                <a:rPr lang="en-GB" sz="800" dirty="0"/>
                <a:t>ansible</a:t>
              </a:r>
              <a:endParaRPr lang="en-US" sz="800" dirty="0"/>
            </a:p>
          </p:txBody>
        </p:sp>
        <p:sp>
          <p:nvSpPr>
            <p:cNvPr id="33" name="Oval 32"/>
            <p:cNvSpPr/>
            <p:nvPr/>
          </p:nvSpPr>
          <p:spPr>
            <a:xfrm>
              <a:off x="10198653" y="2911760"/>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 </a:t>
              </a:r>
              <a:endParaRPr lang="en-US" sz="1351" dirty="0"/>
            </a:p>
          </p:txBody>
        </p:sp>
        <p:cxnSp>
          <p:nvCxnSpPr>
            <p:cNvPr id="34" name="Straight Arrow Connector 33"/>
            <p:cNvCxnSpPr/>
            <p:nvPr/>
          </p:nvCxnSpPr>
          <p:spPr>
            <a:xfrm>
              <a:off x="10221513" y="2767920"/>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10198653" y="2732214"/>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 </a:t>
              </a:r>
              <a:endParaRPr lang="en-US" sz="1351" dirty="0"/>
            </a:p>
          </p:txBody>
        </p:sp>
        <p:sp>
          <p:nvSpPr>
            <p:cNvPr id="36" name="Oval 35"/>
            <p:cNvSpPr/>
            <p:nvPr/>
          </p:nvSpPr>
          <p:spPr>
            <a:xfrm>
              <a:off x="10751259" y="2911760"/>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 </a:t>
              </a:r>
              <a:endParaRPr lang="en-US" sz="1351" dirty="0"/>
            </a:p>
          </p:txBody>
        </p:sp>
        <p:cxnSp>
          <p:nvCxnSpPr>
            <p:cNvPr id="37" name="Straight Arrow Connector 36"/>
            <p:cNvCxnSpPr/>
            <p:nvPr/>
          </p:nvCxnSpPr>
          <p:spPr>
            <a:xfrm>
              <a:off x="10769833" y="2767920"/>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10746973" y="2728880"/>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 </a:t>
              </a:r>
              <a:endParaRPr lang="en-US" sz="1351" dirty="0"/>
            </a:p>
          </p:txBody>
        </p:sp>
        <p:cxnSp>
          <p:nvCxnSpPr>
            <p:cNvPr id="39" name="Straight Arrow Connector 38"/>
            <p:cNvCxnSpPr>
              <a:endCxn id="35" idx="0"/>
            </p:cNvCxnSpPr>
            <p:nvPr/>
          </p:nvCxnSpPr>
          <p:spPr>
            <a:xfrm>
              <a:off x="10221513" y="2586456"/>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38" idx="0"/>
            </p:cNvCxnSpPr>
            <p:nvPr/>
          </p:nvCxnSpPr>
          <p:spPr>
            <a:xfrm>
              <a:off x="10769833" y="2583122"/>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370376" y="2384121"/>
              <a:ext cx="1606230" cy="0"/>
            </a:xfrm>
            <a:prstGeom prst="line">
              <a:avLst/>
            </a:prstGeom>
            <a:ln w="19050">
              <a:solidFill>
                <a:schemeClr val="accent3"/>
              </a:solidFill>
              <a:miter lim="800000"/>
              <a:tailEnd type="stealt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9376884" y="2567001"/>
              <a:ext cx="1602424" cy="0"/>
            </a:xfrm>
            <a:prstGeom prst="line">
              <a:avLst/>
            </a:prstGeom>
            <a:ln w="19050">
              <a:solidFill>
                <a:schemeClr val="accent3"/>
              </a:solidFill>
              <a:miter lim="800000"/>
              <a:tailEnd type="stealth"/>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682590" y="2307921"/>
              <a:ext cx="611586" cy="152401"/>
            </a:xfrm>
            <a:prstGeom prst="rect">
              <a:avLst/>
            </a:prstGeom>
            <a:noFill/>
          </p:spPr>
          <p:txBody>
            <a:bodyPr wrap="none" lIns="0" tIns="0" rIns="0" bIns="0" rtlCol="0">
              <a:noAutofit/>
            </a:bodyPr>
            <a:lstStyle/>
            <a:p>
              <a:pPr algn="r">
                <a:lnSpc>
                  <a:spcPct val="90000"/>
                </a:lnSpc>
              </a:pPr>
              <a:r>
                <a:rPr lang="en-GB" sz="800" dirty="0">
                  <a:solidFill>
                    <a:schemeClr val="accent3"/>
                  </a:solidFill>
                </a:rPr>
                <a:t>staging-cp-persistent</a:t>
              </a:r>
              <a:endParaRPr lang="en-US" sz="800" dirty="0">
                <a:solidFill>
                  <a:schemeClr val="accent3"/>
                </a:solidFill>
              </a:endParaRPr>
            </a:p>
          </p:txBody>
        </p:sp>
        <p:sp>
          <p:nvSpPr>
            <p:cNvPr id="44" name="TextBox 43"/>
            <p:cNvSpPr txBox="1"/>
            <p:nvPr/>
          </p:nvSpPr>
          <p:spPr>
            <a:xfrm>
              <a:off x="8758790" y="2473180"/>
              <a:ext cx="535385" cy="116681"/>
            </a:xfrm>
            <a:prstGeom prst="rect">
              <a:avLst/>
            </a:prstGeom>
            <a:noFill/>
          </p:spPr>
          <p:txBody>
            <a:bodyPr wrap="none" lIns="0" tIns="0" rIns="0" bIns="0" rtlCol="0">
              <a:noAutofit/>
            </a:bodyPr>
            <a:lstStyle/>
            <a:p>
              <a:pPr algn="r">
                <a:lnSpc>
                  <a:spcPct val="90000"/>
                </a:lnSpc>
              </a:pPr>
              <a:r>
                <a:rPr lang="en-GB" sz="800" dirty="0">
                  <a:solidFill>
                    <a:schemeClr val="accent3"/>
                  </a:solidFill>
                </a:rPr>
                <a:t>staging-ansible</a:t>
              </a:r>
              <a:endParaRPr lang="en-US" sz="800" dirty="0">
                <a:solidFill>
                  <a:schemeClr val="accent3"/>
                </a:solidFill>
              </a:endParaRPr>
            </a:p>
          </p:txBody>
        </p:sp>
        <p:sp>
          <p:nvSpPr>
            <p:cNvPr id="45" name="Oval 44"/>
            <p:cNvSpPr/>
            <p:nvPr/>
          </p:nvSpPr>
          <p:spPr>
            <a:xfrm>
              <a:off x="10016805" y="2544141"/>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 </a:t>
              </a:r>
              <a:endParaRPr lang="en-US" sz="1351" dirty="0"/>
            </a:p>
          </p:txBody>
        </p:sp>
        <p:sp>
          <p:nvSpPr>
            <p:cNvPr id="46" name="Oval 45"/>
            <p:cNvSpPr/>
            <p:nvPr/>
          </p:nvSpPr>
          <p:spPr>
            <a:xfrm>
              <a:off x="10196031" y="2544141"/>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 </a:t>
              </a:r>
              <a:endParaRPr lang="en-US" sz="1351" dirty="0"/>
            </a:p>
          </p:txBody>
        </p:sp>
        <p:cxnSp>
          <p:nvCxnSpPr>
            <p:cNvPr id="47" name="Straight Arrow Connector 46"/>
            <p:cNvCxnSpPr/>
            <p:nvPr/>
          </p:nvCxnSpPr>
          <p:spPr>
            <a:xfrm>
              <a:off x="10039665" y="2400301"/>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10218891" y="2400301"/>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10196031" y="2364595"/>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 </a:t>
              </a:r>
              <a:endParaRPr lang="en-US" sz="1351" dirty="0"/>
            </a:p>
          </p:txBody>
        </p:sp>
        <p:sp>
          <p:nvSpPr>
            <p:cNvPr id="50" name="Oval 49"/>
            <p:cNvSpPr/>
            <p:nvPr/>
          </p:nvSpPr>
          <p:spPr>
            <a:xfrm>
              <a:off x="10748637" y="2544141"/>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 </a:t>
              </a:r>
              <a:endParaRPr lang="en-US" sz="1351" dirty="0"/>
            </a:p>
          </p:txBody>
        </p:sp>
        <p:sp>
          <p:nvSpPr>
            <p:cNvPr id="51" name="Oval 50"/>
            <p:cNvSpPr/>
            <p:nvPr/>
          </p:nvSpPr>
          <p:spPr>
            <a:xfrm>
              <a:off x="10016805" y="2361261"/>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 </a:t>
              </a:r>
              <a:endParaRPr lang="en-US" sz="1351" dirty="0"/>
            </a:p>
          </p:txBody>
        </p:sp>
        <p:cxnSp>
          <p:nvCxnSpPr>
            <p:cNvPr id="52" name="Straight Arrow Connector 51"/>
            <p:cNvCxnSpPr/>
            <p:nvPr/>
          </p:nvCxnSpPr>
          <p:spPr>
            <a:xfrm>
              <a:off x="10767211" y="2400301"/>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10744351" y="2361261"/>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 </a:t>
              </a:r>
              <a:endParaRPr lang="en-US" sz="1351" dirty="0"/>
            </a:p>
          </p:txBody>
        </p:sp>
        <p:cxnSp>
          <p:nvCxnSpPr>
            <p:cNvPr id="54" name="Straight Arrow Connector 53"/>
            <p:cNvCxnSpPr>
              <a:endCxn id="51" idx="0"/>
            </p:cNvCxnSpPr>
            <p:nvPr/>
          </p:nvCxnSpPr>
          <p:spPr>
            <a:xfrm>
              <a:off x="10039665" y="2215503"/>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49" idx="0"/>
            </p:cNvCxnSpPr>
            <p:nvPr/>
          </p:nvCxnSpPr>
          <p:spPr>
            <a:xfrm>
              <a:off x="10218891" y="2218837"/>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53" idx="0"/>
            </p:cNvCxnSpPr>
            <p:nvPr/>
          </p:nvCxnSpPr>
          <p:spPr>
            <a:xfrm>
              <a:off x="10767211" y="2215503"/>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9834231" y="2542657"/>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 </a:t>
              </a:r>
              <a:endParaRPr lang="en-US" sz="1351" dirty="0"/>
            </a:p>
          </p:txBody>
        </p:sp>
        <p:cxnSp>
          <p:nvCxnSpPr>
            <p:cNvPr id="58" name="Straight Arrow Connector 57"/>
            <p:cNvCxnSpPr>
              <a:endCxn id="57" idx="0"/>
            </p:cNvCxnSpPr>
            <p:nvPr/>
          </p:nvCxnSpPr>
          <p:spPr>
            <a:xfrm>
              <a:off x="9857091" y="2396899"/>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9831854" y="2361698"/>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 </a:t>
              </a:r>
              <a:endParaRPr lang="en-US" sz="1351" dirty="0"/>
            </a:p>
          </p:txBody>
        </p:sp>
        <p:cxnSp>
          <p:nvCxnSpPr>
            <p:cNvPr id="60" name="Straight Arrow Connector 59"/>
            <p:cNvCxnSpPr>
              <a:endCxn id="59" idx="0"/>
            </p:cNvCxnSpPr>
            <p:nvPr/>
          </p:nvCxnSpPr>
          <p:spPr>
            <a:xfrm>
              <a:off x="9854714" y="2215940"/>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9830198" y="2173553"/>
              <a:ext cx="45720" cy="45720"/>
            </a:xfrm>
            <a:prstGeom prst="ellipse">
              <a:avLst/>
            </a:prstGeom>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 </a:t>
              </a:r>
              <a:endParaRPr lang="en-US" sz="1351" dirty="0"/>
            </a:p>
          </p:txBody>
        </p:sp>
        <p:sp>
          <p:nvSpPr>
            <p:cNvPr id="62" name="Oval 61"/>
            <p:cNvSpPr/>
            <p:nvPr/>
          </p:nvSpPr>
          <p:spPr>
            <a:xfrm>
              <a:off x="10562655" y="2536529"/>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 </a:t>
              </a:r>
              <a:endParaRPr lang="en-US" sz="1351" dirty="0"/>
            </a:p>
          </p:txBody>
        </p:sp>
        <p:cxnSp>
          <p:nvCxnSpPr>
            <p:cNvPr id="63" name="Straight Arrow Connector 62"/>
            <p:cNvCxnSpPr>
              <a:endCxn id="62" idx="0"/>
            </p:cNvCxnSpPr>
            <p:nvPr/>
          </p:nvCxnSpPr>
          <p:spPr>
            <a:xfrm>
              <a:off x="10585515" y="2390771"/>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10560278" y="2355570"/>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 </a:t>
              </a:r>
              <a:endParaRPr lang="en-US" sz="1351" dirty="0"/>
            </a:p>
          </p:txBody>
        </p:sp>
        <p:cxnSp>
          <p:nvCxnSpPr>
            <p:cNvPr id="65" name="Straight Arrow Connector 64"/>
            <p:cNvCxnSpPr>
              <a:endCxn id="64" idx="0"/>
            </p:cNvCxnSpPr>
            <p:nvPr/>
          </p:nvCxnSpPr>
          <p:spPr>
            <a:xfrm>
              <a:off x="10583138" y="2209812"/>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10559494" y="2173553"/>
              <a:ext cx="45720" cy="45720"/>
            </a:xfrm>
            <a:prstGeom prst="ellipse">
              <a:avLst/>
            </a:prstGeom>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 </a:t>
              </a:r>
              <a:endParaRPr lang="en-US" sz="1351" dirty="0"/>
            </a:p>
          </p:txBody>
        </p:sp>
        <p:sp>
          <p:nvSpPr>
            <p:cNvPr id="67" name="Oval 66"/>
            <p:cNvSpPr/>
            <p:nvPr/>
          </p:nvSpPr>
          <p:spPr>
            <a:xfrm>
              <a:off x="10019427" y="2173553"/>
              <a:ext cx="45720" cy="45720"/>
            </a:xfrm>
            <a:prstGeom prst="ellipse">
              <a:avLst/>
            </a:prstGeom>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 </a:t>
              </a:r>
              <a:endParaRPr lang="en-US" sz="1351" dirty="0"/>
            </a:p>
          </p:txBody>
        </p:sp>
        <p:sp>
          <p:nvSpPr>
            <p:cNvPr id="68" name="Oval 67"/>
            <p:cNvSpPr/>
            <p:nvPr/>
          </p:nvSpPr>
          <p:spPr>
            <a:xfrm>
              <a:off x="10202466" y="2174505"/>
              <a:ext cx="45720" cy="45720"/>
            </a:xfrm>
            <a:prstGeom prst="ellipse">
              <a:avLst/>
            </a:prstGeom>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 </a:t>
              </a:r>
              <a:endParaRPr lang="en-US" sz="1351" dirty="0"/>
            </a:p>
          </p:txBody>
        </p:sp>
        <p:sp>
          <p:nvSpPr>
            <p:cNvPr id="69" name="Oval 68"/>
            <p:cNvSpPr/>
            <p:nvPr/>
          </p:nvSpPr>
          <p:spPr>
            <a:xfrm>
              <a:off x="10748723" y="2173553"/>
              <a:ext cx="45720" cy="45720"/>
            </a:xfrm>
            <a:prstGeom prst="ellipse">
              <a:avLst/>
            </a:prstGeom>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 </a:t>
              </a:r>
              <a:endParaRPr lang="en-US" sz="1351" dirty="0"/>
            </a:p>
          </p:txBody>
        </p:sp>
      </p:grpSp>
      <p:grpSp>
        <p:nvGrpSpPr>
          <p:cNvPr id="70" name="Group 69"/>
          <p:cNvGrpSpPr/>
          <p:nvPr/>
        </p:nvGrpSpPr>
        <p:grpSpPr>
          <a:xfrm>
            <a:off x="2319100" y="1524629"/>
            <a:ext cx="2405451" cy="3783692"/>
            <a:chOff x="2317509" y="990854"/>
            <a:chExt cx="2405451" cy="3783692"/>
          </a:xfrm>
        </p:grpSpPr>
        <p:sp>
          <p:nvSpPr>
            <p:cNvPr id="71" name="Trapezoid 70"/>
            <p:cNvSpPr/>
            <p:nvPr/>
          </p:nvSpPr>
          <p:spPr>
            <a:xfrm rot="16200000">
              <a:off x="995838" y="2691526"/>
              <a:ext cx="3022971" cy="379630"/>
            </a:xfrm>
            <a:prstGeom prst="trapezoid">
              <a:avLst>
                <a:gd name="adj" fmla="val 294858"/>
              </a:avLst>
            </a:prstGeom>
            <a:solidFill>
              <a:schemeClr val="accent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72" name="Rectangle 71"/>
            <p:cNvSpPr/>
            <p:nvPr/>
          </p:nvSpPr>
          <p:spPr>
            <a:xfrm>
              <a:off x="2856127" y="2400300"/>
              <a:ext cx="1679018" cy="838200"/>
            </a:xfrm>
            <a:prstGeom prst="rect">
              <a:avLst/>
            </a:prstGeom>
            <a:solidFill>
              <a:schemeClr val="accent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Config Processor</a:t>
              </a:r>
              <a:endParaRPr lang="en-US" sz="1351" dirty="0"/>
            </a:p>
          </p:txBody>
        </p:sp>
        <p:sp>
          <p:nvSpPr>
            <p:cNvPr id="73" name="Rectangle 72"/>
            <p:cNvSpPr/>
            <p:nvPr/>
          </p:nvSpPr>
          <p:spPr>
            <a:xfrm>
              <a:off x="2856127" y="3320363"/>
              <a:ext cx="1679018" cy="222937"/>
            </a:xfrm>
            <a:prstGeom prst="rect">
              <a:avLst/>
            </a:prstGeom>
            <a:solidFill>
              <a:schemeClr val="accent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nova-api</a:t>
              </a:r>
              <a:endParaRPr lang="en-US" sz="1351" dirty="0"/>
            </a:p>
          </p:txBody>
        </p:sp>
        <p:sp>
          <p:nvSpPr>
            <p:cNvPr id="74" name="Rectangle 73"/>
            <p:cNvSpPr/>
            <p:nvPr/>
          </p:nvSpPr>
          <p:spPr>
            <a:xfrm>
              <a:off x="2856127" y="3625163"/>
              <a:ext cx="1679018" cy="222937"/>
            </a:xfrm>
            <a:prstGeom prst="rect">
              <a:avLst/>
            </a:prstGeom>
            <a:solidFill>
              <a:schemeClr val="accent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cinder-api</a:t>
              </a:r>
              <a:endParaRPr lang="en-US" sz="1351" dirty="0"/>
            </a:p>
          </p:txBody>
        </p:sp>
        <p:sp>
          <p:nvSpPr>
            <p:cNvPr id="75" name="Rectangle 74"/>
            <p:cNvSpPr/>
            <p:nvPr/>
          </p:nvSpPr>
          <p:spPr>
            <a:xfrm>
              <a:off x="2856127" y="3929963"/>
              <a:ext cx="1679018" cy="222937"/>
            </a:xfrm>
            <a:prstGeom prst="rect">
              <a:avLst/>
            </a:prstGeom>
            <a:solidFill>
              <a:schemeClr val="accent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neutron-</a:t>
              </a:r>
              <a:r>
                <a:rPr lang="en-US" sz="1351" dirty="0"/>
                <a:t>server</a:t>
              </a:r>
              <a:endParaRPr lang="en-GB" sz="1351" dirty="0"/>
            </a:p>
          </p:txBody>
        </p:sp>
        <p:sp>
          <p:nvSpPr>
            <p:cNvPr id="76" name="Rectangle 75"/>
            <p:cNvSpPr/>
            <p:nvPr/>
          </p:nvSpPr>
          <p:spPr>
            <a:xfrm>
              <a:off x="2856127" y="4234763"/>
              <a:ext cx="1679018" cy="222937"/>
            </a:xfrm>
            <a:prstGeom prst="rect">
              <a:avLst/>
            </a:prstGeom>
            <a:solidFill>
              <a:schemeClr val="accent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glance-api</a:t>
              </a:r>
            </a:p>
          </p:txBody>
        </p:sp>
        <p:sp>
          <p:nvSpPr>
            <p:cNvPr id="77" name="Rectangle 76"/>
            <p:cNvSpPr/>
            <p:nvPr/>
          </p:nvSpPr>
          <p:spPr>
            <a:xfrm>
              <a:off x="2856127" y="2095908"/>
              <a:ext cx="1679018" cy="222937"/>
            </a:xfrm>
            <a:prstGeom prst="rect">
              <a:avLst/>
            </a:prstGeom>
            <a:solidFill>
              <a:schemeClr val="accent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monasca-agent</a:t>
              </a:r>
              <a:endParaRPr lang="en-US" sz="1351" dirty="0"/>
            </a:p>
          </p:txBody>
        </p:sp>
        <p:sp>
          <p:nvSpPr>
            <p:cNvPr id="78" name="Rectangle 77"/>
            <p:cNvSpPr/>
            <p:nvPr/>
          </p:nvSpPr>
          <p:spPr>
            <a:xfrm>
              <a:off x="2856127" y="1791108"/>
              <a:ext cx="1679018" cy="222937"/>
            </a:xfrm>
            <a:prstGeom prst="rect">
              <a:avLst/>
            </a:prstGeom>
            <a:solidFill>
              <a:schemeClr val="accent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ansible</a:t>
              </a:r>
              <a:endParaRPr lang="en-US" sz="1351" dirty="0"/>
            </a:p>
          </p:txBody>
        </p:sp>
        <p:sp>
          <p:nvSpPr>
            <p:cNvPr id="79" name="Rectangle 78"/>
            <p:cNvSpPr/>
            <p:nvPr/>
          </p:nvSpPr>
          <p:spPr>
            <a:xfrm>
              <a:off x="2856127" y="1486308"/>
              <a:ext cx="1679018" cy="222937"/>
            </a:xfrm>
            <a:prstGeom prst="rect">
              <a:avLst/>
            </a:prstGeom>
            <a:solidFill>
              <a:schemeClr val="accent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swift-proxy</a:t>
              </a:r>
              <a:endParaRPr lang="en-US" sz="1351" dirty="0"/>
            </a:p>
          </p:txBody>
        </p:sp>
        <p:sp>
          <p:nvSpPr>
            <p:cNvPr id="80" name="Rectangle 79"/>
            <p:cNvSpPr/>
            <p:nvPr/>
          </p:nvSpPr>
          <p:spPr>
            <a:xfrm>
              <a:off x="2856127" y="1181508"/>
              <a:ext cx="1679018" cy="222937"/>
            </a:xfrm>
            <a:prstGeom prst="rect">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ceilometer-api</a:t>
              </a:r>
              <a:endParaRPr lang="en-US" sz="1351" dirty="0"/>
            </a:p>
          </p:txBody>
        </p:sp>
        <p:sp>
          <p:nvSpPr>
            <p:cNvPr id="81" name="Rectangle 80"/>
            <p:cNvSpPr/>
            <p:nvPr/>
          </p:nvSpPr>
          <p:spPr>
            <a:xfrm>
              <a:off x="2697136" y="1369855"/>
              <a:ext cx="2025824" cy="3022972"/>
            </a:xfrm>
            <a:prstGeom prst="rect">
              <a:avLst/>
            </a:prstGeom>
            <a:noFill/>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82" name="Rectangle 81"/>
            <p:cNvSpPr/>
            <p:nvPr/>
          </p:nvSpPr>
          <p:spPr>
            <a:xfrm>
              <a:off x="2697136" y="990854"/>
              <a:ext cx="2025824" cy="379255"/>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83" name="Rectangle 82"/>
            <p:cNvSpPr/>
            <p:nvPr/>
          </p:nvSpPr>
          <p:spPr>
            <a:xfrm>
              <a:off x="2697136" y="4395291"/>
              <a:ext cx="2025824" cy="379255"/>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84" name="Rectangle 83"/>
            <p:cNvSpPr/>
            <p:nvPr/>
          </p:nvSpPr>
          <p:spPr>
            <a:xfrm>
              <a:off x="2695885" y="1369855"/>
              <a:ext cx="2025824" cy="3022972"/>
            </a:xfrm>
            <a:prstGeom prst="rect">
              <a:avLst/>
            </a:prstGeom>
            <a:noFill/>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grpSp>
      <p:sp>
        <p:nvSpPr>
          <p:cNvPr id="85" name="Freeform 84"/>
          <p:cNvSpPr/>
          <p:nvPr/>
        </p:nvSpPr>
        <p:spPr>
          <a:xfrm>
            <a:off x="8289382" y="3326733"/>
            <a:ext cx="253329" cy="3338212"/>
          </a:xfrm>
          <a:custGeom>
            <a:avLst/>
            <a:gdLst>
              <a:gd name="connsiteX0" fmla="*/ 2381 w 252412"/>
              <a:gd name="connsiteY0" fmla="*/ 795338 h 2631281"/>
              <a:gd name="connsiteX1" fmla="*/ 252412 w 252412"/>
              <a:gd name="connsiteY1" fmla="*/ 0 h 2631281"/>
              <a:gd name="connsiteX2" fmla="*/ 252412 w 252412"/>
              <a:gd name="connsiteY2" fmla="*/ 2631281 h 2631281"/>
              <a:gd name="connsiteX3" fmla="*/ 0 w 252412"/>
              <a:gd name="connsiteY3" fmla="*/ 981075 h 2631281"/>
              <a:gd name="connsiteX4" fmla="*/ 2381 w 252412"/>
              <a:gd name="connsiteY4" fmla="*/ 795338 h 2631281"/>
              <a:gd name="connsiteX0" fmla="*/ 230 w 250261"/>
              <a:gd name="connsiteY0" fmla="*/ 795338 h 2631281"/>
              <a:gd name="connsiteX1" fmla="*/ 250261 w 250261"/>
              <a:gd name="connsiteY1" fmla="*/ 0 h 2631281"/>
              <a:gd name="connsiteX2" fmla="*/ 250261 w 250261"/>
              <a:gd name="connsiteY2" fmla="*/ 2631281 h 2631281"/>
              <a:gd name="connsiteX3" fmla="*/ 230 w 250261"/>
              <a:gd name="connsiteY3" fmla="*/ 954881 h 2631281"/>
              <a:gd name="connsiteX4" fmla="*/ 230 w 250261"/>
              <a:gd name="connsiteY4" fmla="*/ 795338 h 2631281"/>
              <a:gd name="connsiteX0" fmla="*/ 230 w 250261"/>
              <a:gd name="connsiteY0" fmla="*/ 795338 h 3338212"/>
              <a:gd name="connsiteX1" fmla="*/ 250261 w 250261"/>
              <a:gd name="connsiteY1" fmla="*/ 0 h 3338212"/>
              <a:gd name="connsiteX2" fmla="*/ 242577 w 250261"/>
              <a:gd name="connsiteY2" fmla="*/ 3338212 h 3338212"/>
              <a:gd name="connsiteX3" fmla="*/ 230 w 250261"/>
              <a:gd name="connsiteY3" fmla="*/ 954881 h 3338212"/>
              <a:gd name="connsiteX4" fmla="*/ 230 w 250261"/>
              <a:gd name="connsiteY4" fmla="*/ 795338 h 3338212"/>
              <a:gd name="connsiteX0" fmla="*/ 230 w 250261"/>
              <a:gd name="connsiteY0" fmla="*/ 795338 h 3338212"/>
              <a:gd name="connsiteX1" fmla="*/ 250261 w 250261"/>
              <a:gd name="connsiteY1" fmla="*/ 0 h 3338212"/>
              <a:gd name="connsiteX2" fmla="*/ 242577 w 250261"/>
              <a:gd name="connsiteY2" fmla="*/ 3338212 h 3338212"/>
              <a:gd name="connsiteX3" fmla="*/ 230 w 250261"/>
              <a:gd name="connsiteY3" fmla="*/ 954881 h 3338212"/>
              <a:gd name="connsiteX4" fmla="*/ 230 w 250261"/>
              <a:gd name="connsiteY4" fmla="*/ 795338 h 3338212"/>
              <a:gd name="connsiteX0" fmla="*/ 916 w 250947"/>
              <a:gd name="connsiteY0" fmla="*/ 795338 h 3338212"/>
              <a:gd name="connsiteX1" fmla="*/ 250947 w 250947"/>
              <a:gd name="connsiteY1" fmla="*/ 0 h 3338212"/>
              <a:gd name="connsiteX2" fmla="*/ 243263 w 250947"/>
              <a:gd name="connsiteY2" fmla="*/ 3338212 h 3338212"/>
              <a:gd name="connsiteX3" fmla="*/ 916 w 250947"/>
              <a:gd name="connsiteY3" fmla="*/ 954881 h 3338212"/>
              <a:gd name="connsiteX4" fmla="*/ 916 w 250947"/>
              <a:gd name="connsiteY4" fmla="*/ 795338 h 3338212"/>
              <a:gd name="connsiteX0" fmla="*/ 2820 w 252851"/>
              <a:gd name="connsiteY0" fmla="*/ 795338 h 3338212"/>
              <a:gd name="connsiteX1" fmla="*/ 252851 w 252851"/>
              <a:gd name="connsiteY1" fmla="*/ 0 h 3338212"/>
              <a:gd name="connsiteX2" fmla="*/ 245167 w 252851"/>
              <a:gd name="connsiteY2" fmla="*/ 3338212 h 3338212"/>
              <a:gd name="connsiteX3" fmla="*/ 438 w 252851"/>
              <a:gd name="connsiteY3" fmla="*/ 1119187 h 3338212"/>
              <a:gd name="connsiteX4" fmla="*/ 2820 w 252851"/>
              <a:gd name="connsiteY4" fmla="*/ 795338 h 3338212"/>
              <a:gd name="connsiteX0" fmla="*/ 917 w 253329"/>
              <a:gd name="connsiteY0" fmla="*/ 954882 h 3338212"/>
              <a:gd name="connsiteX1" fmla="*/ 253329 w 253329"/>
              <a:gd name="connsiteY1" fmla="*/ 0 h 3338212"/>
              <a:gd name="connsiteX2" fmla="*/ 245645 w 253329"/>
              <a:gd name="connsiteY2" fmla="*/ 3338212 h 3338212"/>
              <a:gd name="connsiteX3" fmla="*/ 916 w 253329"/>
              <a:gd name="connsiteY3" fmla="*/ 1119187 h 3338212"/>
              <a:gd name="connsiteX4" fmla="*/ 917 w 253329"/>
              <a:gd name="connsiteY4" fmla="*/ 954882 h 3338212"/>
              <a:gd name="connsiteX0" fmla="*/ 917 w 253329"/>
              <a:gd name="connsiteY0" fmla="*/ 952501 h 3338212"/>
              <a:gd name="connsiteX1" fmla="*/ 253329 w 253329"/>
              <a:gd name="connsiteY1" fmla="*/ 0 h 3338212"/>
              <a:gd name="connsiteX2" fmla="*/ 245645 w 253329"/>
              <a:gd name="connsiteY2" fmla="*/ 3338212 h 3338212"/>
              <a:gd name="connsiteX3" fmla="*/ 916 w 253329"/>
              <a:gd name="connsiteY3" fmla="*/ 1119187 h 3338212"/>
              <a:gd name="connsiteX4" fmla="*/ 917 w 253329"/>
              <a:gd name="connsiteY4" fmla="*/ 952501 h 33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29" h="3338212">
                <a:moveTo>
                  <a:pt x="917" y="952501"/>
                </a:moveTo>
                <a:lnTo>
                  <a:pt x="253329" y="0"/>
                </a:lnTo>
                <a:cubicBezTo>
                  <a:pt x="250768" y="1112737"/>
                  <a:pt x="248206" y="2225475"/>
                  <a:pt x="245645" y="3338212"/>
                </a:cubicBezTo>
                <a:cubicBezTo>
                  <a:pt x="164863" y="2543768"/>
                  <a:pt x="81698" y="1913631"/>
                  <a:pt x="916" y="1119187"/>
                </a:cubicBezTo>
                <a:cubicBezTo>
                  <a:pt x="-671" y="1119187"/>
                  <a:pt x="123" y="1014413"/>
                  <a:pt x="917" y="952501"/>
                </a:cubicBezTo>
                <a:close/>
              </a:path>
            </a:pathLst>
          </a:cu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86" name="Rectangle 85"/>
          <p:cNvSpPr/>
          <p:nvPr/>
        </p:nvSpPr>
        <p:spPr>
          <a:xfrm>
            <a:off x="8534400" y="3336052"/>
            <a:ext cx="2821387" cy="3347389"/>
          </a:xfrm>
          <a:prstGeom prst="rect">
            <a:avLst/>
          </a:prstGeom>
          <a:solidFill>
            <a:schemeClr val="bg1"/>
          </a:solidFill>
          <a:ln w="285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r>
              <a:rPr lang="en-GB" sz="1051" dirty="0">
                <a:solidFill>
                  <a:schemeClr val="tx1"/>
                </a:solidFill>
              </a:rPr>
              <a:t>Ansible Playbooks</a:t>
            </a:r>
          </a:p>
          <a:p>
            <a:pPr>
              <a:lnSpc>
                <a:spcPct val="90000"/>
              </a:lnSpc>
            </a:pPr>
            <a:endParaRPr lang="en-GB" sz="1051" dirty="0">
              <a:solidFill>
                <a:schemeClr val="tx1"/>
              </a:solidFill>
            </a:endParaRPr>
          </a:p>
          <a:p>
            <a:pPr>
              <a:lnSpc>
                <a:spcPct val="90000"/>
              </a:lnSpc>
            </a:pPr>
            <a:r>
              <a:rPr lang="en-GB" sz="1051" b="1" dirty="0">
                <a:solidFill>
                  <a:srgbClr val="ABA051"/>
                </a:solidFill>
                <a:latin typeface="Courier New" panose="02070309020205020404" pitchFamily="49" charset="0"/>
                <a:cs typeface="Courier New" panose="02070309020205020404" pitchFamily="49" charset="0"/>
              </a:rPr>
              <a:t>ansible</a:t>
            </a:r>
            <a:r>
              <a:rPr lang="en-GB" sz="1051" b="1" dirty="0">
                <a:solidFill>
                  <a:schemeClr val="tx1"/>
                </a:solidFill>
                <a:latin typeface="Courier New" panose="02070309020205020404" pitchFamily="49" charset="0"/>
                <a:cs typeface="Courier New" panose="02070309020205020404" pitchFamily="49" charset="0"/>
              </a:rPr>
              <a:t>/</a:t>
            </a:r>
          </a:p>
          <a:p>
            <a:pPr>
              <a:lnSpc>
                <a:spcPct val="90000"/>
              </a:lnSpc>
            </a:pPr>
            <a:r>
              <a:rPr lang="en-GB" sz="1051" dirty="0">
                <a:solidFill>
                  <a:schemeClr val="tx1"/>
                </a:solidFill>
                <a:latin typeface="Courier New" panose="02070309020205020404" pitchFamily="49" charset="0"/>
                <a:cs typeface="Courier New" panose="02070309020205020404" pitchFamily="49" charset="0"/>
              </a:rPr>
              <a:t>  ├─</a:t>
            </a:r>
            <a:r>
              <a:rPr lang="en-GB" sz="1051" b="1" dirty="0">
                <a:solidFill>
                  <a:srgbClr val="008B2C"/>
                </a:solidFill>
                <a:latin typeface="Courier New" panose="02070309020205020404" pitchFamily="49" charset="0"/>
                <a:cs typeface="Courier New" panose="02070309020205020404" pitchFamily="49" charset="0"/>
              </a:rPr>
              <a:t>r</a:t>
            </a:r>
            <a:r>
              <a:rPr lang="en-GB" sz="1051" b="1" dirty="0">
                <a:solidFill>
                  <a:srgbClr val="ABA051"/>
                </a:solidFill>
                <a:latin typeface="Courier New" panose="02070309020205020404" pitchFamily="49" charset="0"/>
                <a:cs typeface="Courier New" panose="02070309020205020404" pitchFamily="49" charset="0"/>
              </a:rPr>
              <a:t>oles</a:t>
            </a:r>
            <a:r>
              <a:rPr lang="en-GB" sz="1051" b="1" dirty="0">
                <a:solidFill>
                  <a:srgbClr val="008B2C"/>
                </a:solidFill>
                <a:latin typeface="Courier New" panose="02070309020205020404" pitchFamily="49" charset="0"/>
                <a:cs typeface="Courier New" panose="02070309020205020404" pitchFamily="49" charset="0"/>
              </a:rPr>
              <a:t>/</a:t>
            </a:r>
            <a:endParaRPr lang="en-GB" sz="1051" dirty="0">
              <a:solidFill>
                <a:srgbClr val="008B2C"/>
              </a:solidFill>
              <a:latin typeface="Courier New" panose="02070309020205020404" pitchFamily="49" charset="0"/>
              <a:cs typeface="Courier New" panose="02070309020205020404" pitchFamily="49" charset="0"/>
            </a:endParaRPr>
          </a:p>
          <a:p>
            <a:pPr>
              <a:lnSpc>
                <a:spcPct val="90000"/>
              </a:lnSpc>
            </a:pPr>
            <a:r>
              <a:rPr lang="en-GB" sz="1051" dirty="0">
                <a:solidFill>
                  <a:schemeClr val="tx1"/>
                </a:solidFill>
                <a:latin typeface="Courier New" panose="02070309020205020404" pitchFamily="49" charset="0"/>
                <a:cs typeface="Courier New" panose="02070309020205020404" pitchFamily="49" charset="0"/>
              </a:rPr>
              <a:t>  │ ├─</a:t>
            </a:r>
            <a:r>
              <a:rPr lang="en-GB" sz="1051" b="1" dirty="0">
                <a:solidFill>
                  <a:srgbClr val="ABA051"/>
                </a:solidFill>
                <a:latin typeface="Courier New" panose="02070309020205020404" pitchFamily="49" charset="0"/>
                <a:cs typeface="Courier New" panose="02070309020205020404" pitchFamily="49" charset="0"/>
              </a:rPr>
              <a:t>nova-compute</a:t>
            </a:r>
            <a:r>
              <a:rPr lang="en-GB" sz="1051" dirty="0">
                <a:solidFill>
                  <a:schemeClr val="accent2"/>
                </a:solidFill>
                <a:latin typeface="Courier New" panose="02070309020205020404" pitchFamily="49" charset="0"/>
                <a:cs typeface="Courier New" panose="02070309020205020404" pitchFamily="49" charset="0"/>
              </a:rPr>
              <a:t>/</a:t>
            </a:r>
          </a:p>
          <a:p>
            <a:pPr>
              <a:lnSpc>
                <a:spcPct val="90000"/>
              </a:lnSpc>
            </a:pPr>
            <a:r>
              <a:rPr lang="en-GB" sz="1051" dirty="0">
                <a:solidFill>
                  <a:schemeClr val="tx1"/>
                </a:solidFill>
                <a:latin typeface="Courier New" panose="02070309020205020404" pitchFamily="49" charset="0"/>
                <a:cs typeface="Courier New" panose="02070309020205020404" pitchFamily="49" charset="0"/>
              </a:rPr>
              <a:t>  │ │ ├─</a:t>
            </a:r>
            <a:r>
              <a:rPr lang="en-GB" sz="1051" b="1" dirty="0">
                <a:solidFill>
                  <a:srgbClr val="ABA051"/>
                </a:solidFill>
                <a:latin typeface="Courier New" panose="02070309020205020404" pitchFamily="49" charset="0"/>
                <a:cs typeface="Courier New" panose="02070309020205020404" pitchFamily="49" charset="0"/>
              </a:rPr>
              <a:t>defaults</a:t>
            </a:r>
            <a:r>
              <a:rPr lang="en-GB" sz="1051" dirty="0">
                <a:solidFill>
                  <a:schemeClr val="tx1"/>
                </a:solidFill>
                <a:latin typeface="Courier New" panose="02070309020205020404" pitchFamily="49" charset="0"/>
                <a:cs typeface="Courier New" panose="02070309020205020404" pitchFamily="49" charset="0"/>
              </a:rPr>
              <a:t>/</a:t>
            </a:r>
            <a:endParaRPr lang="en-GB" sz="1051" dirty="0">
              <a:solidFill>
                <a:schemeClr val="accent2"/>
              </a:solidFill>
              <a:latin typeface="Courier New" panose="02070309020205020404" pitchFamily="49" charset="0"/>
              <a:cs typeface="Courier New" panose="02070309020205020404" pitchFamily="49" charset="0"/>
            </a:endParaRPr>
          </a:p>
          <a:p>
            <a:pPr>
              <a:lnSpc>
                <a:spcPct val="90000"/>
              </a:lnSpc>
            </a:pPr>
            <a:r>
              <a:rPr lang="en-GB" sz="1051" dirty="0">
                <a:solidFill>
                  <a:schemeClr val="tx1"/>
                </a:solidFill>
                <a:latin typeface="Courier New" panose="02070309020205020404" pitchFamily="49" charset="0"/>
                <a:cs typeface="Courier New" panose="02070309020205020404" pitchFamily="49" charset="0"/>
              </a:rPr>
              <a:t>  │ │ ├─</a:t>
            </a:r>
            <a:r>
              <a:rPr lang="en-GB" sz="1051" b="1" dirty="0">
                <a:solidFill>
                  <a:srgbClr val="ABA051"/>
                </a:solidFill>
                <a:latin typeface="Courier New" panose="02070309020205020404" pitchFamily="49" charset="0"/>
                <a:cs typeface="Courier New" panose="02070309020205020404" pitchFamily="49" charset="0"/>
              </a:rPr>
              <a:t>handlers</a:t>
            </a:r>
            <a:r>
              <a:rPr lang="en-GB" sz="1051" dirty="0">
                <a:solidFill>
                  <a:schemeClr val="tx1"/>
                </a:solidFill>
                <a:latin typeface="Courier New" panose="02070309020205020404" pitchFamily="49" charset="0"/>
                <a:cs typeface="Courier New" panose="02070309020205020404" pitchFamily="49" charset="0"/>
              </a:rPr>
              <a:t>/</a:t>
            </a:r>
            <a:endParaRPr lang="en-GB" sz="1051" dirty="0">
              <a:solidFill>
                <a:schemeClr val="accent2"/>
              </a:solidFill>
              <a:latin typeface="Courier New" panose="02070309020205020404" pitchFamily="49" charset="0"/>
              <a:cs typeface="Courier New" panose="02070309020205020404" pitchFamily="49" charset="0"/>
            </a:endParaRPr>
          </a:p>
          <a:p>
            <a:pPr>
              <a:lnSpc>
                <a:spcPct val="90000"/>
              </a:lnSpc>
            </a:pPr>
            <a:r>
              <a:rPr lang="en-GB" sz="1051" dirty="0">
                <a:solidFill>
                  <a:schemeClr val="tx1"/>
                </a:solidFill>
                <a:latin typeface="Courier New" panose="02070309020205020404" pitchFamily="49" charset="0"/>
                <a:cs typeface="Courier New" panose="02070309020205020404" pitchFamily="49" charset="0"/>
              </a:rPr>
              <a:t>  │ │ ├─</a:t>
            </a:r>
            <a:r>
              <a:rPr lang="en-GB" sz="1051" b="1" dirty="0">
                <a:solidFill>
                  <a:srgbClr val="ABA051"/>
                </a:solidFill>
                <a:latin typeface="Courier New" panose="02070309020205020404" pitchFamily="49" charset="0"/>
                <a:cs typeface="Courier New" panose="02070309020205020404" pitchFamily="49" charset="0"/>
              </a:rPr>
              <a:t>meta</a:t>
            </a:r>
            <a:r>
              <a:rPr lang="en-GB" sz="1051" dirty="0">
                <a:solidFill>
                  <a:schemeClr val="tx1"/>
                </a:solidFill>
                <a:latin typeface="Courier New" panose="02070309020205020404" pitchFamily="49" charset="0"/>
                <a:cs typeface="Courier New" panose="02070309020205020404" pitchFamily="49" charset="0"/>
              </a:rPr>
              <a:t>/</a:t>
            </a:r>
            <a:endParaRPr lang="en-GB" sz="1051" dirty="0">
              <a:solidFill>
                <a:schemeClr val="accent2"/>
              </a:solidFill>
              <a:latin typeface="Courier New" panose="02070309020205020404" pitchFamily="49" charset="0"/>
              <a:cs typeface="Courier New" panose="02070309020205020404" pitchFamily="49" charset="0"/>
            </a:endParaRPr>
          </a:p>
          <a:p>
            <a:pPr>
              <a:lnSpc>
                <a:spcPct val="90000"/>
              </a:lnSpc>
            </a:pPr>
            <a:r>
              <a:rPr lang="en-GB" sz="1051" dirty="0">
                <a:solidFill>
                  <a:schemeClr val="tx1"/>
                </a:solidFill>
                <a:latin typeface="Courier New" panose="02070309020205020404" pitchFamily="49" charset="0"/>
                <a:cs typeface="Courier New" panose="02070309020205020404" pitchFamily="49" charset="0"/>
              </a:rPr>
              <a:t>  │ │ ├─</a:t>
            </a:r>
            <a:r>
              <a:rPr lang="en-GB" sz="1051" b="1" dirty="0">
                <a:solidFill>
                  <a:srgbClr val="ABA051"/>
                </a:solidFill>
                <a:latin typeface="Courier New" panose="02070309020205020404" pitchFamily="49" charset="0"/>
                <a:cs typeface="Courier New" panose="02070309020205020404" pitchFamily="49" charset="0"/>
              </a:rPr>
              <a:t>tasks</a:t>
            </a:r>
            <a:r>
              <a:rPr lang="en-GB" sz="1051" dirty="0">
                <a:solidFill>
                  <a:schemeClr val="tx1"/>
                </a:solidFill>
                <a:latin typeface="Courier New" panose="02070309020205020404" pitchFamily="49" charset="0"/>
                <a:cs typeface="Courier New" panose="02070309020205020404" pitchFamily="49" charset="0"/>
              </a:rPr>
              <a:t>/</a:t>
            </a:r>
          </a:p>
          <a:p>
            <a:pPr>
              <a:lnSpc>
                <a:spcPct val="90000"/>
              </a:lnSpc>
            </a:pPr>
            <a:r>
              <a:rPr lang="en-GB" sz="1051" dirty="0">
                <a:solidFill>
                  <a:schemeClr val="tx1"/>
                </a:solidFill>
                <a:latin typeface="Courier New" panose="02070309020205020404" pitchFamily="49" charset="0"/>
                <a:cs typeface="Courier New" panose="02070309020205020404" pitchFamily="49" charset="0"/>
              </a:rPr>
              <a:t>  │ │ │ ├─</a:t>
            </a:r>
            <a:r>
              <a:rPr lang="en-GB" sz="1051" dirty="0">
                <a:solidFill>
                  <a:srgbClr val="ABA051"/>
                </a:solidFill>
                <a:latin typeface="Courier New" panose="02070309020205020404" pitchFamily="49" charset="0"/>
                <a:cs typeface="Courier New" panose="02070309020205020404" pitchFamily="49" charset="0"/>
              </a:rPr>
              <a:t>configure.yml</a:t>
            </a:r>
          </a:p>
          <a:p>
            <a:pPr>
              <a:lnSpc>
                <a:spcPct val="90000"/>
              </a:lnSpc>
            </a:pPr>
            <a:r>
              <a:rPr lang="en-GB" sz="1051" dirty="0">
                <a:solidFill>
                  <a:schemeClr val="tx1"/>
                </a:solidFill>
                <a:latin typeface="Courier New" panose="02070309020205020404" pitchFamily="49" charset="0"/>
                <a:cs typeface="Courier New" panose="02070309020205020404" pitchFamily="49" charset="0"/>
              </a:rPr>
              <a:t>  │ │ │ ├─</a:t>
            </a:r>
            <a:r>
              <a:rPr lang="en-GB" sz="1051" dirty="0">
                <a:solidFill>
                  <a:srgbClr val="ABA051"/>
                </a:solidFill>
                <a:latin typeface="Courier New" panose="02070309020205020404" pitchFamily="49" charset="0"/>
                <a:cs typeface="Courier New" panose="02070309020205020404" pitchFamily="49" charset="0"/>
              </a:rPr>
              <a:t>install.yml</a:t>
            </a:r>
          </a:p>
          <a:p>
            <a:pPr>
              <a:lnSpc>
                <a:spcPct val="90000"/>
              </a:lnSpc>
            </a:pPr>
            <a:r>
              <a:rPr lang="en-GB" sz="1051" dirty="0">
                <a:solidFill>
                  <a:schemeClr val="tx1"/>
                </a:solidFill>
                <a:latin typeface="Courier New" panose="02070309020205020404" pitchFamily="49" charset="0"/>
                <a:cs typeface="Courier New" panose="02070309020205020404" pitchFamily="49" charset="0"/>
              </a:rPr>
              <a:t>  │ │ │ ├─</a:t>
            </a:r>
            <a:r>
              <a:rPr lang="en-GB" sz="1051" dirty="0">
                <a:solidFill>
                  <a:srgbClr val="ABA051"/>
                </a:solidFill>
                <a:latin typeface="Courier New" panose="02070309020205020404" pitchFamily="49" charset="0"/>
                <a:cs typeface="Courier New" panose="02070309020205020404" pitchFamily="49" charset="0"/>
              </a:rPr>
              <a:t>start.yml</a:t>
            </a:r>
          </a:p>
          <a:p>
            <a:pPr>
              <a:lnSpc>
                <a:spcPct val="90000"/>
              </a:lnSpc>
            </a:pPr>
            <a:r>
              <a:rPr lang="en-GB" sz="1051" dirty="0">
                <a:solidFill>
                  <a:schemeClr val="tx1"/>
                </a:solidFill>
                <a:latin typeface="Courier New" panose="02070309020205020404" pitchFamily="49" charset="0"/>
                <a:cs typeface="Courier New" panose="02070309020205020404" pitchFamily="49" charset="0"/>
              </a:rPr>
              <a:t>  │ │ │ ├─</a:t>
            </a:r>
            <a:r>
              <a:rPr lang="en-GB" sz="1051" dirty="0">
                <a:solidFill>
                  <a:srgbClr val="ABA051"/>
                </a:solidFill>
                <a:latin typeface="Courier New" panose="02070309020205020404" pitchFamily="49" charset="0"/>
                <a:cs typeface="Courier New" panose="02070309020205020404" pitchFamily="49" charset="0"/>
              </a:rPr>
              <a:t>status.yml</a:t>
            </a:r>
          </a:p>
          <a:p>
            <a:pPr>
              <a:lnSpc>
                <a:spcPct val="90000"/>
              </a:lnSpc>
            </a:pPr>
            <a:r>
              <a:rPr lang="en-GB" sz="1051" dirty="0">
                <a:solidFill>
                  <a:schemeClr val="tx1"/>
                </a:solidFill>
                <a:latin typeface="Courier New" panose="02070309020205020404" pitchFamily="49" charset="0"/>
                <a:cs typeface="Courier New" panose="02070309020205020404" pitchFamily="49" charset="0"/>
              </a:rPr>
              <a:t>  │ │ │ ├─</a:t>
            </a:r>
            <a:r>
              <a:rPr lang="en-GB" sz="1051" dirty="0">
                <a:solidFill>
                  <a:srgbClr val="ABA051"/>
                </a:solidFill>
                <a:latin typeface="Courier New" panose="02070309020205020404" pitchFamily="49" charset="0"/>
                <a:cs typeface="Courier New" panose="02070309020205020404" pitchFamily="49" charset="0"/>
              </a:rPr>
              <a:t>stop.yml</a:t>
            </a:r>
          </a:p>
          <a:p>
            <a:pPr>
              <a:lnSpc>
                <a:spcPct val="90000"/>
              </a:lnSpc>
            </a:pPr>
            <a:r>
              <a:rPr lang="en-GB" sz="1051" dirty="0">
                <a:solidFill>
                  <a:schemeClr val="tx1"/>
                </a:solidFill>
                <a:latin typeface="Courier New" panose="02070309020205020404" pitchFamily="49" charset="0"/>
                <a:cs typeface="Courier New" panose="02070309020205020404" pitchFamily="49" charset="0"/>
              </a:rPr>
              <a:t>  │ │ └─</a:t>
            </a:r>
            <a:r>
              <a:rPr lang="en-GB" sz="1051" b="1" dirty="0">
                <a:solidFill>
                  <a:srgbClr val="ABA051"/>
                </a:solidFill>
                <a:latin typeface="Courier New" panose="02070309020205020404" pitchFamily="49" charset="0"/>
                <a:cs typeface="Courier New" panose="02070309020205020404" pitchFamily="49" charset="0"/>
              </a:rPr>
              <a:t>templates</a:t>
            </a:r>
            <a:r>
              <a:rPr lang="en-GB" sz="1051" dirty="0">
                <a:solidFill>
                  <a:schemeClr val="tx1"/>
                </a:solidFill>
                <a:latin typeface="Courier New" panose="02070309020205020404" pitchFamily="49" charset="0"/>
                <a:cs typeface="Courier New" panose="02070309020205020404" pitchFamily="49" charset="0"/>
              </a:rPr>
              <a:t>/</a:t>
            </a:r>
          </a:p>
          <a:p>
            <a:pPr>
              <a:lnSpc>
                <a:spcPct val="90000"/>
              </a:lnSpc>
            </a:pPr>
            <a:r>
              <a:rPr lang="en-GB" sz="1051" dirty="0">
                <a:solidFill>
                  <a:schemeClr val="tx1"/>
                </a:solidFill>
                <a:latin typeface="Courier New" panose="02070309020205020404" pitchFamily="49" charset="0"/>
                <a:cs typeface="Courier New" panose="02070309020205020404" pitchFamily="49" charset="0"/>
              </a:rPr>
              <a:t>  │ │   ├─</a:t>
            </a:r>
            <a:r>
              <a:rPr lang="en-GB" sz="1051" dirty="0">
                <a:solidFill>
                  <a:srgbClr val="ABA051"/>
                </a:solidFill>
                <a:latin typeface="Courier New" panose="02070309020205020404" pitchFamily="49" charset="0"/>
                <a:cs typeface="Courier New" panose="02070309020205020404" pitchFamily="49" charset="0"/>
              </a:rPr>
              <a:t>compute.conf.j2</a:t>
            </a:r>
          </a:p>
          <a:p>
            <a:pPr>
              <a:lnSpc>
                <a:spcPct val="90000"/>
              </a:lnSpc>
            </a:pPr>
            <a:r>
              <a:rPr lang="en-GB" sz="1051" dirty="0">
                <a:solidFill>
                  <a:schemeClr val="tx1"/>
                </a:solidFill>
                <a:latin typeface="Courier New" panose="02070309020205020404" pitchFamily="49" charset="0"/>
                <a:cs typeface="Courier New" panose="02070309020205020404" pitchFamily="49" charset="0"/>
              </a:rPr>
              <a:t>  │ │   └─</a:t>
            </a:r>
            <a:r>
              <a:rPr lang="en-GB" sz="1051" dirty="0">
                <a:solidFill>
                  <a:srgbClr val="ABA051"/>
                </a:solidFill>
                <a:latin typeface="Courier New" panose="02070309020205020404" pitchFamily="49" charset="0"/>
                <a:cs typeface="Courier New" panose="02070309020205020404" pitchFamily="49" charset="0"/>
              </a:rPr>
              <a:t>compute-logging.conf.j2</a:t>
            </a:r>
          </a:p>
          <a:p>
            <a:pPr>
              <a:lnSpc>
                <a:spcPct val="90000"/>
              </a:lnSpc>
            </a:pPr>
            <a:r>
              <a:rPr lang="en-GB" sz="1051" dirty="0">
                <a:solidFill>
                  <a:schemeClr val="tx1"/>
                </a:solidFill>
                <a:latin typeface="Courier New" panose="02070309020205020404" pitchFamily="49" charset="0"/>
                <a:cs typeface="Courier New" panose="02070309020205020404" pitchFamily="49" charset="0"/>
              </a:rPr>
              <a:t>  │ └ </a:t>
            </a:r>
            <a:r>
              <a:rPr lang="en-GB" sz="1051" i="1" dirty="0">
                <a:solidFill>
                  <a:srgbClr val="ABA051"/>
                </a:solidFill>
                <a:latin typeface="Courier New" panose="02070309020205020404" pitchFamily="49" charset="0"/>
                <a:cs typeface="Courier New" panose="02070309020205020404" pitchFamily="49" charset="0"/>
              </a:rPr>
              <a:t>…</a:t>
            </a:r>
          </a:p>
          <a:p>
            <a:pPr>
              <a:lnSpc>
                <a:spcPct val="90000"/>
              </a:lnSpc>
            </a:pPr>
            <a:r>
              <a:rPr lang="en-GB" sz="1051" dirty="0">
                <a:solidFill>
                  <a:schemeClr val="tx1"/>
                </a:solidFill>
                <a:latin typeface="Courier New" panose="02070309020205020404" pitchFamily="49" charset="0"/>
                <a:cs typeface="Courier New" panose="02070309020205020404" pitchFamily="49" charset="0"/>
              </a:rPr>
              <a:t>  ├─</a:t>
            </a:r>
            <a:r>
              <a:rPr lang="en-GB" sz="1051" dirty="0">
                <a:solidFill>
                  <a:srgbClr val="ABA051"/>
                </a:solidFill>
                <a:latin typeface="Courier New" panose="02070309020205020404" pitchFamily="49" charset="0"/>
                <a:cs typeface="Courier New" panose="02070309020205020404" pitchFamily="49" charset="0"/>
              </a:rPr>
              <a:t>hlm-deploy.yml</a:t>
            </a:r>
          </a:p>
          <a:p>
            <a:pPr>
              <a:lnSpc>
                <a:spcPct val="90000"/>
              </a:lnSpc>
            </a:pPr>
            <a:r>
              <a:rPr lang="en-GB" sz="1051" dirty="0">
                <a:solidFill>
                  <a:schemeClr val="tx1"/>
                </a:solidFill>
                <a:latin typeface="Courier New" panose="02070309020205020404" pitchFamily="49" charset="0"/>
                <a:cs typeface="Courier New" panose="02070309020205020404" pitchFamily="49" charset="0"/>
              </a:rPr>
              <a:t>  ├─</a:t>
            </a:r>
            <a:r>
              <a:rPr lang="en-GB" sz="1051" dirty="0">
                <a:solidFill>
                  <a:srgbClr val="ABA051"/>
                </a:solidFill>
                <a:latin typeface="Courier New" panose="02070309020205020404" pitchFamily="49" charset="0"/>
                <a:cs typeface="Courier New" panose="02070309020205020404" pitchFamily="49" charset="0"/>
              </a:rPr>
              <a:t>nova-deploy.yml</a:t>
            </a:r>
            <a:endParaRPr lang="en-GB" sz="1051" b="1" dirty="0">
              <a:solidFill>
                <a:srgbClr val="ABA051"/>
              </a:solidFill>
              <a:latin typeface="Courier New" panose="02070309020205020404" pitchFamily="49" charset="0"/>
              <a:cs typeface="Courier New" panose="02070309020205020404" pitchFamily="49" charset="0"/>
            </a:endParaRPr>
          </a:p>
          <a:p>
            <a:pPr>
              <a:lnSpc>
                <a:spcPct val="90000"/>
              </a:lnSpc>
            </a:pPr>
            <a:r>
              <a:rPr lang="en-GB" sz="1051" dirty="0">
                <a:solidFill>
                  <a:schemeClr val="tx1"/>
                </a:solidFill>
                <a:latin typeface="Courier New" panose="02070309020205020404" pitchFamily="49" charset="0"/>
                <a:cs typeface="Courier New" panose="02070309020205020404" pitchFamily="49" charset="0"/>
              </a:rPr>
              <a:t>  └ </a:t>
            </a:r>
            <a:r>
              <a:rPr lang="en-GB" sz="1051" dirty="0">
                <a:solidFill>
                  <a:srgbClr val="ABA051"/>
                </a:solidFill>
                <a:latin typeface="Courier New" panose="02070309020205020404" pitchFamily="49" charset="0"/>
                <a:cs typeface="Courier New" panose="02070309020205020404" pitchFamily="49" charset="0"/>
              </a:rPr>
              <a:t>…</a:t>
            </a:r>
          </a:p>
        </p:txBody>
      </p:sp>
      <p:sp>
        <p:nvSpPr>
          <p:cNvPr id="87" name="Freeform 86"/>
          <p:cNvSpPr/>
          <p:nvPr/>
        </p:nvSpPr>
        <p:spPr>
          <a:xfrm>
            <a:off x="8286089" y="1351209"/>
            <a:ext cx="245499" cy="1750219"/>
          </a:xfrm>
          <a:custGeom>
            <a:avLst/>
            <a:gdLst>
              <a:gd name="connsiteX0" fmla="*/ 14287 w 245269"/>
              <a:gd name="connsiteY0" fmla="*/ 1076325 h 1750219"/>
              <a:gd name="connsiteX1" fmla="*/ 245269 w 245269"/>
              <a:gd name="connsiteY1" fmla="*/ 0 h 1750219"/>
              <a:gd name="connsiteX2" fmla="*/ 245269 w 245269"/>
              <a:gd name="connsiteY2" fmla="*/ 1750219 h 1750219"/>
              <a:gd name="connsiteX3" fmla="*/ 0 w 245269"/>
              <a:gd name="connsiteY3" fmla="*/ 1493044 h 1750219"/>
              <a:gd name="connsiteX4" fmla="*/ 14287 w 245269"/>
              <a:gd name="connsiteY4" fmla="*/ 1076325 h 1750219"/>
              <a:gd name="connsiteX0" fmla="*/ 2381 w 245269"/>
              <a:gd name="connsiteY0" fmla="*/ 1078706 h 1750219"/>
              <a:gd name="connsiteX1" fmla="*/ 245269 w 245269"/>
              <a:gd name="connsiteY1" fmla="*/ 0 h 1750219"/>
              <a:gd name="connsiteX2" fmla="*/ 245269 w 245269"/>
              <a:gd name="connsiteY2" fmla="*/ 1750219 h 1750219"/>
              <a:gd name="connsiteX3" fmla="*/ 0 w 245269"/>
              <a:gd name="connsiteY3" fmla="*/ 1493044 h 1750219"/>
              <a:gd name="connsiteX4" fmla="*/ 2381 w 245269"/>
              <a:gd name="connsiteY4" fmla="*/ 1078706 h 1750219"/>
              <a:gd name="connsiteX0" fmla="*/ 229 w 245499"/>
              <a:gd name="connsiteY0" fmla="*/ 1078706 h 1750219"/>
              <a:gd name="connsiteX1" fmla="*/ 245499 w 245499"/>
              <a:gd name="connsiteY1" fmla="*/ 0 h 1750219"/>
              <a:gd name="connsiteX2" fmla="*/ 245499 w 245499"/>
              <a:gd name="connsiteY2" fmla="*/ 1750219 h 1750219"/>
              <a:gd name="connsiteX3" fmla="*/ 230 w 245499"/>
              <a:gd name="connsiteY3" fmla="*/ 1493044 h 1750219"/>
              <a:gd name="connsiteX4" fmla="*/ 229 w 245499"/>
              <a:gd name="connsiteY4" fmla="*/ 1078706 h 1750219"/>
              <a:gd name="connsiteX0" fmla="*/ 229 w 245499"/>
              <a:gd name="connsiteY0" fmla="*/ 1078706 h 1750219"/>
              <a:gd name="connsiteX1" fmla="*/ 245499 w 245499"/>
              <a:gd name="connsiteY1" fmla="*/ 0 h 1750219"/>
              <a:gd name="connsiteX2" fmla="*/ 245499 w 245499"/>
              <a:gd name="connsiteY2" fmla="*/ 1750219 h 1750219"/>
              <a:gd name="connsiteX3" fmla="*/ 230 w 245499"/>
              <a:gd name="connsiteY3" fmla="*/ 1497807 h 1750219"/>
              <a:gd name="connsiteX4" fmla="*/ 229 w 245499"/>
              <a:gd name="connsiteY4" fmla="*/ 1078706 h 1750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499" h="1750219">
                <a:moveTo>
                  <a:pt x="229" y="1078706"/>
                </a:moveTo>
                <a:lnTo>
                  <a:pt x="245499" y="0"/>
                </a:lnTo>
                <a:lnTo>
                  <a:pt x="245499" y="1750219"/>
                </a:lnTo>
                <a:lnTo>
                  <a:pt x="230" y="1497807"/>
                </a:lnTo>
                <a:cubicBezTo>
                  <a:pt x="1024" y="1359694"/>
                  <a:pt x="-565" y="1216819"/>
                  <a:pt x="229" y="1078706"/>
                </a:cubicBezTo>
                <a:close/>
              </a:path>
            </a:pathLst>
          </a:cu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88" name="Rectangle 87"/>
          <p:cNvSpPr/>
          <p:nvPr/>
        </p:nvSpPr>
        <p:spPr>
          <a:xfrm>
            <a:off x="8534400" y="1343416"/>
            <a:ext cx="2821387" cy="1752600"/>
          </a:xfrm>
          <a:prstGeom prst="rect">
            <a:avLst/>
          </a:prstGeom>
          <a:solidFill>
            <a:schemeClr val="bg1"/>
          </a:solidFill>
          <a:ln w="285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r>
              <a:rPr lang="en-GB" sz="1051" dirty="0">
                <a:solidFill>
                  <a:schemeClr val="tx1"/>
                </a:solidFill>
              </a:rPr>
              <a:t>Cloud Model</a:t>
            </a:r>
          </a:p>
        </p:txBody>
      </p:sp>
      <p:sp>
        <p:nvSpPr>
          <p:cNvPr id="89" name="Down Arrow 88"/>
          <p:cNvSpPr/>
          <p:nvPr/>
        </p:nvSpPr>
        <p:spPr>
          <a:xfrm>
            <a:off x="6016906" y="4696219"/>
            <a:ext cx="1831697" cy="204151"/>
          </a:xfrm>
          <a:prstGeom prst="downArrow">
            <a:avLst>
              <a:gd name="adj1" fmla="val 76896"/>
              <a:gd name="adj2" fmla="val 50000"/>
            </a:avLst>
          </a:prstGeom>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100" dirty="0"/>
              <a:t>managed by</a:t>
            </a:r>
            <a:endParaRPr lang="en-US" sz="1100" dirty="0"/>
          </a:p>
        </p:txBody>
      </p:sp>
      <p:grpSp>
        <p:nvGrpSpPr>
          <p:cNvPr id="90" name="Group 89"/>
          <p:cNvGrpSpPr/>
          <p:nvPr/>
        </p:nvGrpSpPr>
        <p:grpSpPr>
          <a:xfrm>
            <a:off x="4907833" y="1193800"/>
            <a:ext cx="205255" cy="5562600"/>
            <a:chOff x="4906241" y="990600"/>
            <a:chExt cx="205255" cy="5562600"/>
          </a:xfrm>
        </p:grpSpPr>
        <p:cxnSp>
          <p:nvCxnSpPr>
            <p:cNvPr id="91" name="Straight Connector 90"/>
            <p:cNvCxnSpPr/>
            <p:nvPr/>
          </p:nvCxnSpPr>
          <p:spPr>
            <a:xfrm>
              <a:off x="5111496" y="990600"/>
              <a:ext cx="0" cy="5562600"/>
            </a:xfrm>
            <a:prstGeom prst="line">
              <a:avLst/>
            </a:prstGeom>
            <a:ln w="19050">
              <a:solidFill>
                <a:srgbClr val="C00000"/>
              </a:solidFill>
              <a:prstDash val="dashDot"/>
              <a:miter lim="800000"/>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rot="5400000">
              <a:off x="3994676" y="2030489"/>
              <a:ext cx="1994694" cy="171563"/>
            </a:xfrm>
            <a:prstGeom prst="rect">
              <a:avLst/>
            </a:prstGeom>
            <a:noFill/>
          </p:spPr>
          <p:txBody>
            <a:bodyPr wrap="square" lIns="0" tIns="0" rIns="0" bIns="0" rtlCol="0">
              <a:noAutofit/>
            </a:bodyPr>
            <a:lstStyle/>
            <a:p>
              <a:pPr>
                <a:lnSpc>
                  <a:spcPct val="90000"/>
                </a:lnSpc>
              </a:pPr>
              <a:r>
                <a:rPr lang="en-GB" sz="1000" dirty="0"/>
                <a:t>installed at system level (/opt/stack/)</a:t>
              </a:r>
              <a:endParaRPr lang="en-US" sz="1000" dirty="0"/>
            </a:p>
          </p:txBody>
        </p:sp>
      </p:grpSp>
      <p:sp>
        <p:nvSpPr>
          <p:cNvPr id="93" name="TextBox 92"/>
          <p:cNvSpPr txBox="1"/>
          <p:nvPr/>
        </p:nvSpPr>
        <p:spPr>
          <a:xfrm rot="5400000">
            <a:off x="4038009" y="2414166"/>
            <a:ext cx="2336871" cy="150071"/>
          </a:xfrm>
          <a:prstGeom prst="rect">
            <a:avLst/>
          </a:prstGeom>
          <a:noFill/>
        </p:spPr>
        <p:txBody>
          <a:bodyPr wrap="square" lIns="0" tIns="0" rIns="0" bIns="0" rtlCol="0">
            <a:noAutofit/>
          </a:bodyPr>
          <a:lstStyle/>
          <a:p>
            <a:pPr>
              <a:lnSpc>
                <a:spcPct val="90000"/>
              </a:lnSpc>
            </a:pPr>
            <a:r>
              <a:rPr lang="en-GB" sz="1000" dirty="0"/>
              <a:t>installed at user level (/home/username/)</a:t>
            </a:r>
            <a:endParaRPr lang="en-US" sz="1000" dirty="0"/>
          </a:p>
        </p:txBody>
      </p:sp>
      <p:pic>
        <p:nvPicPr>
          <p:cNvPr id="94" name="Picture 93"/>
          <p:cNvPicPr>
            <a:picLocks noChangeAspect="1"/>
          </p:cNvPicPr>
          <p:nvPr/>
        </p:nvPicPr>
        <p:blipFill>
          <a:blip r:embed="rId3"/>
          <a:stretch>
            <a:fillRect/>
          </a:stretch>
        </p:blipFill>
        <p:spPr>
          <a:xfrm>
            <a:off x="8575645" y="1759604"/>
            <a:ext cx="2790913" cy="1130597"/>
          </a:xfrm>
          <a:prstGeom prst="rect">
            <a:avLst/>
          </a:prstGeom>
        </p:spPr>
      </p:pic>
      <p:sp>
        <p:nvSpPr>
          <p:cNvPr id="95" name="Rectangle 94"/>
          <p:cNvSpPr/>
          <p:nvPr/>
        </p:nvSpPr>
        <p:spPr>
          <a:xfrm>
            <a:off x="2853839" y="5094830"/>
            <a:ext cx="1679019" cy="838200"/>
          </a:xfrm>
          <a:prstGeom prst="rect">
            <a:avLst/>
          </a:prstGeom>
          <a:solidFill>
            <a:schemeClr val="accent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Cobbler</a:t>
            </a:r>
            <a:endParaRPr lang="en-US" sz="1351" dirty="0"/>
          </a:p>
        </p:txBody>
      </p:sp>
      <p:sp>
        <p:nvSpPr>
          <p:cNvPr id="108" name="Oval 107"/>
          <p:cNvSpPr/>
          <p:nvPr/>
        </p:nvSpPr>
        <p:spPr>
          <a:xfrm>
            <a:off x="6558153" y="1720515"/>
            <a:ext cx="453315" cy="453315"/>
          </a:xfrm>
          <a:prstGeom prst="ellipse">
            <a:avLst/>
          </a:prstGeom>
          <a:solidFill>
            <a:srgbClr val="F0533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3</a:t>
            </a:r>
            <a:endParaRPr lang="en-US" sz="1351" dirty="0"/>
          </a:p>
        </p:txBody>
      </p:sp>
      <p:sp>
        <p:nvSpPr>
          <p:cNvPr id="109" name="Oval 108"/>
          <p:cNvSpPr/>
          <p:nvPr/>
        </p:nvSpPr>
        <p:spPr>
          <a:xfrm>
            <a:off x="9053993" y="1637672"/>
            <a:ext cx="453315" cy="453315"/>
          </a:xfrm>
          <a:prstGeom prst="ellipse">
            <a:avLst/>
          </a:prstGeom>
          <a:solidFill>
            <a:srgbClr val="F0533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4</a:t>
            </a:r>
            <a:endParaRPr lang="en-US" sz="1351" dirty="0"/>
          </a:p>
        </p:txBody>
      </p:sp>
      <p:sp>
        <p:nvSpPr>
          <p:cNvPr id="110" name="Oval 109"/>
          <p:cNvSpPr/>
          <p:nvPr/>
        </p:nvSpPr>
        <p:spPr>
          <a:xfrm>
            <a:off x="8905980" y="3743201"/>
            <a:ext cx="453315" cy="453315"/>
          </a:xfrm>
          <a:prstGeom prst="ellipse">
            <a:avLst/>
          </a:prstGeom>
          <a:solidFill>
            <a:srgbClr val="F0533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5</a:t>
            </a:r>
            <a:endParaRPr lang="en-US" sz="1351" dirty="0"/>
          </a:p>
        </p:txBody>
      </p:sp>
      <p:sp>
        <p:nvSpPr>
          <p:cNvPr id="111" name="Oval 110"/>
          <p:cNvSpPr/>
          <p:nvPr/>
        </p:nvSpPr>
        <p:spPr>
          <a:xfrm>
            <a:off x="3971732" y="5577695"/>
            <a:ext cx="453315" cy="453315"/>
          </a:xfrm>
          <a:prstGeom prst="ellipse">
            <a:avLst/>
          </a:prstGeom>
          <a:solidFill>
            <a:srgbClr val="F0533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5</a:t>
            </a:r>
            <a:endParaRPr lang="en-US" sz="1351" dirty="0"/>
          </a:p>
        </p:txBody>
      </p:sp>
      <p:sp>
        <p:nvSpPr>
          <p:cNvPr id="112" name="Oval 111"/>
          <p:cNvSpPr/>
          <p:nvPr/>
        </p:nvSpPr>
        <p:spPr>
          <a:xfrm>
            <a:off x="6669604" y="2937745"/>
            <a:ext cx="453315" cy="453315"/>
          </a:xfrm>
          <a:prstGeom prst="ellipse">
            <a:avLst/>
          </a:prstGeom>
          <a:solidFill>
            <a:srgbClr val="F0533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6</a:t>
            </a:r>
            <a:endParaRPr lang="en-US" sz="1351" dirty="0"/>
          </a:p>
        </p:txBody>
      </p:sp>
      <p:sp>
        <p:nvSpPr>
          <p:cNvPr id="113" name="Oval 112"/>
          <p:cNvSpPr/>
          <p:nvPr/>
        </p:nvSpPr>
        <p:spPr>
          <a:xfrm>
            <a:off x="9971097" y="2312509"/>
            <a:ext cx="453315" cy="453315"/>
          </a:xfrm>
          <a:prstGeom prst="ellipse">
            <a:avLst/>
          </a:prstGeom>
          <a:solidFill>
            <a:srgbClr val="F0533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7</a:t>
            </a:r>
            <a:endParaRPr lang="en-US" sz="1351" dirty="0"/>
          </a:p>
        </p:txBody>
      </p:sp>
      <p:sp>
        <p:nvSpPr>
          <p:cNvPr id="114" name="Oval 113"/>
          <p:cNvSpPr/>
          <p:nvPr/>
        </p:nvSpPr>
        <p:spPr>
          <a:xfrm>
            <a:off x="9571217" y="4158717"/>
            <a:ext cx="453315" cy="453315"/>
          </a:xfrm>
          <a:prstGeom prst="ellipse">
            <a:avLst/>
          </a:prstGeom>
          <a:solidFill>
            <a:srgbClr val="F0533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8</a:t>
            </a:r>
            <a:endParaRPr lang="en-US" sz="1351" dirty="0"/>
          </a:p>
        </p:txBody>
      </p:sp>
      <p:sp>
        <p:nvSpPr>
          <p:cNvPr id="115" name="Oval 114"/>
          <p:cNvSpPr/>
          <p:nvPr/>
        </p:nvSpPr>
        <p:spPr>
          <a:xfrm>
            <a:off x="3888631" y="3037043"/>
            <a:ext cx="453315" cy="453315"/>
          </a:xfrm>
          <a:prstGeom prst="ellipse">
            <a:avLst/>
          </a:prstGeom>
          <a:solidFill>
            <a:srgbClr val="F0533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8</a:t>
            </a:r>
            <a:endParaRPr lang="en-US" sz="1351" dirty="0"/>
          </a:p>
        </p:txBody>
      </p:sp>
      <p:sp>
        <p:nvSpPr>
          <p:cNvPr id="116" name="Oval 115"/>
          <p:cNvSpPr/>
          <p:nvPr/>
        </p:nvSpPr>
        <p:spPr>
          <a:xfrm>
            <a:off x="9225352" y="4900367"/>
            <a:ext cx="453315" cy="453315"/>
          </a:xfrm>
          <a:prstGeom prst="ellipse">
            <a:avLst/>
          </a:prstGeom>
          <a:solidFill>
            <a:srgbClr val="F0533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GB" sz="1351" dirty="0"/>
              <a:t>10</a:t>
            </a:r>
            <a:endParaRPr lang="en-US" sz="1351" dirty="0"/>
          </a:p>
        </p:txBody>
      </p:sp>
      <p:sp>
        <p:nvSpPr>
          <p:cNvPr id="117" name="Oval 116"/>
          <p:cNvSpPr/>
          <p:nvPr/>
        </p:nvSpPr>
        <p:spPr>
          <a:xfrm>
            <a:off x="9667248" y="5321949"/>
            <a:ext cx="453315" cy="453315"/>
          </a:xfrm>
          <a:prstGeom prst="ellipse">
            <a:avLst/>
          </a:prstGeom>
          <a:solidFill>
            <a:srgbClr val="F0533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GB" sz="1351" dirty="0"/>
              <a:t>11</a:t>
            </a:r>
            <a:endParaRPr lang="en-US" sz="1351" dirty="0"/>
          </a:p>
        </p:txBody>
      </p:sp>
      <p:sp>
        <p:nvSpPr>
          <p:cNvPr id="118" name="Oval 117"/>
          <p:cNvSpPr/>
          <p:nvPr/>
        </p:nvSpPr>
        <p:spPr>
          <a:xfrm>
            <a:off x="10099925" y="5899573"/>
            <a:ext cx="453315" cy="453315"/>
          </a:xfrm>
          <a:prstGeom prst="ellipse">
            <a:avLst/>
          </a:prstGeom>
          <a:solidFill>
            <a:srgbClr val="F0533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GB" sz="1351" dirty="0"/>
              <a:t>12</a:t>
            </a:r>
            <a:endParaRPr lang="en-US" sz="1351" dirty="0"/>
          </a:p>
        </p:txBody>
      </p:sp>
      <p:sp>
        <p:nvSpPr>
          <p:cNvPr id="119" name="Oval 118"/>
          <p:cNvSpPr/>
          <p:nvPr/>
        </p:nvSpPr>
        <p:spPr>
          <a:xfrm>
            <a:off x="6807017" y="5478856"/>
            <a:ext cx="453315" cy="453315"/>
          </a:xfrm>
          <a:prstGeom prst="ellipse">
            <a:avLst/>
          </a:prstGeom>
          <a:solidFill>
            <a:srgbClr val="F0533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351" dirty="0"/>
              <a:t>8</a:t>
            </a:r>
            <a:endParaRPr lang="en-US" sz="1351" dirty="0"/>
          </a:p>
        </p:txBody>
      </p:sp>
      <p:sp>
        <p:nvSpPr>
          <p:cNvPr id="120" name="Oval 119"/>
          <p:cNvSpPr/>
          <p:nvPr/>
        </p:nvSpPr>
        <p:spPr>
          <a:xfrm>
            <a:off x="1295676" y="2359855"/>
            <a:ext cx="453315" cy="453315"/>
          </a:xfrm>
          <a:prstGeom prst="ellipse">
            <a:avLst/>
          </a:prstGeom>
          <a:solidFill>
            <a:srgbClr val="F0533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GB" sz="1351" dirty="0"/>
              <a:t>10</a:t>
            </a:r>
            <a:endParaRPr lang="en-US" sz="1351" dirty="0"/>
          </a:p>
        </p:txBody>
      </p:sp>
      <p:sp>
        <p:nvSpPr>
          <p:cNvPr id="121" name="Oval 120"/>
          <p:cNvSpPr/>
          <p:nvPr/>
        </p:nvSpPr>
        <p:spPr>
          <a:xfrm>
            <a:off x="678233" y="2325286"/>
            <a:ext cx="453315" cy="453315"/>
          </a:xfrm>
          <a:prstGeom prst="ellipse">
            <a:avLst/>
          </a:prstGeom>
          <a:solidFill>
            <a:srgbClr val="F0533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GB" sz="1351" dirty="0"/>
              <a:t>11</a:t>
            </a:r>
            <a:endParaRPr lang="en-US" sz="1351" dirty="0"/>
          </a:p>
        </p:txBody>
      </p:sp>
      <p:sp>
        <p:nvSpPr>
          <p:cNvPr id="122" name="Oval 121"/>
          <p:cNvSpPr/>
          <p:nvPr/>
        </p:nvSpPr>
        <p:spPr>
          <a:xfrm>
            <a:off x="676587" y="3300921"/>
            <a:ext cx="453315" cy="453315"/>
          </a:xfrm>
          <a:prstGeom prst="ellipse">
            <a:avLst/>
          </a:prstGeom>
          <a:solidFill>
            <a:srgbClr val="F0533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GB" sz="1351" dirty="0"/>
              <a:t>11</a:t>
            </a:r>
            <a:endParaRPr lang="en-US" sz="1351" dirty="0"/>
          </a:p>
        </p:txBody>
      </p:sp>
      <p:sp>
        <p:nvSpPr>
          <p:cNvPr id="123" name="Oval 122"/>
          <p:cNvSpPr/>
          <p:nvPr/>
        </p:nvSpPr>
        <p:spPr>
          <a:xfrm>
            <a:off x="676587" y="4270406"/>
            <a:ext cx="453315" cy="453315"/>
          </a:xfrm>
          <a:prstGeom prst="ellipse">
            <a:avLst/>
          </a:prstGeom>
          <a:solidFill>
            <a:srgbClr val="F0533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GB" sz="1351" dirty="0"/>
              <a:t>11</a:t>
            </a:r>
            <a:endParaRPr lang="en-US" sz="1351" dirty="0"/>
          </a:p>
        </p:txBody>
      </p:sp>
      <p:sp>
        <p:nvSpPr>
          <p:cNvPr id="96" name="Rectangle 6"/>
          <p:cNvSpPr>
            <a:spLocks noChangeAspect="1" noChangeArrowheads="1"/>
          </p:cNvSpPr>
          <p:nvPr/>
        </p:nvSpPr>
        <p:spPr bwMode="auto">
          <a:xfrm>
            <a:off x="8875551" y="255309"/>
            <a:ext cx="1789844" cy="609600"/>
          </a:xfrm>
          <a:prstGeom prst="snipRoundRect">
            <a:avLst>
              <a:gd name="adj1" fmla="val 12350"/>
              <a:gd name="adj2" fmla="val 0"/>
            </a:avLst>
          </a:prstGeom>
          <a:solidFill>
            <a:schemeClr val="accent3"/>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45720" tIns="45720" rIns="45720" bIns="45720" rtlCol="0" anchor="ctr">
            <a:noAutofit/>
          </a:bodyPr>
          <a:lstStyle/>
          <a:p>
            <a:pPr algn="ctr">
              <a:lnSpc>
                <a:spcPct val="90000"/>
              </a:lnSpc>
              <a:defRPr/>
            </a:pPr>
            <a:r>
              <a:rPr lang="en-US" sz="1600" b="1" kern="0" dirty="0">
                <a:solidFill>
                  <a:schemeClr val="bg1"/>
                </a:solidFill>
              </a:rPr>
              <a:t>1. Setup deploy network</a:t>
            </a:r>
          </a:p>
        </p:txBody>
      </p:sp>
      <p:sp>
        <p:nvSpPr>
          <p:cNvPr id="97" name="Rectangle 6"/>
          <p:cNvSpPr>
            <a:spLocks noChangeAspect="1" noChangeArrowheads="1"/>
          </p:cNvSpPr>
          <p:nvPr/>
        </p:nvSpPr>
        <p:spPr bwMode="auto">
          <a:xfrm>
            <a:off x="8875551" y="255309"/>
            <a:ext cx="1789844" cy="609600"/>
          </a:xfrm>
          <a:prstGeom prst="rect">
            <a:avLst/>
          </a:prstGeom>
          <a:gradFill flip="none" rotWithShape="1">
            <a:gsLst>
              <a:gs pos="0">
                <a:schemeClr val="accent3"/>
              </a:gs>
              <a:gs pos="50000">
                <a:schemeClr val="accent3"/>
              </a:gs>
              <a:gs pos="50000">
                <a:schemeClr val="accent1"/>
              </a:gs>
              <a:gs pos="100000">
                <a:schemeClr val="accent1"/>
              </a:gs>
            </a:gsLst>
            <a:lin ang="8100000" scaled="1"/>
            <a:tileRect/>
          </a:gra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45720" tIns="45720" rIns="45720" bIns="45720" rtlCol="0" anchor="ctr">
            <a:noAutofit/>
          </a:bodyPr>
          <a:lstStyle/>
          <a:p>
            <a:pPr algn="ctr">
              <a:lnSpc>
                <a:spcPct val="90000"/>
              </a:lnSpc>
            </a:pPr>
            <a:r>
              <a:rPr lang="en-GB" sz="1600" b="1" kern="0" dirty="0">
                <a:solidFill>
                  <a:schemeClr val="bg1"/>
                </a:solidFill>
              </a:rPr>
              <a:t>2. Bootstrap</a:t>
            </a:r>
            <a:endParaRPr lang="en-US" sz="1600" b="1" kern="0" dirty="0">
              <a:solidFill>
                <a:schemeClr val="bg1"/>
              </a:solidFill>
            </a:endParaRPr>
          </a:p>
        </p:txBody>
      </p:sp>
      <p:sp>
        <p:nvSpPr>
          <p:cNvPr id="98" name="Round Single Corner Rectangle 97"/>
          <p:cNvSpPr/>
          <p:nvPr/>
        </p:nvSpPr>
        <p:spPr>
          <a:xfrm>
            <a:off x="8875552" y="255309"/>
            <a:ext cx="1791757" cy="609600"/>
          </a:xfrm>
          <a:prstGeom prst="round1Rect">
            <a:avLst>
              <a:gd name="adj" fmla="val 0"/>
            </a:avLst>
          </a:prstGeom>
          <a:solidFill>
            <a:srgbClr val="ABA05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45720" tIns="45720" rIns="45720" bIns="45720" rtlCol="0" anchor="ctr">
            <a:noAutofit/>
          </a:bodyPr>
          <a:lstStyle/>
          <a:p>
            <a:pPr algn="ctr">
              <a:lnSpc>
                <a:spcPct val="90000"/>
              </a:lnSpc>
            </a:pPr>
            <a:r>
              <a:rPr lang="en-US" sz="1600" b="1" kern="0" dirty="0">
                <a:solidFill>
                  <a:schemeClr val="bg1"/>
                </a:solidFill>
              </a:rPr>
              <a:t>3. Choose topology</a:t>
            </a:r>
          </a:p>
        </p:txBody>
      </p:sp>
      <p:sp>
        <p:nvSpPr>
          <p:cNvPr id="99" name="Rectangle 8"/>
          <p:cNvSpPr>
            <a:spLocks noChangeAspect="1" noChangeArrowheads="1"/>
          </p:cNvSpPr>
          <p:nvPr/>
        </p:nvSpPr>
        <p:spPr bwMode="auto">
          <a:xfrm>
            <a:off x="8875551" y="255309"/>
            <a:ext cx="1776548" cy="582891"/>
          </a:xfrm>
          <a:prstGeom prst="rect">
            <a:avLst/>
          </a:prstGeom>
          <a:solidFill>
            <a:srgbClr val="ABA051"/>
          </a:solidFill>
          <a:ln w="19050">
            <a:solidFill>
              <a:srgbClr val="ABA051"/>
            </a:solid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45720" tIns="45720" rIns="45720" bIns="45720" anchor="ctr">
            <a:noAutofit/>
          </a:bodyPr>
          <a:lstStyle/>
          <a:p>
            <a:pPr algn="ctr">
              <a:lnSpc>
                <a:spcPct val="90000"/>
              </a:lnSpc>
              <a:defRPr/>
            </a:pPr>
            <a:r>
              <a:rPr lang="en-GB" sz="1600" b="1" kern="0" dirty="0">
                <a:solidFill>
                  <a:schemeClr val="bg1"/>
                </a:solidFill>
              </a:rPr>
              <a:t>4. Identify servers</a:t>
            </a:r>
            <a:endParaRPr lang="en-US" sz="1600" b="1" kern="0" dirty="0">
              <a:solidFill>
                <a:schemeClr val="bg1"/>
              </a:solidFill>
            </a:endParaRPr>
          </a:p>
        </p:txBody>
      </p:sp>
      <p:sp>
        <p:nvSpPr>
          <p:cNvPr id="100" name="Rectangle 10"/>
          <p:cNvSpPr>
            <a:spLocks noChangeAspect="1" noChangeArrowheads="1"/>
          </p:cNvSpPr>
          <p:nvPr/>
        </p:nvSpPr>
        <p:spPr bwMode="auto">
          <a:xfrm>
            <a:off x="8875551" y="255309"/>
            <a:ext cx="1789844" cy="609600"/>
          </a:xfrm>
          <a:prstGeom prst="rect">
            <a:avLst/>
          </a:prstGeom>
          <a:solidFill>
            <a:srgbClr val="ABA05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45720" tIns="45720" rIns="45720" bIns="45720" rtlCol="0" anchor="ctr">
            <a:noAutofit/>
          </a:bodyPr>
          <a:lstStyle/>
          <a:p>
            <a:pPr algn="ctr">
              <a:lnSpc>
                <a:spcPct val="90000"/>
              </a:lnSpc>
            </a:pPr>
            <a:r>
              <a:rPr lang="en-US" sz="1600" b="1" kern="0" dirty="0">
                <a:solidFill>
                  <a:schemeClr val="bg1"/>
                </a:solidFill>
              </a:rPr>
              <a:t>5. Linux install</a:t>
            </a:r>
          </a:p>
        </p:txBody>
      </p:sp>
      <p:sp>
        <p:nvSpPr>
          <p:cNvPr id="101" name="Round Single Corner Rectangle 100"/>
          <p:cNvSpPr/>
          <p:nvPr/>
        </p:nvSpPr>
        <p:spPr>
          <a:xfrm>
            <a:off x="8875552" y="255309"/>
            <a:ext cx="1791757" cy="609600"/>
          </a:xfrm>
          <a:prstGeom prst="round1Rect">
            <a:avLst>
              <a:gd name="adj" fmla="val 0"/>
            </a:avLst>
          </a:prstGeom>
          <a:gradFill flip="none" rotWithShape="1">
            <a:gsLst>
              <a:gs pos="0">
                <a:schemeClr val="accent2"/>
              </a:gs>
              <a:gs pos="50000">
                <a:schemeClr val="accent2"/>
              </a:gs>
              <a:gs pos="50000">
                <a:srgbClr val="ABA051"/>
              </a:gs>
              <a:gs pos="100000">
                <a:srgbClr val="ABA051"/>
              </a:gs>
            </a:gsLst>
            <a:lin ang="8100000" scaled="1"/>
            <a:tileRect/>
          </a:gra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45720" tIns="45720" rIns="45720" bIns="45720" rtlCol="0" anchor="ctr">
            <a:noAutofit/>
          </a:bodyPr>
          <a:lstStyle/>
          <a:p>
            <a:pPr algn="ctr">
              <a:lnSpc>
                <a:spcPct val="90000"/>
              </a:lnSpc>
            </a:pPr>
            <a:r>
              <a:rPr lang="en-US" sz="1600" b="1" kern="0" dirty="0">
                <a:solidFill>
                  <a:schemeClr val="bg1"/>
                </a:solidFill>
              </a:rPr>
              <a:t>6. Customize configuration</a:t>
            </a:r>
          </a:p>
        </p:txBody>
      </p:sp>
      <p:sp>
        <p:nvSpPr>
          <p:cNvPr id="102" name="Rectangle 6"/>
          <p:cNvSpPr>
            <a:spLocks noChangeAspect="1" noChangeArrowheads="1"/>
          </p:cNvSpPr>
          <p:nvPr/>
        </p:nvSpPr>
        <p:spPr bwMode="auto">
          <a:xfrm>
            <a:off x="8875551" y="255309"/>
            <a:ext cx="1789844" cy="609600"/>
          </a:xfrm>
          <a:prstGeom prst="rect">
            <a:avLst/>
          </a:prstGeom>
          <a:solidFill>
            <a:srgbClr val="ABA05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45720" tIns="45720" rIns="45720" bIns="45720" rtlCol="0" anchor="ctr">
            <a:noAutofit/>
          </a:bodyPr>
          <a:lstStyle/>
          <a:p>
            <a:pPr algn="ctr">
              <a:lnSpc>
                <a:spcPct val="90000"/>
              </a:lnSpc>
              <a:defRPr/>
            </a:pPr>
            <a:r>
              <a:rPr lang="en-US" sz="1600" b="1" kern="0" dirty="0">
                <a:solidFill>
                  <a:schemeClr val="bg1"/>
                </a:solidFill>
              </a:rPr>
              <a:t>7. Assign server roles</a:t>
            </a:r>
          </a:p>
        </p:txBody>
      </p:sp>
      <p:sp>
        <p:nvSpPr>
          <p:cNvPr id="103" name="Rectangle 6"/>
          <p:cNvSpPr>
            <a:spLocks noChangeAspect="1" noChangeArrowheads="1"/>
          </p:cNvSpPr>
          <p:nvPr/>
        </p:nvSpPr>
        <p:spPr bwMode="auto">
          <a:xfrm>
            <a:off x="8875551" y="255309"/>
            <a:ext cx="1789844" cy="609600"/>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45720" tIns="45720" rIns="45720" bIns="45720" rtlCol="0" anchor="ctr">
            <a:noAutofit/>
          </a:bodyPr>
          <a:lstStyle/>
          <a:p>
            <a:pPr algn="ctr">
              <a:lnSpc>
                <a:spcPct val="90000"/>
              </a:lnSpc>
              <a:defRPr/>
            </a:pPr>
            <a:r>
              <a:rPr lang="en-US" sz="1600" b="1" kern="0" dirty="0">
                <a:solidFill>
                  <a:schemeClr val="bg1"/>
                </a:solidFill>
              </a:rPr>
              <a:t>8. Run config processor</a:t>
            </a:r>
          </a:p>
        </p:txBody>
      </p:sp>
      <p:sp>
        <p:nvSpPr>
          <p:cNvPr id="104" name="Rectangle 6"/>
          <p:cNvSpPr>
            <a:spLocks noChangeAspect="1" noChangeArrowheads="1"/>
          </p:cNvSpPr>
          <p:nvPr/>
        </p:nvSpPr>
        <p:spPr bwMode="auto">
          <a:xfrm>
            <a:off x="8875551" y="255309"/>
            <a:ext cx="1789844" cy="609600"/>
          </a:xfrm>
          <a:prstGeom prst="rect">
            <a:avLst/>
          </a:prstGeom>
          <a:solidFill>
            <a:schemeClr val="accent3"/>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45720" tIns="45720" rIns="45720" bIns="45720" rtlCol="0" anchor="ctr">
            <a:noAutofit/>
          </a:bodyPr>
          <a:lstStyle/>
          <a:p>
            <a:pPr algn="ctr">
              <a:lnSpc>
                <a:spcPct val="90000"/>
              </a:lnSpc>
              <a:defRPr/>
            </a:pPr>
            <a:r>
              <a:rPr lang="en-US" sz="1600" b="1" kern="0" dirty="0">
                <a:solidFill>
                  <a:schemeClr val="bg1"/>
                </a:solidFill>
              </a:rPr>
              <a:t>9. Prep / validate underlay</a:t>
            </a:r>
          </a:p>
        </p:txBody>
      </p:sp>
      <p:sp>
        <p:nvSpPr>
          <p:cNvPr id="105" name="Rectangle 6"/>
          <p:cNvSpPr>
            <a:spLocks noChangeAspect="1" noChangeArrowheads="1"/>
          </p:cNvSpPr>
          <p:nvPr/>
        </p:nvSpPr>
        <p:spPr bwMode="auto">
          <a:xfrm>
            <a:off x="8875551" y="255309"/>
            <a:ext cx="1789844" cy="609600"/>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45720" tIns="45720" rIns="45720" bIns="45720" rtlCol="0" anchor="ctr">
            <a:noAutofit/>
          </a:bodyPr>
          <a:lstStyle/>
          <a:p>
            <a:pPr algn="ctr">
              <a:lnSpc>
                <a:spcPct val="90000"/>
              </a:lnSpc>
              <a:defRPr/>
            </a:pPr>
            <a:r>
              <a:rPr lang="en-US" sz="1600" b="1" kern="0" dirty="0">
                <a:solidFill>
                  <a:schemeClr val="bg1"/>
                </a:solidFill>
              </a:rPr>
              <a:t>10. Linux configuration</a:t>
            </a:r>
          </a:p>
        </p:txBody>
      </p:sp>
      <p:sp>
        <p:nvSpPr>
          <p:cNvPr id="106" name="Rectangle 6"/>
          <p:cNvSpPr>
            <a:spLocks noChangeAspect="1" noChangeArrowheads="1"/>
          </p:cNvSpPr>
          <p:nvPr/>
        </p:nvSpPr>
        <p:spPr bwMode="auto">
          <a:xfrm>
            <a:off x="8875551" y="255309"/>
            <a:ext cx="1789844" cy="609600"/>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45720" tIns="45720" rIns="45720" bIns="45720" rtlCol="0" anchor="ctr">
            <a:noAutofit/>
          </a:bodyPr>
          <a:lstStyle/>
          <a:p>
            <a:pPr algn="ctr">
              <a:lnSpc>
                <a:spcPct val="90000"/>
              </a:lnSpc>
              <a:defRPr/>
            </a:pPr>
            <a:r>
              <a:rPr lang="en-GB" sz="1600" b="1" kern="0" dirty="0">
                <a:solidFill>
                  <a:schemeClr val="bg1"/>
                </a:solidFill>
              </a:rPr>
              <a:t>11. OpenStack install</a:t>
            </a:r>
            <a:endParaRPr lang="en-US" sz="1600" b="1" kern="0" dirty="0">
              <a:solidFill>
                <a:schemeClr val="bg1"/>
              </a:solidFill>
            </a:endParaRPr>
          </a:p>
        </p:txBody>
      </p:sp>
      <p:sp>
        <p:nvSpPr>
          <p:cNvPr id="107" name="Round Single Corner Rectangle 106"/>
          <p:cNvSpPr/>
          <p:nvPr/>
        </p:nvSpPr>
        <p:spPr>
          <a:xfrm>
            <a:off x="8875552" y="255309"/>
            <a:ext cx="1791757" cy="609600"/>
          </a:xfrm>
          <a:prstGeom prst="round1Rect">
            <a:avLst>
              <a:gd name="adj" fmla="val 8251"/>
            </a:avLst>
          </a:prstGeom>
          <a:gradFill flip="none" rotWithShape="1">
            <a:gsLst>
              <a:gs pos="50000">
                <a:srgbClr val="822980"/>
              </a:gs>
              <a:gs pos="50000">
                <a:srgbClr val="00B388"/>
              </a:gs>
              <a:gs pos="100000">
                <a:srgbClr val="00B388"/>
              </a:gs>
            </a:gsLst>
            <a:lin ang="8100000" scaled="1"/>
            <a:tileRect/>
          </a:gra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45720" tIns="45720" rIns="45720" bIns="45720" rtlCol="0" anchor="ctr">
            <a:noAutofit/>
          </a:bodyPr>
          <a:lstStyle/>
          <a:p>
            <a:pPr algn="ctr">
              <a:lnSpc>
                <a:spcPct val="90000"/>
              </a:lnSpc>
            </a:pPr>
            <a:r>
              <a:rPr lang="en-US" sz="1600" b="1" kern="0" dirty="0">
                <a:solidFill>
                  <a:schemeClr val="bg1"/>
                </a:solidFill>
              </a:rPr>
              <a:t>12. Verify cloud</a:t>
            </a:r>
          </a:p>
        </p:txBody>
      </p:sp>
    </p:spTree>
    <p:extLst>
      <p:ext uri="{BB962C8B-B14F-4D97-AF65-F5344CB8AC3E}">
        <p14:creationId xmlns:p14="http://schemas.microsoft.com/office/powerpoint/2010/main" val="395707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anim calcmode="lin" valueType="num">
                                      <p:cBhvr>
                                        <p:cTn id="8" dur="500" fill="hold"/>
                                        <p:tgtEl>
                                          <p:spTgt spid="96"/>
                                        </p:tgtEl>
                                        <p:attrNameLst>
                                          <p:attrName>ppt_w</p:attrName>
                                        </p:attrNameLst>
                                      </p:cBhvr>
                                      <p:tavLst>
                                        <p:tav tm="0" fmla="#ppt_w*sin(2.5*pi*$)">
                                          <p:val>
                                            <p:fltVal val="0"/>
                                          </p:val>
                                        </p:tav>
                                        <p:tav tm="100000">
                                          <p:val>
                                            <p:fltVal val="1"/>
                                          </p:val>
                                        </p:tav>
                                      </p:tavLst>
                                    </p:anim>
                                    <p:anim calcmode="lin" valueType="num">
                                      <p:cBhvr>
                                        <p:cTn id="9" dur="500" fill="hold"/>
                                        <p:tgtEl>
                                          <p:spTgt spid="9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500"/>
                                        <p:tgtEl>
                                          <p:spTgt spid="97"/>
                                        </p:tgtEl>
                                      </p:cBhvr>
                                    </p:animEffect>
                                    <p:anim calcmode="lin" valueType="num">
                                      <p:cBhvr>
                                        <p:cTn id="15" dur="500" fill="hold"/>
                                        <p:tgtEl>
                                          <p:spTgt spid="97"/>
                                        </p:tgtEl>
                                        <p:attrNameLst>
                                          <p:attrName>ppt_w</p:attrName>
                                        </p:attrNameLst>
                                      </p:cBhvr>
                                      <p:tavLst>
                                        <p:tav tm="0" fmla="#ppt_w*sin(2.5*pi*$)">
                                          <p:val>
                                            <p:fltVal val="0"/>
                                          </p:val>
                                        </p:tav>
                                        <p:tav tm="100000">
                                          <p:val>
                                            <p:fltVal val="1"/>
                                          </p:val>
                                        </p:tav>
                                      </p:tavLst>
                                    </p:anim>
                                    <p:anim calcmode="lin" valueType="num">
                                      <p:cBhvr>
                                        <p:cTn id="16" dur="500" fill="hold"/>
                                        <p:tgtEl>
                                          <p:spTgt spid="97"/>
                                        </p:tgtEl>
                                        <p:attrNameLst>
                                          <p:attrName>ppt_h</p:attrName>
                                        </p:attrNameLst>
                                      </p:cBhvr>
                                      <p:tavLst>
                                        <p:tav tm="0">
                                          <p:val>
                                            <p:strVal val="#ppt_h"/>
                                          </p:val>
                                        </p:tav>
                                        <p:tav tm="100000">
                                          <p:val>
                                            <p:strVal val="#ppt_h"/>
                                          </p:val>
                                        </p:tav>
                                      </p:tavLst>
                                    </p:anim>
                                  </p:childTnLst>
                                </p:cTn>
                              </p:par>
                              <p:par>
                                <p:cTn id="17" presetID="14" presetClass="entr" presetSubtype="1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par>
                                <p:cTn id="23" presetID="14" presetClass="entr" presetSubtype="1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randombar(horizontal)">
                                      <p:cBhvr>
                                        <p:cTn id="25" dur="500"/>
                                        <p:tgtEl>
                                          <p:spTgt spid="9"/>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cTn>
                              </p:par>
                              <p:par>
                                <p:cTn id="29" presetID="14" presetClass="entr" presetSubtype="1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randombar(horizontal)">
                                      <p:cBhvr>
                                        <p:cTn id="31" dur="500"/>
                                        <p:tgtEl>
                                          <p:spTgt spid="15"/>
                                        </p:tgtEl>
                                      </p:cBhvr>
                                    </p:animEffect>
                                  </p:childTnLst>
                                </p:cTn>
                              </p:par>
                              <p:par>
                                <p:cTn id="32" presetID="14" presetClass="entr" presetSubtype="10" fill="hold"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randombar(horizontal)">
                                      <p:cBhvr>
                                        <p:cTn id="34" dur="500"/>
                                        <p:tgtEl>
                                          <p:spTgt spid="70"/>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randombar(horizontal)">
                                      <p:cBhvr>
                                        <p:cTn id="37" dur="500"/>
                                        <p:tgtEl>
                                          <p:spTgt spid="85"/>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86"/>
                                        </p:tgtEl>
                                        <p:attrNameLst>
                                          <p:attrName>style.visibility</p:attrName>
                                        </p:attrNameLst>
                                      </p:cBhvr>
                                      <p:to>
                                        <p:strVal val="visible"/>
                                      </p:to>
                                    </p:set>
                                    <p:animEffect transition="in" filter="randombar(horizontal)">
                                      <p:cBhvr>
                                        <p:cTn id="40" dur="500"/>
                                        <p:tgtEl>
                                          <p:spTgt spid="86"/>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89"/>
                                        </p:tgtEl>
                                        <p:attrNameLst>
                                          <p:attrName>style.visibility</p:attrName>
                                        </p:attrNameLst>
                                      </p:cBhvr>
                                      <p:to>
                                        <p:strVal val="visible"/>
                                      </p:to>
                                    </p:set>
                                    <p:animEffect transition="in" filter="randombar(horizontal)">
                                      <p:cBhvr>
                                        <p:cTn id="43" dur="500"/>
                                        <p:tgtEl>
                                          <p:spTgt spid="89"/>
                                        </p:tgtEl>
                                      </p:cBhvr>
                                    </p:animEffect>
                                  </p:childTnLst>
                                </p:cTn>
                              </p:par>
                              <p:par>
                                <p:cTn id="44" presetID="14" presetClass="entr" presetSubtype="10" fill="hold" nodeType="withEffect">
                                  <p:stCondLst>
                                    <p:cond delay="0"/>
                                  </p:stCondLst>
                                  <p:childTnLst>
                                    <p:set>
                                      <p:cBhvr>
                                        <p:cTn id="45" dur="1" fill="hold">
                                          <p:stCondLst>
                                            <p:cond delay="0"/>
                                          </p:stCondLst>
                                        </p:cTn>
                                        <p:tgtEl>
                                          <p:spTgt spid="90"/>
                                        </p:tgtEl>
                                        <p:attrNameLst>
                                          <p:attrName>style.visibility</p:attrName>
                                        </p:attrNameLst>
                                      </p:cBhvr>
                                      <p:to>
                                        <p:strVal val="visible"/>
                                      </p:to>
                                    </p:set>
                                    <p:animEffect transition="in" filter="randombar(horizontal)">
                                      <p:cBhvr>
                                        <p:cTn id="46" dur="500"/>
                                        <p:tgtEl>
                                          <p:spTgt spid="90"/>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93"/>
                                        </p:tgtEl>
                                        <p:attrNameLst>
                                          <p:attrName>style.visibility</p:attrName>
                                        </p:attrNameLst>
                                      </p:cBhvr>
                                      <p:to>
                                        <p:strVal val="visible"/>
                                      </p:to>
                                    </p:set>
                                    <p:animEffect transition="in" filter="randombar(horizontal)">
                                      <p:cBhvr>
                                        <p:cTn id="49" dur="500"/>
                                        <p:tgtEl>
                                          <p:spTgt spid="93"/>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95"/>
                                        </p:tgtEl>
                                        <p:attrNameLst>
                                          <p:attrName>style.visibility</p:attrName>
                                        </p:attrNameLst>
                                      </p:cBhvr>
                                      <p:to>
                                        <p:strVal val="visible"/>
                                      </p:to>
                                    </p:set>
                                    <p:animEffect transition="in" filter="randombar(horizontal)">
                                      <p:cBhvr>
                                        <p:cTn id="52" dur="500"/>
                                        <p:tgtEl>
                                          <p:spTgt spid="95"/>
                                        </p:tgtEl>
                                      </p:cBhvr>
                                    </p:animEffect>
                                  </p:childTnLst>
                                </p:cTn>
                              </p:par>
                              <p:par>
                                <p:cTn id="53" presetID="14" presetClass="entr" presetSubtype="10" fill="hold" nodeType="withEffect">
                                  <p:stCondLst>
                                    <p:cond delay="0"/>
                                  </p:stCondLst>
                                  <p:childTnLst>
                                    <p:set>
                                      <p:cBhvr>
                                        <p:cTn id="54" dur="1" fill="hold">
                                          <p:stCondLst>
                                            <p:cond delay="0"/>
                                          </p:stCondLst>
                                        </p:cTn>
                                        <p:tgtEl>
                                          <p:spTgt spid="8">
                                            <p:txEl>
                                              <p:pRg st="0" end="0"/>
                                            </p:txEl>
                                          </p:spTgt>
                                        </p:tgtEl>
                                        <p:attrNameLst>
                                          <p:attrName>style.visibility</p:attrName>
                                        </p:attrNameLst>
                                      </p:cBhvr>
                                      <p:to>
                                        <p:strVal val="visible"/>
                                      </p:to>
                                    </p:set>
                                    <p:animEffect transition="in" filter="randombar(horizontal)">
                                      <p:cBhvr>
                                        <p:cTn id="55" dur="500"/>
                                        <p:tgtEl>
                                          <p:spTgt spid="8">
                                            <p:txEl>
                                              <p:pRg st="0" end="0"/>
                                            </p:txEl>
                                          </p:spTgt>
                                        </p:tgtEl>
                                      </p:cBhvr>
                                    </p:animEffect>
                                  </p:childTnLst>
                                </p:cTn>
                              </p:par>
                              <p:par>
                                <p:cTn id="56" presetID="14" presetClass="entr" presetSubtype="10" fill="hold" nodeType="withEffect">
                                  <p:stCondLst>
                                    <p:cond delay="0"/>
                                  </p:stCondLst>
                                  <p:childTnLst>
                                    <p:set>
                                      <p:cBhvr>
                                        <p:cTn id="57" dur="1" fill="hold">
                                          <p:stCondLst>
                                            <p:cond delay="0"/>
                                          </p:stCondLst>
                                        </p:cTn>
                                        <p:tgtEl>
                                          <p:spTgt spid="8">
                                            <p:txEl>
                                              <p:pRg st="2" end="2"/>
                                            </p:txEl>
                                          </p:spTgt>
                                        </p:tgtEl>
                                        <p:attrNameLst>
                                          <p:attrName>style.visibility</p:attrName>
                                        </p:attrNameLst>
                                      </p:cBhvr>
                                      <p:to>
                                        <p:strVal val="visible"/>
                                      </p:to>
                                    </p:set>
                                    <p:animEffect transition="in" filter="randombar(horizontal)">
                                      <p:cBhvr>
                                        <p:cTn id="58" dur="500"/>
                                        <p:tgtEl>
                                          <p:spTgt spid="8">
                                            <p:txEl>
                                              <p:pRg st="2" end="2"/>
                                            </p:txEl>
                                          </p:spTgt>
                                        </p:tgtEl>
                                      </p:cBhvr>
                                    </p:animEffect>
                                  </p:childTnLst>
                                </p:cTn>
                              </p:par>
                              <p:par>
                                <p:cTn id="59" presetID="14" presetClass="entr" presetSubtype="10" fill="hold" nodeType="withEffect">
                                  <p:stCondLst>
                                    <p:cond delay="0"/>
                                  </p:stCondLst>
                                  <p:childTnLst>
                                    <p:set>
                                      <p:cBhvr>
                                        <p:cTn id="60" dur="1" fill="hold">
                                          <p:stCondLst>
                                            <p:cond delay="0"/>
                                          </p:stCondLst>
                                        </p:cTn>
                                        <p:tgtEl>
                                          <p:spTgt spid="8">
                                            <p:txEl>
                                              <p:pRg st="3" end="3"/>
                                            </p:txEl>
                                          </p:spTgt>
                                        </p:tgtEl>
                                        <p:attrNameLst>
                                          <p:attrName>style.visibility</p:attrName>
                                        </p:attrNameLst>
                                      </p:cBhvr>
                                      <p:to>
                                        <p:strVal val="visible"/>
                                      </p:to>
                                    </p:set>
                                    <p:animEffect transition="in" filter="randombar(horizontal)">
                                      <p:cBhvr>
                                        <p:cTn id="61" dur="500"/>
                                        <p:tgtEl>
                                          <p:spTgt spid="8">
                                            <p:txEl>
                                              <p:pRg st="3" end="3"/>
                                            </p:txEl>
                                          </p:spTgt>
                                        </p:tgtEl>
                                      </p:cBhvr>
                                    </p:animEffect>
                                  </p:childTnLst>
                                </p:cTn>
                              </p:par>
                              <p:par>
                                <p:cTn id="62" presetID="14" presetClass="entr" presetSubtype="10" fill="hold" nodeType="withEffect">
                                  <p:stCondLst>
                                    <p:cond delay="0"/>
                                  </p:stCondLst>
                                  <p:childTnLst>
                                    <p:set>
                                      <p:cBhvr>
                                        <p:cTn id="63" dur="1" fill="hold">
                                          <p:stCondLst>
                                            <p:cond delay="0"/>
                                          </p:stCondLst>
                                        </p:cTn>
                                        <p:tgtEl>
                                          <p:spTgt spid="8">
                                            <p:txEl>
                                              <p:pRg st="4" end="4"/>
                                            </p:txEl>
                                          </p:spTgt>
                                        </p:tgtEl>
                                        <p:attrNameLst>
                                          <p:attrName>style.visibility</p:attrName>
                                        </p:attrNameLst>
                                      </p:cBhvr>
                                      <p:to>
                                        <p:strVal val="visible"/>
                                      </p:to>
                                    </p:set>
                                    <p:animEffect transition="in" filter="randombar(horizontal)">
                                      <p:cBhvr>
                                        <p:cTn id="64" dur="500"/>
                                        <p:tgtEl>
                                          <p:spTgt spid="8">
                                            <p:txEl>
                                              <p:pRg st="4" end="4"/>
                                            </p:txEl>
                                          </p:spTgt>
                                        </p:tgtEl>
                                      </p:cBhvr>
                                    </p:animEffect>
                                  </p:childTnLst>
                                </p:cTn>
                              </p:par>
                              <p:par>
                                <p:cTn id="65" presetID="14" presetClass="entr" presetSubtype="10" fill="hold" nodeType="withEffect">
                                  <p:stCondLst>
                                    <p:cond delay="0"/>
                                  </p:stCondLst>
                                  <p:childTnLst>
                                    <p:set>
                                      <p:cBhvr>
                                        <p:cTn id="66" dur="1" fill="hold">
                                          <p:stCondLst>
                                            <p:cond delay="0"/>
                                          </p:stCondLst>
                                        </p:cTn>
                                        <p:tgtEl>
                                          <p:spTgt spid="8">
                                            <p:txEl>
                                              <p:pRg st="5" end="5"/>
                                            </p:txEl>
                                          </p:spTgt>
                                        </p:tgtEl>
                                        <p:attrNameLst>
                                          <p:attrName>style.visibility</p:attrName>
                                        </p:attrNameLst>
                                      </p:cBhvr>
                                      <p:to>
                                        <p:strVal val="visible"/>
                                      </p:to>
                                    </p:set>
                                    <p:animEffect transition="in" filter="randombar(horizontal)">
                                      <p:cBhvr>
                                        <p:cTn id="67" dur="500"/>
                                        <p:tgtEl>
                                          <p:spTgt spid="8">
                                            <p:txEl>
                                              <p:pRg st="5" end="5"/>
                                            </p:txEl>
                                          </p:spTgt>
                                        </p:tgtEl>
                                      </p:cBhvr>
                                    </p:animEffect>
                                  </p:childTnLst>
                                </p:cTn>
                              </p:par>
                              <p:par>
                                <p:cTn id="68" presetID="14" presetClass="entr" presetSubtype="10" fill="hold" nodeType="withEffect">
                                  <p:stCondLst>
                                    <p:cond delay="0"/>
                                  </p:stCondLst>
                                  <p:childTnLst>
                                    <p:set>
                                      <p:cBhvr>
                                        <p:cTn id="69" dur="1" fill="hold">
                                          <p:stCondLst>
                                            <p:cond delay="0"/>
                                          </p:stCondLst>
                                        </p:cTn>
                                        <p:tgtEl>
                                          <p:spTgt spid="8">
                                            <p:txEl>
                                              <p:pRg st="20" end="20"/>
                                            </p:txEl>
                                          </p:spTgt>
                                        </p:tgtEl>
                                        <p:attrNameLst>
                                          <p:attrName>style.visibility</p:attrName>
                                        </p:attrNameLst>
                                      </p:cBhvr>
                                      <p:to>
                                        <p:strVal val="visible"/>
                                      </p:to>
                                    </p:set>
                                    <p:animEffect transition="in" filter="randombar(horizontal)">
                                      <p:cBhvr>
                                        <p:cTn id="70" dur="500"/>
                                        <p:tgtEl>
                                          <p:spTgt spid="8">
                                            <p:txEl>
                                              <p:pRg st="20" end="20"/>
                                            </p:txEl>
                                          </p:spTgt>
                                        </p:tgtEl>
                                      </p:cBhvr>
                                    </p:animEffect>
                                  </p:childTnLst>
                                </p:cTn>
                              </p:par>
                              <p:par>
                                <p:cTn id="71" presetID="14" presetClass="entr" presetSubtype="10" fill="hold" nodeType="withEffect">
                                  <p:stCondLst>
                                    <p:cond delay="0"/>
                                  </p:stCondLst>
                                  <p:childTnLst>
                                    <p:set>
                                      <p:cBhvr>
                                        <p:cTn id="72" dur="1" fill="hold">
                                          <p:stCondLst>
                                            <p:cond delay="0"/>
                                          </p:stCondLst>
                                        </p:cTn>
                                        <p:tgtEl>
                                          <p:spTgt spid="8">
                                            <p:txEl>
                                              <p:pRg st="21" end="21"/>
                                            </p:txEl>
                                          </p:spTgt>
                                        </p:tgtEl>
                                        <p:attrNameLst>
                                          <p:attrName>style.visibility</p:attrName>
                                        </p:attrNameLst>
                                      </p:cBhvr>
                                      <p:to>
                                        <p:strVal val="visible"/>
                                      </p:to>
                                    </p:set>
                                    <p:animEffect transition="in" filter="randombar(horizontal)">
                                      <p:cBhvr>
                                        <p:cTn id="73" dur="500"/>
                                        <p:tgtEl>
                                          <p:spTgt spid="8">
                                            <p:txEl>
                                              <p:pRg st="21" end="21"/>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45" presetClass="entr" presetSubtype="0" fill="hold" grpId="0" nodeType="clickEffect">
                                  <p:stCondLst>
                                    <p:cond delay="0"/>
                                  </p:stCondLst>
                                  <p:childTnLst>
                                    <p:set>
                                      <p:cBhvr>
                                        <p:cTn id="77" dur="1" fill="hold">
                                          <p:stCondLst>
                                            <p:cond delay="0"/>
                                          </p:stCondLst>
                                        </p:cTn>
                                        <p:tgtEl>
                                          <p:spTgt spid="108"/>
                                        </p:tgtEl>
                                        <p:attrNameLst>
                                          <p:attrName>style.visibility</p:attrName>
                                        </p:attrNameLst>
                                      </p:cBhvr>
                                      <p:to>
                                        <p:strVal val="visible"/>
                                      </p:to>
                                    </p:set>
                                    <p:animEffect transition="in" filter="fade">
                                      <p:cBhvr>
                                        <p:cTn id="78" dur="500"/>
                                        <p:tgtEl>
                                          <p:spTgt spid="108"/>
                                        </p:tgtEl>
                                      </p:cBhvr>
                                    </p:animEffect>
                                    <p:anim calcmode="lin" valueType="num">
                                      <p:cBhvr>
                                        <p:cTn id="79" dur="500" fill="hold"/>
                                        <p:tgtEl>
                                          <p:spTgt spid="108"/>
                                        </p:tgtEl>
                                        <p:attrNameLst>
                                          <p:attrName>ppt_w</p:attrName>
                                        </p:attrNameLst>
                                      </p:cBhvr>
                                      <p:tavLst>
                                        <p:tav tm="0" fmla="#ppt_w*sin(2.5*pi*$)">
                                          <p:val>
                                            <p:fltVal val="0"/>
                                          </p:val>
                                        </p:tav>
                                        <p:tav tm="100000">
                                          <p:val>
                                            <p:fltVal val="1"/>
                                          </p:val>
                                        </p:tav>
                                      </p:tavLst>
                                    </p:anim>
                                    <p:anim calcmode="lin" valueType="num">
                                      <p:cBhvr>
                                        <p:cTn id="80" dur="500" fill="hold"/>
                                        <p:tgtEl>
                                          <p:spTgt spid="108"/>
                                        </p:tgtEl>
                                        <p:attrNameLst>
                                          <p:attrName>ppt_h</p:attrName>
                                        </p:attrNameLst>
                                      </p:cBhvr>
                                      <p:tavLst>
                                        <p:tav tm="0">
                                          <p:val>
                                            <p:strVal val="#ppt_h"/>
                                          </p:val>
                                        </p:tav>
                                        <p:tav tm="100000">
                                          <p:val>
                                            <p:strVal val="#ppt_h"/>
                                          </p:val>
                                        </p:tav>
                                      </p:tavLst>
                                    </p:anim>
                                  </p:childTnLst>
                                </p:cTn>
                              </p:par>
                              <p:par>
                                <p:cTn id="81" presetID="45" presetClass="entr" presetSubtype="0" fill="hold" grpId="0" nodeType="withEffect">
                                  <p:stCondLst>
                                    <p:cond delay="0"/>
                                  </p:stCondLst>
                                  <p:childTnLst>
                                    <p:set>
                                      <p:cBhvr>
                                        <p:cTn id="82" dur="1" fill="hold">
                                          <p:stCondLst>
                                            <p:cond delay="0"/>
                                          </p:stCondLst>
                                        </p:cTn>
                                        <p:tgtEl>
                                          <p:spTgt spid="98"/>
                                        </p:tgtEl>
                                        <p:attrNameLst>
                                          <p:attrName>style.visibility</p:attrName>
                                        </p:attrNameLst>
                                      </p:cBhvr>
                                      <p:to>
                                        <p:strVal val="visible"/>
                                      </p:to>
                                    </p:set>
                                    <p:animEffect transition="in" filter="fade">
                                      <p:cBhvr>
                                        <p:cTn id="83" dur="500"/>
                                        <p:tgtEl>
                                          <p:spTgt spid="98"/>
                                        </p:tgtEl>
                                      </p:cBhvr>
                                    </p:animEffect>
                                    <p:anim calcmode="lin" valueType="num">
                                      <p:cBhvr>
                                        <p:cTn id="84" dur="500" fill="hold"/>
                                        <p:tgtEl>
                                          <p:spTgt spid="98"/>
                                        </p:tgtEl>
                                        <p:attrNameLst>
                                          <p:attrName>ppt_w</p:attrName>
                                        </p:attrNameLst>
                                      </p:cBhvr>
                                      <p:tavLst>
                                        <p:tav tm="0" fmla="#ppt_w*sin(2.5*pi*$)">
                                          <p:val>
                                            <p:fltVal val="0"/>
                                          </p:val>
                                        </p:tav>
                                        <p:tav tm="100000">
                                          <p:val>
                                            <p:fltVal val="1"/>
                                          </p:val>
                                        </p:tav>
                                      </p:tavLst>
                                    </p:anim>
                                    <p:anim calcmode="lin" valueType="num">
                                      <p:cBhvr>
                                        <p:cTn id="85" dur="500" fill="hold"/>
                                        <p:tgtEl>
                                          <p:spTgt spid="98"/>
                                        </p:tgtEl>
                                        <p:attrNameLst>
                                          <p:attrName>ppt_h</p:attrName>
                                        </p:attrNameLst>
                                      </p:cBhvr>
                                      <p:tavLst>
                                        <p:tav tm="0">
                                          <p:val>
                                            <p:strVal val="#ppt_h"/>
                                          </p:val>
                                        </p:tav>
                                        <p:tav tm="100000">
                                          <p:val>
                                            <p:strVal val="#ppt_h"/>
                                          </p:val>
                                        </p:tav>
                                      </p:tavLst>
                                    </p:anim>
                                  </p:childTnLst>
                                </p:cTn>
                              </p:par>
                              <p:par>
                                <p:cTn id="86" presetID="14" presetClass="entr" presetSubtype="10" fill="hold" grpId="0"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randombar(horizontal)">
                                      <p:cBhvr>
                                        <p:cTn id="88" dur="500"/>
                                        <p:tgtEl>
                                          <p:spTgt spid="6"/>
                                        </p:tgtEl>
                                      </p:cBhvr>
                                    </p:animEffect>
                                  </p:childTnLst>
                                </p:cTn>
                              </p:par>
                              <p:par>
                                <p:cTn id="89" presetID="14" presetClass="entr" presetSubtype="10" fill="hold" nodeType="withEffect">
                                  <p:stCondLst>
                                    <p:cond delay="0"/>
                                  </p:stCondLst>
                                  <p:childTnLst>
                                    <p:set>
                                      <p:cBhvr>
                                        <p:cTn id="90" dur="1" fill="hold">
                                          <p:stCondLst>
                                            <p:cond delay="0"/>
                                          </p:stCondLst>
                                        </p:cTn>
                                        <p:tgtEl>
                                          <p:spTgt spid="94"/>
                                        </p:tgtEl>
                                        <p:attrNameLst>
                                          <p:attrName>style.visibility</p:attrName>
                                        </p:attrNameLst>
                                      </p:cBhvr>
                                      <p:to>
                                        <p:strVal val="visible"/>
                                      </p:to>
                                    </p:set>
                                    <p:animEffect transition="in" filter="randombar(horizontal)">
                                      <p:cBhvr>
                                        <p:cTn id="91" dur="500"/>
                                        <p:tgtEl>
                                          <p:spTgt spid="94"/>
                                        </p:tgtEl>
                                      </p:cBhvr>
                                    </p:animEffect>
                                  </p:childTnLst>
                                </p:cTn>
                              </p:par>
                              <p:par>
                                <p:cTn id="92" presetID="14" presetClass="entr" presetSubtype="10" fill="hold" grpId="0" nodeType="withEffect">
                                  <p:stCondLst>
                                    <p:cond delay="0"/>
                                  </p:stCondLst>
                                  <p:childTnLst>
                                    <p:set>
                                      <p:cBhvr>
                                        <p:cTn id="93" dur="1" fill="hold">
                                          <p:stCondLst>
                                            <p:cond delay="0"/>
                                          </p:stCondLst>
                                        </p:cTn>
                                        <p:tgtEl>
                                          <p:spTgt spid="87"/>
                                        </p:tgtEl>
                                        <p:attrNameLst>
                                          <p:attrName>style.visibility</p:attrName>
                                        </p:attrNameLst>
                                      </p:cBhvr>
                                      <p:to>
                                        <p:strVal val="visible"/>
                                      </p:to>
                                    </p:set>
                                    <p:animEffect transition="in" filter="randombar(horizontal)">
                                      <p:cBhvr>
                                        <p:cTn id="94" dur="500"/>
                                        <p:tgtEl>
                                          <p:spTgt spid="87"/>
                                        </p:tgtEl>
                                      </p:cBhvr>
                                    </p:animEffect>
                                  </p:childTnLst>
                                </p:cTn>
                              </p:par>
                              <p:par>
                                <p:cTn id="95" presetID="14" presetClass="entr" presetSubtype="10" fill="hold" grpId="0" nodeType="withEffect">
                                  <p:stCondLst>
                                    <p:cond delay="0"/>
                                  </p:stCondLst>
                                  <p:childTnLst>
                                    <p:set>
                                      <p:cBhvr>
                                        <p:cTn id="96" dur="1" fill="hold">
                                          <p:stCondLst>
                                            <p:cond delay="0"/>
                                          </p:stCondLst>
                                        </p:cTn>
                                        <p:tgtEl>
                                          <p:spTgt spid="88"/>
                                        </p:tgtEl>
                                        <p:attrNameLst>
                                          <p:attrName>style.visibility</p:attrName>
                                        </p:attrNameLst>
                                      </p:cBhvr>
                                      <p:to>
                                        <p:strVal val="visible"/>
                                      </p:to>
                                    </p:set>
                                    <p:animEffect transition="in" filter="randombar(horizontal)">
                                      <p:cBhvr>
                                        <p:cTn id="97" dur="500"/>
                                        <p:tgtEl>
                                          <p:spTgt spid="88"/>
                                        </p:tgtEl>
                                      </p:cBhvr>
                                    </p:animEffect>
                                  </p:childTnLst>
                                </p:cTn>
                              </p:par>
                              <p:par>
                                <p:cTn id="98" presetID="42" presetClass="entr" presetSubtype="0" fill="hold" nodeType="withEffect">
                                  <p:stCondLst>
                                    <p:cond delay="0"/>
                                  </p:stCondLst>
                                  <p:childTnLst>
                                    <p:set>
                                      <p:cBhvr>
                                        <p:cTn id="99" dur="1" fill="hold">
                                          <p:stCondLst>
                                            <p:cond delay="0"/>
                                          </p:stCondLst>
                                        </p:cTn>
                                        <p:tgtEl>
                                          <p:spTgt spid="8">
                                            <p:txEl>
                                              <p:pRg st="6" end="6"/>
                                            </p:txEl>
                                          </p:spTgt>
                                        </p:tgtEl>
                                        <p:attrNameLst>
                                          <p:attrName>style.visibility</p:attrName>
                                        </p:attrNameLst>
                                      </p:cBhvr>
                                      <p:to>
                                        <p:strVal val="visible"/>
                                      </p:to>
                                    </p:set>
                                    <p:animEffect transition="in" filter="fade">
                                      <p:cBhvr>
                                        <p:cTn id="100" dur="1000"/>
                                        <p:tgtEl>
                                          <p:spTgt spid="8">
                                            <p:txEl>
                                              <p:pRg st="6" end="6"/>
                                            </p:txEl>
                                          </p:spTgt>
                                        </p:tgtEl>
                                      </p:cBhvr>
                                    </p:animEffect>
                                    <p:anim calcmode="lin" valueType="num">
                                      <p:cBhvr>
                                        <p:cTn id="101"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102" dur="1000" fill="hold"/>
                                        <p:tgtEl>
                                          <p:spTgt spid="8">
                                            <p:txEl>
                                              <p:pRg st="6" end="6"/>
                                            </p:txEl>
                                          </p:spTgt>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8">
                                            <p:txEl>
                                              <p:pRg st="7" end="7"/>
                                            </p:txEl>
                                          </p:spTgt>
                                        </p:tgtEl>
                                        <p:attrNameLst>
                                          <p:attrName>style.visibility</p:attrName>
                                        </p:attrNameLst>
                                      </p:cBhvr>
                                      <p:to>
                                        <p:strVal val="visible"/>
                                      </p:to>
                                    </p:set>
                                    <p:animEffect transition="in" filter="fade">
                                      <p:cBhvr>
                                        <p:cTn id="105" dur="1000"/>
                                        <p:tgtEl>
                                          <p:spTgt spid="8">
                                            <p:txEl>
                                              <p:pRg st="7" end="7"/>
                                            </p:txEl>
                                          </p:spTgt>
                                        </p:tgtEl>
                                      </p:cBhvr>
                                    </p:animEffect>
                                    <p:anim calcmode="lin" valueType="num">
                                      <p:cBhvr>
                                        <p:cTn id="106"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107" dur="1000" fill="hold"/>
                                        <p:tgtEl>
                                          <p:spTgt spid="8">
                                            <p:txEl>
                                              <p:pRg st="7" end="7"/>
                                            </p:txEl>
                                          </p:spTgt>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8">
                                            <p:txEl>
                                              <p:pRg st="8" end="8"/>
                                            </p:txEl>
                                          </p:spTgt>
                                        </p:tgtEl>
                                        <p:attrNameLst>
                                          <p:attrName>style.visibility</p:attrName>
                                        </p:attrNameLst>
                                      </p:cBhvr>
                                      <p:to>
                                        <p:strVal val="visible"/>
                                      </p:to>
                                    </p:set>
                                    <p:animEffect transition="in" filter="fade">
                                      <p:cBhvr>
                                        <p:cTn id="110" dur="1000"/>
                                        <p:tgtEl>
                                          <p:spTgt spid="8">
                                            <p:txEl>
                                              <p:pRg st="8" end="8"/>
                                            </p:txEl>
                                          </p:spTgt>
                                        </p:tgtEl>
                                      </p:cBhvr>
                                    </p:animEffect>
                                    <p:anim calcmode="lin" valueType="num">
                                      <p:cBhvr>
                                        <p:cTn id="111" dur="10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112" dur="1000" fill="hold"/>
                                        <p:tgtEl>
                                          <p:spTgt spid="8">
                                            <p:txEl>
                                              <p:pRg st="8" end="8"/>
                                            </p:txEl>
                                          </p:spTgt>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8">
                                            <p:txEl>
                                              <p:pRg st="9" end="9"/>
                                            </p:txEl>
                                          </p:spTgt>
                                        </p:tgtEl>
                                        <p:attrNameLst>
                                          <p:attrName>style.visibility</p:attrName>
                                        </p:attrNameLst>
                                      </p:cBhvr>
                                      <p:to>
                                        <p:strVal val="visible"/>
                                      </p:to>
                                    </p:set>
                                    <p:animEffect transition="in" filter="fade">
                                      <p:cBhvr>
                                        <p:cTn id="115" dur="1000"/>
                                        <p:tgtEl>
                                          <p:spTgt spid="8">
                                            <p:txEl>
                                              <p:pRg st="9" end="9"/>
                                            </p:txEl>
                                          </p:spTgt>
                                        </p:tgtEl>
                                      </p:cBhvr>
                                    </p:animEffect>
                                    <p:anim calcmode="lin" valueType="num">
                                      <p:cBhvr>
                                        <p:cTn id="116" dur="1000" fill="hold"/>
                                        <p:tgtEl>
                                          <p:spTgt spid="8">
                                            <p:txEl>
                                              <p:pRg st="9" end="9"/>
                                            </p:txEl>
                                          </p:spTgt>
                                        </p:tgtEl>
                                        <p:attrNameLst>
                                          <p:attrName>ppt_x</p:attrName>
                                        </p:attrNameLst>
                                      </p:cBhvr>
                                      <p:tavLst>
                                        <p:tav tm="0">
                                          <p:val>
                                            <p:strVal val="#ppt_x"/>
                                          </p:val>
                                        </p:tav>
                                        <p:tav tm="100000">
                                          <p:val>
                                            <p:strVal val="#ppt_x"/>
                                          </p:val>
                                        </p:tav>
                                      </p:tavLst>
                                    </p:anim>
                                    <p:anim calcmode="lin" valueType="num">
                                      <p:cBhvr>
                                        <p:cTn id="117" dur="1000" fill="hold"/>
                                        <p:tgtEl>
                                          <p:spTgt spid="8">
                                            <p:txEl>
                                              <p:pRg st="9" end="9"/>
                                            </p:txEl>
                                          </p:spTgt>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8">
                                            <p:txEl>
                                              <p:pRg st="10" end="10"/>
                                            </p:txEl>
                                          </p:spTgt>
                                        </p:tgtEl>
                                        <p:attrNameLst>
                                          <p:attrName>style.visibility</p:attrName>
                                        </p:attrNameLst>
                                      </p:cBhvr>
                                      <p:to>
                                        <p:strVal val="visible"/>
                                      </p:to>
                                    </p:set>
                                    <p:animEffect transition="in" filter="fade">
                                      <p:cBhvr>
                                        <p:cTn id="120" dur="1000"/>
                                        <p:tgtEl>
                                          <p:spTgt spid="8">
                                            <p:txEl>
                                              <p:pRg st="10" end="10"/>
                                            </p:txEl>
                                          </p:spTgt>
                                        </p:tgtEl>
                                      </p:cBhvr>
                                    </p:animEffect>
                                    <p:anim calcmode="lin" valueType="num">
                                      <p:cBhvr>
                                        <p:cTn id="121" dur="1000" fill="hold"/>
                                        <p:tgtEl>
                                          <p:spTgt spid="8">
                                            <p:txEl>
                                              <p:pRg st="10" end="10"/>
                                            </p:txEl>
                                          </p:spTgt>
                                        </p:tgtEl>
                                        <p:attrNameLst>
                                          <p:attrName>ppt_x</p:attrName>
                                        </p:attrNameLst>
                                      </p:cBhvr>
                                      <p:tavLst>
                                        <p:tav tm="0">
                                          <p:val>
                                            <p:strVal val="#ppt_x"/>
                                          </p:val>
                                        </p:tav>
                                        <p:tav tm="100000">
                                          <p:val>
                                            <p:strVal val="#ppt_x"/>
                                          </p:val>
                                        </p:tav>
                                      </p:tavLst>
                                    </p:anim>
                                    <p:anim calcmode="lin" valueType="num">
                                      <p:cBhvr>
                                        <p:cTn id="122" dur="1000" fill="hold"/>
                                        <p:tgtEl>
                                          <p:spTgt spid="8">
                                            <p:txEl>
                                              <p:pRg st="10" end="10"/>
                                            </p:txEl>
                                          </p:spTgt>
                                        </p:tgtEl>
                                        <p:attrNameLst>
                                          <p:attrName>ppt_y</p:attrName>
                                        </p:attrNameLst>
                                      </p:cBhvr>
                                      <p:tavLst>
                                        <p:tav tm="0">
                                          <p:val>
                                            <p:strVal val="#ppt_y+.1"/>
                                          </p:val>
                                        </p:tav>
                                        <p:tav tm="100000">
                                          <p:val>
                                            <p:strVal val="#ppt_y"/>
                                          </p:val>
                                        </p:tav>
                                      </p:tavLst>
                                    </p:anim>
                                  </p:childTnLst>
                                </p:cTn>
                              </p:par>
                              <p:par>
                                <p:cTn id="123" presetID="42" presetClass="entr" presetSubtype="0" fill="hold" nodeType="withEffect">
                                  <p:stCondLst>
                                    <p:cond delay="0"/>
                                  </p:stCondLst>
                                  <p:childTnLst>
                                    <p:set>
                                      <p:cBhvr>
                                        <p:cTn id="124" dur="1" fill="hold">
                                          <p:stCondLst>
                                            <p:cond delay="0"/>
                                          </p:stCondLst>
                                        </p:cTn>
                                        <p:tgtEl>
                                          <p:spTgt spid="8">
                                            <p:txEl>
                                              <p:pRg st="11" end="11"/>
                                            </p:txEl>
                                          </p:spTgt>
                                        </p:tgtEl>
                                        <p:attrNameLst>
                                          <p:attrName>style.visibility</p:attrName>
                                        </p:attrNameLst>
                                      </p:cBhvr>
                                      <p:to>
                                        <p:strVal val="visible"/>
                                      </p:to>
                                    </p:set>
                                    <p:animEffect transition="in" filter="fade">
                                      <p:cBhvr>
                                        <p:cTn id="125" dur="1000"/>
                                        <p:tgtEl>
                                          <p:spTgt spid="8">
                                            <p:txEl>
                                              <p:pRg st="11" end="11"/>
                                            </p:txEl>
                                          </p:spTgt>
                                        </p:tgtEl>
                                      </p:cBhvr>
                                    </p:animEffect>
                                    <p:anim calcmode="lin" valueType="num">
                                      <p:cBhvr>
                                        <p:cTn id="126" dur="1000" fill="hold"/>
                                        <p:tgtEl>
                                          <p:spTgt spid="8">
                                            <p:txEl>
                                              <p:pRg st="11" end="11"/>
                                            </p:txEl>
                                          </p:spTgt>
                                        </p:tgtEl>
                                        <p:attrNameLst>
                                          <p:attrName>ppt_x</p:attrName>
                                        </p:attrNameLst>
                                      </p:cBhvr>
                                      <p:tavLst>
                                        <p:tav tm="0">
                                          <p:val>
                                            <p:strVal val="#ppt_x"/>
                                          </p:val>
                                        </p:tav>
                                        <p:tav tm="100000">
                                          <p:val>
                                            <p:strVal val="#ppt_x"/>
                                          </p:val>
                                        </p:tav>
                                      </p:tavLst>
                                    </p:anim>
                                    <p:anim calcmode="lin" valueType="num">
                                      <p:cBhvr>
                                        <p:cTn id="127" dur="1000" fill="hold"/>
                                        <p:tgtEl>
                                          <p:spTgt spid="8">
                                            <p:txEl>
                                              <p:pRg st="11" end="11"/>
                                            </p:txEl>
                                          </p:spTgt>
                                        </p:tgtEl>
                                        <p:attrNameLst>
                                          <p:attrName>ppt_y</p:attrName>
                                        </p:attrNameLst>
                                      </p:cBhvr>
                                      <p:tavLst>
                                        <p:tav tm="0">
                                          <p:val>
                                            <p:strVal val="#ppt_y+.1"/>
                                          </p:val>
                                        </p:tav>
                                        <p:tav tm="100000">
                                          <p:val>
                                            <p:strVal val="#ppt_y"/>
                                          </p:val>
                                        </p:tav>
                                      </p:tavLst>
                                    </p:anim>
                                  </p:childTnLst>
                                </p:cTn>
                              </p:par>
                              <p:par>
                                <p:cTn id="128" presetID="42" presetClass="entr" presetSubtype="0" fill="hold" nodeType="withEffect">
                                  <p:stCondLst>
                                    <p:cond delay="0"/>
                                  </p:stCondLst>
                                  <p:childTnLst>
                                    <p:set>
                                      <p:cBhvr>
                                        <p:cTn id="129" dur="1" fill="hold">
                                          <p:stCondLst>
                                            <p:cond delay="0"/>
                                          </p:stCondLst>
                                        </p:cTn>
                                        <p:tgtEl>
                                          <p:spTgt spid="8">
                                            <p:txEl>
                                              <p:pRg st="12" end="12"/>
                                            </p:txEl>
                                          </p:spTgt>
                                        </p:tgtEl>
                                        <p:attrNameLst>
                                          <p:attrName>style.visibility</p:attrName>
                                        </p:attrNameLst>
                                      </p:cBhvr>
                                      <p:to>
                                        <p:strVal val="visible"/>
                                      </p:to>
                                    </p:set>
                                    <p:animEffect transition="in" filter="fade">
                                      <p:cBhvr>
                                        <p:cTn id="130" dur="1000"/>
                                        <p:tgtEl>
                                          <p:spTgt spid="8">
                                            <p:txEl>
                                              <p:pRg st="12" end="12"/>
                                            </p:txEl>
                                          </p:spTgt>
                                        </p:tgtEl>
                                      </p:cBhvr>
                                    </p:animEffect>
                                    <p:anim calcmode="lin" valueType="num">
                                      <p:cBhvr>
                                        <p:cTn id="131" dur="1000" fill="hold"/>
                                        <p:tgtEl>
                                          <p:spTgt spid="8">
                                            <p:txEl>
                                              <p:pRg st="12" end="12"/>
                                            </p:txEl>
                                          </p:spTgt>
                                        </p:tgtEl>
                                        <p:attrNameLst>
                                          <p:attrName>ppt_x</p:attrName>
                                        </p:attrNameLst>
                                      </p:cBhvr>
                                      <p:tavLst>
                                        <p:tav tm="0">
                                          <p:val>
                                            <p:strVal val="#ppt_x"/>
                                          </p:val>
                                        </p:tav>
                                        <p:tav tm="100000">
                                          <p:val>
                                            <p:strVal val="#ppt_x"/>
                                          </p:val>
                                        </p:tav>
                                      </p:tavLst>
                                    </p:anim>
                                    <p:anim calcmode="lin" valueType="num">
                                      <p:cBhvr>
                                        <p:cTn id="132" dur="1000" fill="hold"/>
                                        <p:tgtEl>
                                          <p:spTgt spid="8">
                                            <p:txEl>
                                              <p:pRg st="12" end="12"/>
                                            </p:txEl>
                                          </p:spTgt>
                                        </p:tgtEl>
                                        <p:attrNameLst>
                                          <p:attrName>ppt_y</p:attrName>
                                        </p:attrNameLst>
                                      </p:cBhvr>
                                      <p:tavLst>
                                        <p:tav tm="0">
                                          <p:val>
                                            <p:strVal val="#ppt_y+.1"/>
                                          </p:val>
                                        </p:tav>
                                        <p:tav tm="100000">
                                          <p:val>
                                            <p:strVal val="#ppt_y"/>
                                          </p:val>
                                        </p:tav>
                                      </p:tavLst>
                                    </p:anim>
                                  </p:childTnLst>
                                </p:cTn>
                              </p:par>
                              <p:par>
                                <p:cTn id="133" presetID="42" presetClass="entr" presetSubtype="0" fill="hold" nodeType="withEffect">
                                  <p:stCondLst>
                                    <p:cond delay="0"/>
                                  </p:stCondLst>
                                  <p:childTnLst>
                                    <p:set>
                                      <p:cBhvr>
                                        <p:cTn id="134" dur="1" fill="hold">
                                          <p:stCondLst>
                                            <p:cond delay="0"/>
                                          </p:stCondLst>
                                        </p:cTn>
                                        <p:tgtEl>
                                          <p:spTgt spid="8">
                                            <p:txEl>
                                              <p:pRg st="13" end="13"/>
                                            </p:txEl>
                                          </p:spTgt>
                                        </p:tgtEl>
                                        <p:attrNameLst>
                                          <p:attrName>style.visibility</p:attrName>
                                        </p:attrNameLst>
                                      </p:cBhvr>
                                      <p:to>
                                        <p:strVal val="visible"/>
                                      </p:to>
                                    </p:set>
                                    <p:animEffect transition="in" filter="fade">
                                      <p:cBhvr>
                                        <p:cTn id="135" dur="1000"/>
                                        <p:tgtEl>
                                          <p:spTgt spid="8">
                                            <p:txEl>
                                              <p:pRg st="13" end="13"/>
                                            </p:txEl>
                                          </p:spTgt>
                                        </p:tgtEl>
                                      </p:cBhvr>
                                    </p:animEffect>
                                    <p:anim calcmode="lin" valueType="num">
                                      <p:cBhvr>
                                        <p:cTn id="136" dur="1000" fill="hold"/>
                                        <p:tgtEl>
                                          <p:spTgt spid="8">
                                            <p:txEl>
                                              <p:pRg st="13" end="13"/>
                                            </p:txEl>
                                          </p:spTgt>
                                        </p:tgtEl>
                                        <p:attrNameLst>
                                          <p:attrName>ppt_x</p:attrName>
                                        </p:attrNameLst>
                                      </p:cBhvr>
                                      <p:tavLst>
                                        <p:tav tm="0">
                                          <p:val>
                                            <p:strVal val="#ppt_x"/>
                                          </p:val>
                                        </p:tav>
                                        <p:tav tm="100000">
                                          <p:val>
                                            <p:strVal val="#ppt_x"/>
                                          </p:val>
                                        </p:tav>
                                      </p:tavLst>
                                    </p:anim>
                                    <p:anim calcmode="lin" valueType="num">
                                      <p:cBhvr>
                                        <p:cTn id="137" dur="1000" fill="hold"/>
                                        <p:tgtEl>
                                          <p:spTgt spid="8">
                                            <p:txEl>
                                              <p:pRg st="13" end="13"/>
                                            </p:txEl>
                                          </p:spTgt>
                                        </p:tgtEl>
                                        <p:attrNameLst>
                                          <p:attrName>ppt_y</p:attrName>
                                        </p:attrNameLst>
                                      </p:cBhvr>
                                      <p:tavLst>
                                        <p:tav tm="0">
                                          <p:val>
                                            <p:strVal val="#ppt_y+.1"/>
                                          </p:val>
                                        </p:tav>
                                        <p:tav tm="100000">
                                          <p:val>
                                            <p:strVal val="#ppt_y"/>
                                          </p:val>
                                        </p:tav>
                                      </p:tavLst>
                                    </p:anim>
                                  </p:childTnLst>
                                </p:cTn>
                              </p:par>
                              <p:par>
                                <p:cTn id="138" presetID="42" presetClass="entr" presetSubtype="0" fill="hold" nodeType="withEffect">
                                  <p:stCondLst>
                                    <p:cond delay="0"/>
                                  </p:stCondLst>
                                  <p:childTnLst>
                                    <p:set>
                                      <p:cBhvr>
                                        <p:cTn id="139" dur="1" fill="hold">
                                          <p:stCondLst>
                                            <p:cond delay="0"/>
                                          </p:stCondLst>
                                        </p:cTn>
                                        <p:tgtEl>
                                          <p:spTgt spid="8">
                                            <p:txEl>
                                              <p:pRg st="14" end="14"/>
                                            </p:txEl>
                                          </p:spTgt>
                                        </p:tgtEl>
                                        <p:attrNameLst>
                                          <p:attrName>style.visibility</p:attrName>
                                        </p:attrNameLst>
                                      </p:cBhvr>
                                      <p:to>
                                        <p:strVal val="visible"/>
                                      </p:to>
                                    </p:set>
                                    <p:animEffect transition="in" filter="fade">
                                      <p:cBhvr>
                                        <p:cTn id="140" dur="1000"/>
                                        <p:tgtEl>
                                          <p:spTgt spid="8">
                                            <p:txEl>
                                              <p:pRg st="14" end="14"/>
                                            </p:txEl>
                                          </p:spTgt>
                                        </p:tgtEl>
                                      </p:cBhvr>
                                    </p:animEffect>
                                    <p:anim calcmode="lin" valueType="num">
                                      <p:cBhvr>
                                        <p:cTn id="141" dur="1000" fill="hold"/>
                                        <p:tgtEl>
                                          <p:spTgt spid="8">
                                            <p:txEl>
                                              <p:pRg st="14" end="14"/>
                                            </p:txEl>
                                          </p:spTgt>
                                        </p:tgtEl>
                                        <p:attrNameLst>
                                          <p:attrName>ppt_x</p:attrName>
                                        </p:attrNameLst>
                                      </p:cBhvr>
                                      <p:tavLst>
                                        <p:tav tm="0">
                                          <p:val>
                                            <p:strVal val="#ppt_x"/>
                                          </p:val>
                                        </p:tav>
                                        <p:tav tm="100000">
                                          <p:val>
                                            <p:strVal val="#ppt_x"/>
                                          </p:val>
                                        </p:tav>
                                      </p:tavLst>
                                    </p:anim>
                                    <p:anim calcmode="lin" valueType="num">
                                      <p:cBhvr>
                                        <p:cTn id="142" dur="1000" fill="hold"/>
                                        <p:tgtEl>
                                          <p:spTgt spid="8">
                                            <p:txEl>
                                              <p:pRg st="14" end="14"/>
                                            </p:txEl>
                                          </p:spTgt>
                                        </p:tgtEl>
                                        <p:attrNameLst>
                                          <p:attrName>ppt_y</p:attrName>
                                        </p:attrNameLst>
                                      </p:cBhvr>
                                      <p:tavLst>
                                        <p:tav tm="0">
                                          <p:val>
                                            <p:strVal val="#ppt_y+.1"/>
                                          </p:val>
                                        </p:tav>
                                        <p:tav tm="100000">
                                          <p:val>
                                            <p:strVal val="#ppt_y"/>
                                          </p:val>
                                        </p:tav>
                                      </p:tavLst>
                                    </p:anim>
                                  </p:childTnLst>
                                </p:cTn>
                              </p:par>
                              <p:par>
                                <p:cTn id="143" presetID="42" presetClass="entr" presetSubtype="0" fill="hold" nodeType="withEffect">
                                  <p:stCondLst>
                                    <p:cond delay="0"/>
                                  </p:stCondLst>
                                  <p:childTnLst>
                                    <p:set>
                                      <p:cBhvr>
                                        <p:cTn id="144" dur="1" fill="hold">
                                          <p:stCondLst>
                                            <p:cond delay="0"/>
                                          </p:stCondLst>
                                        </p:cTn>
                                        <p:tgtEl>
                                          <p:spTgt spid="8">
                                            <p:txEl>
                                              <p:pRg st="15" end="15"/>
                                            </p:txEl>
                                          </p:spTgt>
                                        </p:tgtEl>
                                        <p:attrNameLst>
                                          <p:attrName>style.visibility</p:attrName>
                                        </p:attrNameLst>
                                      </p:cBhvr>
                                      <p:to>
                                        <p:strVal val="visible"/>
                                      </p:to>
                                    </p:set>
                                    <p:animEffect transition="in" filter="fade">
                                      <p:cBhvr>
                                        <p:cTn id="145" dur="1000"/>
                                        <p:tgtEl>
                                          <p:spTgt spid="8">
                                            <p:txEl>
                                              <p:pRg st="15" end="15"/>
                                            </p:txEl>
                                          </p:spTgt>
                                        </p:tgtEl>
                                      </p:cBhvr>
                                    </p:animEffect>
                                    <p:anim calcmode="lin" valueType="num">
                                      <p:cBhvr>
                                        <p:cTn id="146" dur="1000" fill="hold"/>
                                        <p:tgtEl>
                                          <p:spTgt spid="8">
                                            <p:txEl>
                                              <p:pRg st="15" end="15"/>
                                            </p:txEl>
                                          </p:spTgt>
                                        </p:tgtEl>
                                        <p:attrNameLst>
                                          <p:attrName>ppt_x</p:attrName>
                                        </p:attrNameLst>
                                      </p:cBhvr>
                                      <p:tavLst>
                                        <p:tav tm="0">
                                          <p:val>
                                            <p:strVal val="#ppt_x"/>
                                          </p:val>
                                        </p:tav>
                                        <p:tav tm="100000">
                                          <p:val>
                                            <p:strVal val="#ppt_x"/>
                                          </p:val>
                                        </p:tav>
                                      </p:tavLst>
                                    </p:anim>
                                    <p:anim calcmode="lin" valueType="num">
                                      <p:cBhvr>
                                        <p:cTn id="147" dur="1000" fill="hold"/>
                                        <p:tgtEl>
                                          <p:spTgt spid="8">
                                            <p:txEl>
                                              <p:pRg st="15" end="15"/>
                                            </p:txEl>
                                          </p:spTgt>
                                        </p:tgtEl>
                                        <p:attrNameLst>
                                          <p:attrName>ppt_y</p:attrName>
                                        </p:attrNameLst>
                                      </p:cBhvr>
                                      <p:tavLst>
                                        <p:tav tm="0">
                                          <p:val>
                                            <p:strVal val="#ppt_y+.1"/>
                                          </p:val>
                                        </p:tav>
                                        <p:tav tm="100000">
                                          <p:val>
                                            <p:strVal val="#ppt_y"/>
                                          </p:val>
                                        </p:tav>
                                      </p:tavLst>
                                    </p:anim>
                                  </p:childTnLst>
                                </p:cTn>
                              </p:par>
                              <p:par>
                                <p:cTn id="148" presetID="42" presetClass="entr" presetSubtype="0" fill="hold" nodeType="withEffect">
                                  <p:stCondLst>
                                    <p:cond delay="0"/>
                                  </p:stCondLst>
                                  <p:childTnLst>
                                    <p:set>
                                      <p:cBhvr>
                                        <p:cTn id="149" dur="1" fill="hold">
                                          <p:stCondLst>
                                            <p:cond delay="0"/>
                                          </p:stCondLst>
                                        </p:cTn>
                                        <p:tgtEl>
                                          <p:spTgt spid="8">
                                            <p:txEl>
                                              <p:pRg st="16" end="16"/>
                                            </p:txEl>
                                          </p:spTgt>
                                        </p:tgtEl>
                                        <p:attrNameLst>
                                          <p:attrName>style.visibility</p:attrName>
                                        </p:attrNameLst>
                                      </p:cBhvr>
                                      <p:to>
                                        <p:strVal val="visible"/>
                                      </p:to>
                                    </p:set>
                                    <p:animEffect transition="in" filter="fade">
                                      <p:cBhvr>
                                        <p:cTn id="150" dur="1000"/>
                                        <p:tgtEl>
                                          <p:spTgt spid="8">
                                            <p:txEl>
                                              <p:pRg st="16" end="16"/>
                                            </p:txEl>
                                          </p:spTgt>
                                        </p:tgtEl>
                                      </p:cBhvr>
                                    </p:animEffect>
                                    <p:anim calcmode="lin" valueType="num">
                                      <p:cBhvr>
                                        <p:cTn id="151" dur="1000" fill="hold"/>
                                        <p:tgtEl>
                                          <p:spTgt spid="8">
                                            <p:txEl>
                                              <p:pRg st="16" end="16"/>
                                            </p:txEl>
                                          </p:spTgt>
                                        </p:tgtEl>
                                        <p:attrNameLst>
                                          <p:attrName>ppt_x</p:attrName>
                                        </p:attrNameLst>
                                      </p:cBhvr>
                                      <p:tavLst>
                                        <p:tav tm="0">
                                          <p:val>
                                            <p:strVal val="#ppt_x"/>
                                          </p:val>
                                        </p:tav>
                                        <p:tav tm="100000">
                                          <p:val>
                                            <p:strVal val="#ppt_x"/>
                                          </p:val>
                                        </p:tav>
                                      </p:tavLst>
                                    </p:anim>
                                    <p:anim calcmode="lin" valueType="num">
                                      <p:cBhvr>
                                        <p:cTn id="152" dur="1000" fill="hold"/>
                                        <p:tgtEl>
                                          <p:spTgt spid="8">
                                            <p:txEl>
                                              <p:pRg st="16" end="16"/>
                                            </p:txEl>
                                          </p:spTgt>
                                        </p:tgtEl>
                                        <p:attrNameLst>
                                          <p:attrName>ppt_y</p:attrName>
                                        </p:attrNameLst>
                                      </p:cBhvr>
                                      <p:tavLst>
                                        <p:tav tm="0">
                                          <p:val>
                                            <p:strVal val="#ppt_y+.1"/>
                                          </p:val>
                                        </p:tav>
                                        <p:tav tm="100000">
                                          <p:val>
                                            <p:strVal val="#ppt_y"/>
                                          </p:val>
                                        </p:tav>
                                      </p:tavLst>
                                    </p:anim>
                                  </p:childTnLst>
                                </p:cTn>
                              </p:par>
                              <p:par>
                                <p:cTn id="153" presetID="42" presetClass="entr" presetSubtype="0" fill="hold" nodeType="withEffect">
                                  <p:stCondLst>
                                    <p:cond delay="0"/>
                                  </p:stCondLst>
                                  <p:childTnLst>
                                    <p:set>
                                      <p:cBhvr>
                                        <p:cTn id="154" dur="1" fill="hold">
                                          <p:stCondLst>
                                            <p:cond delay="0"/>
                                          </p:stCondLst>
                                        </p:cTn>
                                        <p:tgtEl>
                                          <p:spTgt spid="8">
                                            <p:txEl>
                                              <p:pRg st="17" end="17"/>
                                            </p:txEl>
                                          </p:spTgt>
                                        </p:tgtEl>
                                        <p:attrNameLst>
                                          <p:attrName>style.visibility</p:attrName>
                                        </p:attrNameLst>
                                      </p:cBhvr>
                                      <p:to>
                                        <p:strVal val="visible"/>
                                      </p:to>
                                    </p:set>
                                    <p:animEffect transition="in" filter="fade">
                                      <p:cBhvr>
                                        <p:cTn id="155" dur="1000"/>
                                        <p:tgtEl>
                                          <p:spTgt spid="8">
                                            <p:txEl>
                                              <p:pRg st="17" end="17"/>
                                            </p:txEl>
                                          </p:spTgt>
                                        </p:tgtEl>
                                      </p:cBhvr>
                                    </p:animEffect>
                                    <p:anim calcmode="lin" valueType="num">
                                      <p:cBhvr>
                                        <p:cTn id="156" dur="1000" fill="hold"/>
                                        <p:tgtEl>
                                          <p:spTgt spid="8">
                                            <p:txEl>
                                              <p:pRg st="17" end="17"/>
                                            </p:txEl>
                                          </p:spTgt>
                                        </p:tgtEl>
                                        <p:attrNameLst>
                                          <p:attrName>ppt_x</p:attrName>
                                        </p:attrNameLst>
                                      </p:cBhvr>
                                      <p:tavLst>
                                        <p:tav tm="0">
                                          <p:val>
                                            <p:strVal val="#ppt_x"/>
                                          </p:val>
                                        </p:tav>
                                        <p:tav tm="100000">
                                          <p:val>
                                            <p:strVal val="#ppt_x"/>
                                          </p:val>
                                        </p:tav>
                                      </p:tavLst>
                                    </p:anim>
                                    <p:anim calcmode="lin" valueType="num">
                                      <p:cBhvr>
                                        <p:cTn id="157" dur="1000" fill="hold"/>
                                        <p:tgtEl>
                                          <p:spTgt spid="8">
                                            <p:txEl>
                                              <p:pRg st="17" end="17"/>
                                            </p:txEl>
                                          </p:spTgt>
                                        </p:tgtEl>
                                        <p:attrNameLst>
                                          <p:attrName>ppt_y</p:attrName>
                                        </p:attrNameLst>
                                      </p:cBhvr>
                                      <p:tavLst>
                                        <p:tav tm="0">
                                          <p:val>
                                            <p:strVal val="#ppt_y+.1"/>
                                          </p:val>
                                        </p:tav>
                                        <p:tav tm="100000">
                                          <p:val>
                                            <p:strVal val="#ppt_y"/>
                                          </p:val>
                                        </p:tav>
                                      </p:tavLst>
                                    </p:anim>
                                  </p:childTnLst>
                                </p:cTn>
                              </p:par>
                              <p:par>
                                <p:cTn id="158" presetID="42" presetClass="entr" presetSubtype="0" fill="hold" nodeType="withEffect">
                                  <p:stCondLst>
                                    <p:cond delay="0"/>
                                  </p:stCondLst>
                                  <p:childTnLst>
                                    <p:set>
                                      <p:cBhvr>
                                        <p:cTn id="159" dur="1" fill="hold">
                                          <p:stCondLst>
                                            <p:cond delay="0"/>
                                          </p:stCondLst>
                                        </p:cTn>
                                        <p:tgtEl>
                                          <p:spTgt spid="8">
                                            <p:txEl>
                                              <p:pRg st="18" end="18"/>
                                            </p:txEl>
                                          </p:spTgt>
                                        </p:tgtEl>
                                        <p:attrNameLst>
                                          <p:attrName>style.visibility</p:attrName>
                                        </p:attrNameLst>
                                      </p:cBhvr>
                                      <p:to>
                                        <p:strVal val="visible"/>
                                      </p:to>
                                    </p:set>
                                    <p:animEffect transition="in" filter="fade">
                                      <p:cBhvr>
                                        <p:cTn id="160" dur="1000"/>
                                        <p:tgtEl>
                                          <p:spTgt spid="8">
                                            <p:txEl>
                                              <p:pRg st="18" end="18"/>
                                            </p:txEl>
                                          </p:spTgt>
                                        </p:tgtEl>
                                      </p:cBhvr>
                                    </p:animEffect>
                                    <p:anim calcmode="lin" valueType="num">
                                      <p:cBhvr>
                                        <p:cTn id="161" dur="1000" fill="hold"/>
                                        <p:tgtEl>
                                          <p:spTgt spid="8">
                                            <p:txEl>
                                              <p:pRg st="18" end="18"/>
                                            </p:txEl>
                                          </p:spTgt>
                                        </p:tgtEl>
                                        <p:attrNameLst>
                                          <p:attrName>ppt_x</p:attrName>
                                        </p:attrNameLst>
                                      </p:cBhvr>
                                      <p:tavLst>
                                        <p:tav tm="0">
                                          <p:val>
                                            <p:strVal val="#ppt_x"/>
                                          </p:val>
                                        </p:tav>
                                        <p:tav tm="100000">
                                          <p:val>
                                            <p:strVal val="#ppt_x"/>
                                          </p:val>
                                        </p:tav>
                                      </p:tavLst>
                                    </p:anim>
                                    <p:anim calcmode="lin" valueType="num">
                                      <p:cBhvr>
                                        <p:cTn id="162" dur="1000" fill="hold"/>
                                        <p:tgtEl>
                                          <p:spTgt spid="8">
                                            <p:txEl>
                                              <p:pRg st="18" end="18"/>
                                            </p:txEl>
                                          </p:spTgt>
                                        </p:tgtEl>
                                        <p:attrNameLst>
                                          <p:attrName>ppt_y</p:attrName>
                                        </p:attrNameLst>
                                      </p:cBhvr>
                                      <p:tavLst>
                                        <p:tav tm="0">
                                          <p:val>
                                            <p:strVal val="#ppt_y+.1"/>
                                          </p:val>
                                        </p:tav>
                                        <p:tav tm="100000">
                                          <p:val>
                                            <p:strVal val="#ppt_y"/>
                                          </p:val>
                                        </p:tav>
                                      </p:tavLst>
                                    </p:anim>
                                  </p:childTnLst>
                                </p:cTn>
                              </p:par>
                              <p:par>
                                <p:cTn id="163" presetID="42" presetClass="entr" presetSubtype="0" fill="hold" nodeType="withEffect">
                                  <p:stCondLst>
                                    <p:cond delay="0"/>
                                  </p:stCondLst>
                                  <p:childTnLst>
                                    <p:set>
                                      <p:cBhvr>
                                        <p:cTn id="164" dur="1" fill="hold">
                                          <p:stCondLst>
                                            <p:cond delay="0"/>
                                          </p:stCondLst>
                                        </p:cTn>
                                        <p:tgtEl>
                                          <p:spTgt spid="8">
                                            <p:txEl>
                                              <p:pRg st="19" end="19"/>
                                            </p:txEl>
                                          </p:spTgt>
                                        </p:tgtEl>
                                        <p:attrNameLst>
                                          <p:attrName>style.visibility</p:attrName>
                                        </p:attrNameLst>
                                      </p:cBhvr>
                                      <p:to>
                                        <p:strVal val="visible"/>
                                      </p:to>
                                    </p:set>
                                    <p:animEffect transition="in" filter="fade">
                                      <p:cBhvr>
                                        <p:cTn id="165" dur="1000"/>
                                        <p:tgtEl>
                                          <p:spTgt spid="8">
                                            <p:txEl>
                                              <p:pRg st="19" end="19"/>
                                            </p:txEl>
                                          </p:spTgt>
                                        </p:tgtEl>
                                      </p:cBhvr>
                                    </p:animEffect>
                                    <p:anim calcmode="lin" valueType="num">
                                      <p:cBhvr>
                                        <p:cTn id="166" dur="1000" fill="hold"/>
                                        <p:tgtEl>
                                          <p:spTgt spid="8">
                                            <p:txEl>
                                              <p:pRg st="19" end="19"/>
                                            </p:txEl>
                                          </p:spTgt>
                                        </p:tgtEl>
                                        <p:attrNameLst>
                                          <p:attrName>ppt_x</p:attrName>
                                        </p:attrNameLst>
                                      </p:cBhvr>
                                      <p:tavLst>
                                        <p:tav tm="0">
                                          <p:val>
                                            <p:strVal val="#ppt_x"/>
                                          </p:val>
                                        </p:tav>
                                        <p:tav tm="100000">
                                          <p:val>
                                            <p:strVal val="#ppt_x"/>
                                          </p:val>
                                        </p:tav>
                                      </p:tavLst>
                                    </p:anim>
                                    <p:anim calcmode="lin" valueType="num">
                                      <p:cBhvr>
                                        <p:cTn id="167" dur="1000" fill="hold"/>
                                        <p:tgtEl>
                                          <p:spTgt spid="8">
                                            <p:txEl>
                                              <p:pRg st="19" end="19"/>
                                            </p:txEl>
                                          </p:spTgt>
                                        </p:tgtEl>
                                        <p:attrNameLst>
                                          <p:attrName>ppt_y</p:attrName>
                                        </p:attrNameLst>
                                      </p:cBhvr>
                                      <p:tavLst>
                                        <p:tav tm="0">
                                          <p:val>
                                            <p:strVal val="#ppt_y+.1"/>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45" presetClass="entr" presetSubtype="0" fill="hold" grpId="0" nodeType="clickEffect">
                                  <p:stCondLst>
                                    <p:cond delay="0"/>
                                  </p:stCondLst>
                                  <p:childTnLst>
                                    <p:set>
                                      <p:cBhvr>
                                        <p:cTn id="171" dur="1" fill="hold">
                                          <p:stCondLst>
                                            <p:cond delay="0"/>
                                          </p:stCondLst>
                                        </p:cTn>
                                        <p:tgtEl>
                                          <p:spTgt spid="99"/>
                                        </p:tgtEl>
                                        <p:attrNameLst>
                                          <p:attrName>style.visibility</p:attrName>
                                        </p:attrNameLst>
                                      </p:cBhvr>
                                      <p:to>
                                        <p:strVal val="visible"/>
                                      </p:to>
                                    </p:set>
                                    <p:animEffect transition="in" filter="fade">
                                      <p:cBhvr>
                                        <p:cTn id="172" dur="500"/>
                                        <p:tgtEl>
                                          <p:spTgt spid="99"/>
                                        </p:tgtEl>
                                      </p:cBhvr>
                                    </p:animEffect>
                                    <p:anim calcmode="lin" valueType="num">
                                      <p:cBhvr>
                                        <p:cTn id="173" dur="500" fill="hold"/>
                                        <p:tgtEl>
                                          <p:spTgt spid="99"/>
                                        </p:tgtEl>
                                        <p:attrNameLst>
                                          <p:attrName>ppt_w</p:attrName>
                                        </p:attrNameLst>
                                      </p:cBhvr>
                                      <p:tavLst>
                                        <p:tav tm="0" fmla="#ppt_w*sin(2.5*pi*$)">
                                          <p:val>
                                            <p:fltVal val="0"/>
                                          </p:val>
                                        </p:tav>
                                        <p:tav tm="100000">
                                          <p:val>
                                            <p:fltVal val="1"/>
                                          </p:val>
                                        </p:tav>
                                      </p:tavLst>
                                    </p:anim>
                                    <p:anim calcmode="lin" valueType="num">
                                      <p:cBhvr>
                                        <p:cTn id="174" dur="500" fill="hold"/>
                                        <p:tgtEl>
                                          <p:spTgt spid="99"/>
                                        </p:tgtEl>
                                        <p:attrNameLst>
                                          <p:attrName>ppt_h</p:attrName>
                                        </p:attrNameLst>
                                      </p:cBhvr>
                                      <p:tavLst>
                                        <p:tav tm="0">
                                          <p:val>
                                            <p:strVal val="#ppt_h"/>
                                          </p:val>
                                        </p:tav>
                                        <p:tav tm="100000">
                                          <p:val>
                                            <p:strVal val="#ppt_h"/>
                                          </p:val>
                                        </p:tav>
                                      </p:tavLst>
                                    </p:anim>
                                  </p:childTnLst>
                                </p:cTn>
                              </p:par>
                              <p:par>
                                <p:cTn id="175" presetID="45" presetClass="entr" presetSubtype="0" fill="hold" grpId="0" nodeType="withEffect">
                                  <p:stCondLst>
                                    <p:cond delay="0"/>
                                  </p:stCondLst>
                                  <p:childTnLst>
                                    <p:set>
                                      <p:cBhvr>
                                        <p:cTn id="176" dur="1" fill="hold">
                                          <p:stCondLst>
                                            <p:cond delay="0"/>
                                          </p:stCondLst>
                                        </p:cTn>
                                        <p:tgtEl>
                                          <p:spTgt spid="109"/>
                                        </p:tgtEl>
                                        <p:attrNameLst>
                                          <p:attrName>style.visibility</p:attrName>
                                        </p:attrNameLst>
                                      </p:cBhvr>
                                      <p:to>
                                        <p:strVal val="visible"/>
                                      </p:to>
                                    </p:set>
                                    <p:animEffect transition="in" filter="fade">
                                      <p:cBhvr>
                                        <p:cTn id="177" dur="500"/>
                                        <p:tgtEl>
                                          <p:spTgt spid="109"/>
                                        </p:tgtEl>
                                      </p:cBhvr>
                                    </p:animEffect>
                                    <p:anim calcmode="lin" valueType="num">
                                      <p:cBhvr>
                                        <p:cTn id="178" dur="500" fill="hold"/>
                                        <p:tgtEl>
                                          <p:spTgt spid="109"/>
                                        </p:tgtEl>
                                        <p:attrNameLst>
                                          <p:attrName>ppt_w</p:attrName>
                                        </p:attrNameLst>
                                      </p:cBhvr>
                                      <p:tavLst>
                                        <p:tav tm="0" fmla="#ppt_w*sin(2.5*pi*$)">
                                          <p:val>
                                            <p:fltVal val="0"/>
                                          </p:val>
                                        </p:tav>
                                        <p:tav tm="100000">
                                          <p:val>
                                            <p:fltVal val="1"/>
                                          </p:val>
                                        </p:tav>
                                      </p:tavLst>
                                    </p:anim>
                                    <p:anim calcmode="lin" valueType="num">
                                      <p:cBhvr>
                                        <p:cTn id="179" dur="500" fill="hold"/>
                                        <p:tgtEl>
                                          <p:spTgt spid="109"/>
                                        </p:tgtEl>
                                        <p:attrNameLst>
                                          <p:attrName>ppt_h</p:attrName>
                                        </p:attrNameLst>
                                      </p:cBhvr>
                                      <p:tavLst>
                                        <p:tav tm="0">
                                          <p:val>
                                            <p:strVal val="#ppt_h"/>
                                          </p:val>
                                        </p:tav>
                                        <p:tav tm="100000">
                                          <p:val>
                                            <p:strVal val="#ppt_h"/>
                                          </p:val>
                                        </p:tav>
                                      </p:tavLst>
                                    </p:anim>
                                  </p:childTnLst>
                                </p:cTn>
                              </p:par>
                            </p:childTnLst>
                          </p:cTn>
                        </p:par>
                      </p:childTnLst>
                    </p:cTn>
                  </p:par>
                  <p:par>
                    <p:cTn id="180" fill="hold">
                      <p:stCondLst>
                        <p:cond delay="indefinite"/>
                      </p:stCondLst>
                      <p:childTnLst>
                        <p:par>
                          <p:cTn id="181" fill="hold">
                            <p:stCondLst>
                              <p:cond delay="0"/>
                            </p:stCondLst>
                            <p:childTnLst>
                              <p:par>
                                <p:cTn id="182" presetID="45" presetClass="entr" presetSubtype="0" fill="hold" grpId="0" nodeType="clickEffect">
                                  <p:stCondLst>
                                    <p:cond delay="0"/>
                                  </p:stCondLst>
                                  <p:childTnLst>
                                    <p:set>
                                      <p:cBhvr>
                                        <p:cTn id="183" dur="1" fill="hold">
                                          <p:stCondLst>
                                            <p:cond delay="0"/>
                                          </p:stCondLst>
                                        </p:cTn>
                                        <p:tgtEl>
                                          <p:spTgt spid="100"/>
                                        </p:tgtEl>
                                        <p:attrNameLst>
                                          <p:attrName>style.visibility</p:attrName>
                                        </p:attrNameLst>
                                      </p:cBhvr>
                                      <p:to>
                                        <p:strVal val="visible"/>
                                      </p:to>
                                    </p:set>
                                    <p:animEffect transition="in" filter="fade">
                                      <p:cBhvr>
                                        <p:cTn id="184" dur="500"/>
                                        <p:tgtEl>
                                          <p:spTgt spid="100"/>
                                        </p:tgtEl>
                                      </p:cBhvr>
                                    </p:animEffect>
                                    <p:anim calcmode="lin" valueType="num">
                                      <p:cBhvr>
                                        <p:cTn id="185" dur="500" fill="hold"/>
                                        <p:tgtEl>
                                          <p:spTgt spid="100"/>
                                        </p:tgtEl>
                                        <p:attrNameLst>
                                          <p:attrName>ppt_w</p:attrName>
                                        </p:attrNameLst>
                                      </p:cBhvr>
                                      <p:tavLst>
                                        <p:tav tm="0" fmla="#ppt_w*sin(2.5*pi*$)">
                                          <p:val>
                                            <p:fltVal val="0"/>
                                          </p:val>
                                        </p:tav>
                                        <p:tav tm="100000">
                                          <p:val>
                                            <p:fltVal val="1"/>
                                          </p:val>
                                        </p:tav>
                                      </p:tavLst>
                                    </p:anim>
                                    <p:anim calcmode="lin" valueType="num">
                                      <p:cBhvr>
                                        <p:cTn id="186" dur="500" fill="hold"/>
                                        <p:tgtEl>
                                          <p:spTgt spid="100"/>
                                        </p:tgtEl>
                                        <p:attrNameLst>
                                          <p:attrName>ppt_h</p:attrName>
                                        </p:attrNameLst>
                                      </p:cBhvr>
                                      <p:tavLst>
                                        <p:tav tm="0">
                                          <p:val>
                                            <p:strVal val="#ppt_h"/>
                                          </p:val>
                                        </p:tav>
                                        <p:tav tm="100000">
                                          <p:val>
                                            <p:strVal val="#ppt_h"/>
                                          </p:val>
                                        </p:tav>
                                      </p:tavLst>
                                    </p:anim>
                                  </p:childTnLst>
                                </p:cTn>
                              </p:par>
                              <p:par>
                                <p:cTn id="187" presetID="45" presetClass="entr" presetSubtype="0" fill="hold" grpId="0" nodeType="withEffect">
                                  <p:stCondLst>
                                    <p:cond delay="0"/>
                                  </p:stCondLst>
                                  <p:childTnLst>
                                    <p:set>
                                      <p:cBhvr>
                                        <p:cTn id="188" dur="1" fill="hold">
                                          <p:stCondLst>
                                            <p:cond delay="0"/>
                                          </p:stCondLst>
                                        </p:cTn>
                                        <p:tgtEl>
                                          <p:spTgt spid="110"/>
                                        </p:tgtEl>
                                        <p:attrNameLst>
                                          <p:attrName>style.visibility</p:attrName>
                                        </p:attrNameLst>
                                      </p:cBhvr>
                                      <p:to>
                                        <p:strVal val="visible"/>
                                      </p:to>
                                    </p:set>
                                    <p:animEffect transition="in" filter="fade">
                                      <p:cBhvr>
                                        <p:cTn id="189" dur="500"/>
                                        <p:tgtEl>
                                          <p:spTgt spid="110"/>
                                        </p:tgtEl>
                                      </p:cBhvr>
                                    </p:animEffect>
                                    <p:anim calcmode="lin" valueType="num">
                                      <p:cBhvr>
                                        <p:cTn id="190" dur="500" fill="hold"/>
                                        <p:tgtEl>
                                          <p:spTgt spid="110"/>
                                        </p:tgtEl>
                                        <p:attrNameLst>
                                          <p:attrName>ppt_w</p:attrName>
                                        </p:attrNameLst>
                                      </p:cBhvr>
                                      <p:tavLst>
                                        <p:tav tm="0" fmla="#ppt_w*sin(2.5*pi*$)">
                                          <p:val>
                                            <p:fltVal val="0"/>
                                          </p:val>
                                        </p:tav>
                                        <p:tav tm="100000">
                                          <p:val>
                                            <p:fltVal val="1"/>
                                          </p:val>
                                        </p:tav>
                                      </p:tavLst>
                                    </p:anim>
                                    <p:anim calcmode="lin" valueType="num">
                                      <p:cBhvr>
                                        <p:cTn id="191" dur="500" fill="hold"/>
                                        <p:tgtEl>
                                          <p:spTgt spid="110"/>
                                        </p:tgtEl>
                                        <p:attrNameLst>
                                          <p:attrName>ppt_h</p:attrName>
                                        </p:attrNameLst>
                                      </p:cBhvr>
                                      <p:tavLst>
                                        <p:tav tm="0">
                                          <p:val>
                                            <p:strVal val="#ppt_h"/>
                                          </p:val>
                                        </p:tav>
                                        <p:tav tm="100000">
                                          <p:val>
                                            <p:strVal val="#ppt_h"/>
                                          </p:val>
                                        </p:tav>
                                      </p:tavLst>
                                    </p:anim>
                                  </p:childTnLst>
                                </p:cTn>
                              </p:par>
                              <p:par>
                                <p:cTn id="192" presetID="45" presetClass="entr" presetSubtype="0" fill="hold" grpId="0" nodeType="withEffect">
                                  <p:stCondLst>
                                    <p:cond delay="0"/>
                                  </p:stCondLst>
                                  <p:childTnLst>
                                    <p:set>
                                      <p:cBhvr>
                                        <p:cTn id="193" dur="1" fill="hold">
                                          <p:stCondLst>
                                            <p:cond delay="0"/>
                                          </p:stCondLst>
                                        </p:cTn>
                                        <p:tgtEl>
                                          <p:spTgt spid="111"/>
                                        </p:tgtEl>
                                        <p:attrNameLst>
                                          <p:attrName>style.visibility</p:attrName>
                                        </p:attrNameLst>
                                      </p:cBhvr>
                                      <p:to>
                                        <p:strVal val="visible"/>
                                      </p:to>
                                    </p:set>
                                    <p:animEffect transition="in" filter="fade">
                                      <p:cBhvr>
                                        <p:cTn id="194" dur="500"/>
                                        <p:tgtEl>
                                          <p:spTgt spid="111"/>
                                        </p:tgtEl>
                                      </p:cBhvr>
                                    </p:animEffect>
                                    <p:anim calcmode="lin" valueType="num">
                                      <p:cBhvr>
                                        <p:cTn id="195" dur="500" fill="hold"/>
                                        <p:tgtEl>
                                          <p:spTgt spid="111"/>
                                        </p:tgtEl>
                                        <p:attrNameLst>
                                          <p:attrName>ppt_w</p:attrName>
                                        </p:attrNameLst>
                                      </p:cBhvr>
                                      <p:tavLst>
                                        <p:tav tm="0" fmla="#ppt_w*sin(2.5*pi*$)">
                                          <p:val>
                                            <p:fltVal val="0"/>
                                          </p:val>
                                        </p:tav>
                                        <p:tav tm="100000">
                                          <p:val>
                                            <p:fltVal val="1"/>
                                          </p:val>
                                        </p:tav>
                                      </p:tavLst>
                                    </p:anim>
                                    <p:anim calcmode="lin" valueType="num">
                                      <p:cBhvr>
                                        <p:cTn id="196" dur="500" fill="hold"/>
                                        <p:tgtEl>
                                          <p:spTgt spid="111"/>
                                        </p:tgtEl>
                                        <p:attrNameLst>
                                          <p:attrName>ppt_h</p:attrName>
                                        </p:attrNameLst>
                                      </p:cBhvr>
                                      <p:tavLst>
                                        <p:tav tm="0">
                                          <p:val>
                                            <p:strVal val="#ppt_h"/>
                                          </p:val>
                                        </p:tav>
                                        <p:tav tm="100000">
                                          <p:val>
                                            <p:strVal val="#ppt_h"/>
                                          </p:val>
                                        </p:tav>
                                      </p:tavLst>
                                    </p:anim>
                                  </p:childTnLst>
                                </p:cTn>
                              </p:par>
                            </p:childTnLst>
                          </p:cTn>
                        </p:par>
                      </p:childTnLst>
                    </p:cTn>
                  </p:par>
                  <p:par>
                    <p:cTn id="197" fill="hold">
                      <p:stCondLst>
                        <p:cond delay="indefinite"/>
                      </p:stCondLst>
                      <p:childTnLst>
                        <p:par>
                          <p:cTn id="198" fill="hold">
                            <p:stCondLst>
                              <p:cond delay="0"/>
                            </p:stCondLst>
                            <p:childTnLst>
                              <p:par>
                                <p:cTn id="199" presetID="45" presetClass="entr" presetSubtype="0" fill="hold" grpId="0" nodeType="clickEffect">
                                  <p:stCondLst>
                                    <p:cond delay="0"/>
                                  </p:stCondLst>
                                  <p:childTnLst>
                                    <p:set>
                                      <p:cBhvr>
                                        <p:cTn id="200" dur="1" fill="hold">
                                          <p:stCondLst>
                                            <p:cond delay="0"/>
                                          </p:stCondLst>
                                        </p:cTn>
                                        <p:tgtEl>
                                          <p:spTgt spid="101"/>
                                        </p:tgtEl>
                                        <p:attrNameLst>
                                          <p:attrName>style.visibility</p:attrName>
                                        </p:attrNameLst>
                                      </p:cBhvr>
                                      <p:to>
                                        <p:strVal val="visible"/>
                                      </p:to>
                                    </p:set>
                                    <p:animEffect transition="in" filter="fade">
                                      <p:cBhvr>
                                        <p:cTn id="201" dur="500"/>
                                        <p:tgtEl>
                                          <p:spTgt spid="101"/>
                                        </p:tgtEl>
                                      </p:cBhvr>
                                    </p:animEffect>
                                    <p:anim calcmode="lin" valueType="num">
                                      <p:cBhvr>
                                        <p:cTn id="202" dur="500" fill="hold"/>
                                        <p:tgtEl>
                                          <p:spTgt spid="101"/>
                                        </p:tgtEl>
                                        <p:attrNameLst>
                                          <p:attrName>ppt_w</p:attrName>
                                        </p:attrNameLst>
                                      </p:cBhvr>
                                      <p:tavLst>
                                        <p:tav tm="0" fmla="#ppt_w*sin(2.5*pi*$)">
                                          <p:val>
                                            <p:fltVal val="0"/>
                                          </p:val>
                                        </p:tav>
                                        <p:tav tm="100000">
                                          <p:val>
                                            <p:fltVal val="1"/>
                                          </p:val>
                                        </p:tav>
                                      </p:tavLst>
                                    </p:anim>
                                    <p:anim calcmode="lin" valueType="num">
                                      <p:cBhvr>
                                        <p:cTn id="203" dur="500" fill="hold"/>
                                        <p:tgtEl>
                                          <p:spTgt spid="101"/>
                                        </p:tgtEl>
                                        <p:attrNameLst>
                                          <p:attrName>ppt_h</p:attrName>
                                        </p:attrNameLst>
                                      </p:cBhvr>
                                      <p:tavLst>
                                        <p:tav tm="0">
                                          <p:val>
                                            <p:strVal val="#ppt_h"/>
                                          </p:val>
                                        </p:tav>
                                        <p:tav tm="100000">
                                          <p:val>
                                            <p:strVal val="#ppt_h"/>
                                          </p:val>
                                        </p:tav>
                                      </p:tavLst>
                                    </p:anim>
                                  </p:childTnLst>
                                </p:cTn>
                              </p:par>
                              <p:par>
                                <p:cTn id="204" presetID="45" presetClass="entr" presetSubtype="0" fill="hold" grpId="0" nodeType="withEffect">
                                  <p:stCondLst>
                                    <p:cond delay="0"/>
                                  </p:stCondLst>
                                  <p:childTnLst>
                                    <p:set>
                                      <p:cBhvr>
                                        <p:cTn id="205" dur="1" fill="hold">
                                          <p:stCondLst>
                                            <p:cond delay="0"/>
                                          </p:stCondLst>
                                        </p:cTn>
                                        <p:tgtEl>
                                          <p:spTgt spid="112"/>
                                        </p:tgtEl>
                                        <p:attrNameLst>
                                          <p:attrName>style.visibility</p:attrName>
                                        </p:attrNameLst>
                                      </p:cBhvr>
                                      <p:to>
                                        <p:strVal val="visible"/>
                                      </p:to>
                                    </p:set>
                                    <p:animEffect transition="in" filter="fade">
                                      <p:cBhvr>
                                        <p:cTn id="206" dur="500"/>
                                        <p:tgtEl>
                                          <p:spTgt spid="112"/>
                                        </p:tgtEl>
                                      </p:cBhvr>
                                    </p:animEffect>
                                    <p:anim calcmode="lin" valueType="num">
                                      <p:cBhvr>
                                        <p:cTn id="207" dur="500" fill="hold"/>
                                        <p:tgtEl>
                                          <p:spTgt spid="112"/>
                                        </p:tgtEl>
                                        <p:attrNameLst>
                                          <p:attrName>ppt_w</p:attrName>
                                        </p:attrNameLst>
                                      </p:cBhvr>
                                      <p:tavLst>
                                        <p:tav tm="0" fmla="#ppt_w*sin(2.5*pi*$)">
                                          <p:val>
                                            <p:fltVal val="0"/>
                                          </p:val>
                                        </p:tav>
                                        <p:tav tm="100000">
                                          <p:val>
                                            <p:fltVal val="1"/>
                                          </p:val>
                                        </p:tav>
                                      </p:tavLst>
                                    </p:anim>
                                    <p:anim calcmode="lin" valueType="num">
                                      <p:cBhvr>
                                        <p:cTn id="208" dur="500" fill="hold"/>
                                        <p:tgtEl>
                                          <p:spTgt spid="112"/>
                                        </p:tgtEl>
                                        <p:attrNameLst>
                                          <p:attrName>ppt_h</p:attrName>
                                        </p:attrNameLst>
                                      </p:cBhvr>
                                      <p:tavLst>
                                        <p:tav tm="0">
                                          <p:val>
                                            <p:strVal val="#ppt_h"/>
                                          </p:val>
                                        </p:tav>
                                        <p:tav tm="100000">
                                          <p:val>
                                            <p:strVal val="#ppt_h"/>
                                          </p:val>
                                        </p:tav>
                                      </p:tavLst>
                                    </p:anim>
                                  </p:childTnLst>
                                </p:cTn>
                              </p:par>
                            </p:childTnLst>
                          </p:cTn>
                        </p:par>
                      </p:childTnLst>
                    </p:cTn>
                  </p:par>
                  <p:par>
                    <p:cTn id="209" fill="hold">
                      <p:stCondLst>
                        <p:cond delay="indefinite"/>
                      </p:stCondLst>
                      <p:childTnLst>
                        <p:par>
                          <p:cTn id="210" fill="hold">
                            <p:stCondLst>
                              <p:cond delay="0"/>
                            </p:stCondLst>
                            <p:childTnLst>
                              <p:par>
                                <p:cTn id="211" presetID="45" presetClass="entr" presetSubtype="0" fill="hold" grpId="0" nodeType="clickEffect">
                                  <p:stCondLst>
                                    <p:cond delay="0"/>
                                  </p:stCondLst>
                                  <p:childTnLst>
                                    <p:set>
                                      <p:cBhvr>
                                        <p:cTn id="212" dur="1" fill="hold">
                                          <p:stCondLst>
                                            <p:cond delay="0"/>
                                          </p:stCondLst>
                                        </p:cTn>
                                        <p:tgtEl>
                                          <p:spTgt spid="102"/>
                                        </p:tgtEl>
                                        <p:attrNameLst>
                                          <p:attrName>style.visibility</p:attrName>
                                        </p:attrNameLst>
                                      </p:cBhvr>
                                      <p:to>
                                        <p:strVal val="visible"/>
                                      </p:to>
                                    </p:set>
                                    <p:animEffect transition="in" filter="fade">
                                      <p:cBhvr>
                                        <p:cTn id="213" dur="500"/>
                                        <p:tgtEl>
                                          <p:spTgt spid="102"/>
                                        </p:tgtEl>
                                      </p:cBhvr>
                                    </p:animEffect>
                                    <p:anim calcmode="lin" valueType="num">
                                      <p:cBhvr>
                                        <p:cTn id="214" dur="500" fill="hold"/>
                                        <p:tgtEl>
                                          <p:spTgt spid="102"/>
                                        </p:tgtEl>
                                        <p:attrNameLst>
                                          <p:attrName>ppt_w</p:attrName>
                                        </p:attrNameLst>
                                      </p:cBhvr>
                                      <p:tavLst>
                                        <p:tav tm="0" fmla="#ppt_w*sin(2.5*pi*$)">
                                          <p:val>
                                            <p:fltVal val="0"/>
                                          </p:val>
                                        </p:tav>
                                        <p:tav tm="100000">
                                          <p:val>
                                            <p:fltVal val="1"/>
                                          </p:val>
                                        </p:tav>
                                      </p:tavLst>
                                    </p:anim>
                                    <p:anim calcmode="lin" valueType="num">
                                      <p:cBhvr>
                                        <p:cTn id="215" dur="500" fill="hold"/>
                                        <p:tgtEl>
                                          <p:spTgt spid="102"/>
                                        </p:tgtEl>
                                        <p:attrNameLst>
                                          <p:attrName>ppt_h</p:attrName>
                                        </p:attrNameLst>
                                      </p:cBhvr>
                                      <p:tavLst>
                                        <p:tav tm="0">
                                          <p:val>
                                            <p:strVal val="#ppt_h"/>
                                          </p:val>
                                        </p:tav>
                                        <p:tav tm="100000">
                                          <p:val>
                                            <p:strVal val="#ppt_h"/>
                                          </p:val>
                                        </p:tav>
                                      </p:tavLst>
                                    </p:anim>
                                  </p:childTnLst>
                                </p:cTn>
                              </p:par>
                              <p:par>
                                <p:cTn id="216" presetID="45" presetClass="entr" presetSubtype="0" fill="hold" grpId="0" nodeType="withEffect">
                                  <p:stCondLst>
                                    <p:cond delay="0"/>
                                  </p:stCondLst>
                                  <p:childTnLst>
                                    <p:set>
                                      <p:cBhvr>
                                        <p:cTn id="217" dur="1" fill="hold">
                                          <p:stCondLst>
                                            <p:cond delay="0"/>
                                          </p:stCondLst>
                                        </p:cTn>
                                        <p:tgtEl>
                                          <p:spTgt spid="113"/>
                                        </p:tgtEl>
                                        <p:attrNameLst>
                                          <p:attrName>style.visibility</p:attrName>
                                        </p:attrNameLst>
                                      </p:cBhvr>
                                      <p:to>
                                        <p:strVal val="visible"/>
                                      </p:to>
                                    </p:set>
                                    <p:animEffect transition="in" filter="fade">
                                      <p:cBhvr>
                                        <p:cTn id="218" dur="500"/>
                                        <p:tgtEl>
                                          <p:spTgt spid="113"/>
                                        </p:tgtEl>
                                      </p:cBhvr>
                                    </p:animEffect>
                                    <p:anim calcmode="lin" valueType="num">
                                      <p:cBhvr>
                                        <p:cTn id="219" dur="500" fill="hold"/>
                                        <p:tgtEl>
                                          <p:spTgt spid="113"/>
                                        </p:tgtEl>
                                        <p:attrNameLst>
                                          <p:attrName>ppt_w</p:attrName>
                                        </p:attrNameLst>
                                      </p:cBhvr>
                                      <p:tavLst>
                                        <p:tav tm="0" fmla="#ppt_w*sin(2.5*pi*$)">
                                          <p:val>
                                            <p:fltVal val="0"/>
                                          </p:val>
                                        </p:tav>
                                        <p:tav tm="100000">
                                          <p:val>
                                            <p:fltVal val="1"/>
                                          </p:val>
                                        </p:tav>
                                      </p:tavLst>
                                    </p:anim>
                                    <p:anim calcmode="lin" valueType="num">
                                      <p:cBhvr>
                                        <p:cTn id="220" dur="500" fill="hold"/>
                                        <p:tgtEl>
                                          <p:spTgt spid="113"/>
                                        </p:tgtEl>
                                        <p:attrNameLst>
                                          <p:attrName>ppt_h</p:attrName>
                                        </p:attrNameLst>
                                      </p:cBhvr>
                                      <p:tavLst>
                                        <p:tav tm="0">
                                          <p:val>
                                            <p:strVal val="#ppt_h"/>
                                          </p:val>
                                        </p:tav>
                                        <p:tav tm="100000">
                                          <p:val>
                                            <p:strVal val="#ppt_h"/>
                                          </p:val>
                                        </p:tav>
                                      </p:tavLst>
                                    </p:anim>
                                  </p:childTnLst>
                                </p:cTn>
                              </p:par>
                            </p:childTnLst>
                          </p:cTn>
                        </p:par>
                      </p:childTnLst>
                    </p:cTn>
                  </p:par>
                  <p:par>
                    <p:cTn id="221" fill="hold">
                      <p:stCondLst>
                        <p:cond delay="indefinite"/>
                      </p:stCondLst>
                      <p:childTnLst>
                        <p:par>
                          <p:cTn id="222" fill="hold">
                            <p:stCondLst>
                              <p:cond delay="0"/>
                            </p:stCondLst>
                            <p:childTnLst>
                              <p:par>
                                <p:cTn id="223" presetID="45" presetClass="entr" presetSubtype="0" fill="hold" grpId="0" nodeType="clickEffect">
                                  <p:stCondLst>
                                    <p:cond delay="0"/>
                                  </p:stCondLst>
                                  <p:childTnLst>
                                    <p:set>
                                      <p:cBhvr>
                                        <p:cTn id="224" dur="1" fill="hold">
                                          <p:stCondLst>
                                            <p:cond delay="0"/>
                                          </p:stCondLst>
                                        </p:cTn>
                                        <p:tgtEl>
                                          <p:spTgt spid="103"/>
                                        </p:tgtEl>
                                        <p:attrNameLst>
                                          <p:attrName>style.visibility</p:attrName>
                                        </p:attrNameLst>
                                      </p:cBhvr>
                                      <p:to>
                                        <p:strVal val="visible"/>
                                      </p:to>
                                    </p:set>
                                    <p:animEffect transition="in" filter="fade">
                                      <p:cBhvr>
                                        <p:cTn id="225" dur="500"/>
                                        <p:tgtEl>
                                          <p:spTgt spid="103"/>
                                        </p:tgtEl>
                                      </p:cBhvr>
                                    </p:animEffect>
                                    <p:anim calcmode="lin" valueType="num">
                                      <p:cBhvr>
                                        <p:cTn id="226" dur="500" fill="hold"/>
                                        <p:tgtEl>
                                          <p:spTgt spid="103"/>
                                        </p:tgtEl>
                                        <p:attrNameLst>
                                          <p:attrName>ppt_w</p:attrName>
                                        </p:attrNameLst>
                                      </p:cBhvr>
                                      <p:tavLst>
                                        <p:tav tm="0" fmla="#ppt_w*sin(2.5*pi*$)">
                                          <p:val>
                                            <p:fltVal val="0"/>
                                          </p:val>
                                        </p:tav>
                                        <p:tav tm="100000">
                                          <p:val>
                                            <p:fltVal val="1"/>
                                          </p:val>
                                        </p:tav>
                                      </p:tavLst>
                                    </p:anim>
                                    <p:anim calcmode="lin" valueType="num">
                                      <p:cBhvr>
                                        <p:cTn id="227" dur="500" fill="hold"/>
                                        <p:tgtEl>
                                          <p:spTgt spid="103"/>
                                        </p:tgtEl>
                                        <p:attrNameLst>
                                          <p:attrName>ppt_h</p:attrName>
                                        </p:attrNameLst>
                                      </p:cBhvr>
                                      <p:tavLst>
                                        <p:tav tm="0">
                                          <p:val>
                                            <p:strVal val="#ppt_h"/>
                                          </p:val>
                                        </p:tav>
                                        <p:tav tm="100000">
                                          <p:val>
                                            <p:strVal val="#ppt_h"/>
                                          </p:val>
                                        </p:tav>
                                      </p:tavLst>
                                    </p:anim>
                                  </p:childTnLst>
                                </p:cTn>
                              </p:par>
                              <p:par>
                                <p:cTn id="228" presetID="45" presetClass="entr" presetSubtype="0" fill="hold" grpId="0" nodeType="withEffect">
                                  <p:stCondLst>
                                    <p:cond delay="0"/>
                                  </p:stCondLst>
                                  <p:childTnLst>
                                    <p:set>
                                      <p:cBhvr>
                                        <p:cTn id="229" dur="1" fill="hold">
                                          <p:stCondLst>
                                            <p:cond delay="0"/>
                                          </p:stCondLst>
                                        </p:cTn>
                                        <p:tgtEl>
                                          <p:spTgt spid="114"/>
                                        </p:tgtEl>
                                        <p:attrNameLst>
                                          <p:attrName>style.visibility</p:attrName>
                                        </p:attrNameLst>
                                      </p:cBhvr>
                                      <p:to>
                                        <p:strVal val="visible"/>
                                      </p:to>
                                    </p:set>
                                    <p:animEffect transition="in" filter="fade">
                                      <p:cBhvr>
                                        <p:cTn id="230" dur="500"/>
                                        <p:tgtEl>
                                          <p:spTgt spid="114"/>
                                        </p:tgtEl>
                                      </p:cBhvr>
                                    </p:animEffect>
                                    <p:anim calcmode="lin" valueType="num">
                                      <p:cBhvr>
                                        <p:cTn id="231" dur="500" fill="hold"/>
                                        <p:tgtEl>
                                          <p:spTgt spid="114"/>
                                        </p:tgtEl>
                                        <p:attrNameLst>
                                          <p:attrName>ppt_w</p:attrName>
                                        </p:attrNameLst>
                                      </p:cBhvr>
                                      <p:tavLst>
                                        <p:tav tm="0" fmla="#ppt_w*sin(2.5*pi*$)">
                                          <p:val>
                                            <p:fltVal val="0"/>
                                          </p:val>
                                        </p:tav>
                                        <p:tav tm="100000">
                                          <p:val>
                                            <p:fltVal val="1"/>
                                          </p:val>
                                        </p:tav>
                                      </p:tavLst>
                                    </p:anim>
                                    <p:anim calcmode="lin" valueType="num">
                                      <p:cBhvr>
                                        <p:cTn id="232" dur="500" fill="hold"/>
                                        <p:tgtEl>
                                          <p:spTgt spid="114"/>
                                        </p:tgtEl>
                                        <p:attrNameLst>
                                          <p:attrName>ppt_h</p:attrName>
                                        </p:attrNameLst>
                                      </p:cBhvr>
                                      <p:tavLst>
                                        <p:tav tm="0">
                                          <p:val>
                                            <p:strVal val="#ppt_h"/>
                                          </p:val>
                                        </p:tav>
                                        <p:tav tm="100000">
                                          <p:val>
                                            <p:strVal val="#ppt_h"/>
                                          </p:val>
                                        </p:tav>
                                      </p:tavLst>
                                    </p:anim>
                                  </p:childTnLst>
                                </p:cTn>
                              </p:par>
                              <p:par>
                                <p:cTn id="233" presetID="45" presetClass="entr" presetSubtype="0" fill="hold" grpId="0" nodeType="withEffect">
                                  <p:stCondLst>
                                    <p:cond delay="0"/>
                                  </p:stCondLst>
                                  <p:childTnLst>
                                    <p:set>
                                      <p:cBhvr>
                                        <p:cTn id="234" dur="1" fill="hold">
                                          <p:stCondLst>
                                            <p:cond delay="0"/>
                                          </p:stCondLst>
                                        </p:cTn>
                                        <p:tgtEl>
                                          <p:spTgt spid="119"/>
                                        </p:tgtEl>
                                        <p:attrNameLst>
                                          <p:attrName>style.visibility</p:attrName>
                                        </p:attrNameLst>
                                      </p:cBhvr>
                                      <p:to>
                                        <p:strVal val="visible"/>
                                      </p:to>
                                    </p:set>
                                    <p:animEffect transition="in" filter="fade">
                                      <p:cBhvr>
                                        <p:cTn id="235" dur="500"/>
                                        <p:tgtEl>
                                          <p:spTgt spid="119"/>
                                        </p:tgtEl>
                                      </p:cBhvr>
                                    </p:animEffect>
                                    <p:anim calcmode="lin" valueType="num">
                                      <p:cBhvr>
                                        <p:cTn id="236" dur="500" fill="hold"/>
                                        <p:tgtEl>
                                          <p:spTgt spid="119"/>
                                        </p:tgtEl>
                                        <p:attrNameLst>
                                          <p:attrName>ppt_w</p:attrName>
                                        </p:attrNameLst>
                                      </p:cBhvr>
                                      <p:tavLst>
                                        <p:tav tm="0" fmla="#ppt_w*sin(2.5*pi*$)">
                                          <p:val>
                                            <p:fltVal val="0"/>
                                          </p:val>
                                        </p:tav>
                                        <p:tav tm="100000">
                                          <p:val>
                                            <p:fltVal val="1"/>
                                          </p:val>
                                        </p:tav>
                                      </p:tavLst>
                                    </p:anim>
                                    <p:anim calcmode="lin" valueType="num">
                                      <p:cBhvr>
                                        <p:cTn id="237" dur="500" fill="hold"/>
                                        <p:tgtEl>
                                          <p:spTgt spid="119"/>
                                        </p:tgtEl>
                                        <p:attrNameLst>
                                          <p:attrName>ppt_h</p:attrName>
                                        </p:attrNameLst>
                                      </p:cBhvr>
                                      <p:tavLst>
                                        <p:tav tm="0">
                                          <p:val>
                                            <p:strVal val="#ppt_h"/>
                                          </p:val>
                                        </p:tav>
                                        <p:tav tm="100000">
                                          <p:val>
                                            <p:strVal val="#ppt_h"/>
                                          </p:val>
                                        </p:tav>
                                      </p:tavLst>
                                    </p:anim>
                                  </p:childTnLst>
                                </p:cTn>
                              </p:par>
                              <p:par>
                                <p:cTn id="238" presetID="45" presetClass="entr" presetSubtype="0" fill="hold" grpId="0" nodeType="withEffect">
                                  <p:stCondLst>
                                    <p:cond delay="0"/>
                                  </p:stCondLst>
                                  <p:childTnLst>
                                    <p:set>
                                      <p:cBhvr>
                                        <p:cTn id="239" dur="1" fill="hold">
                                          <p:stCondLst>
                                            <p:cond delay="0"/>
                                          </p:stCondLst>
                                        </p:cTn>
                                        <p:tgtEl>
                                          <p:spTgt spid="115"/>
                                        </p:tgtEl>
                                        <p:attrNameLst>
                                          <p:attrName>style.visibility</p:attrName>
                                        </p:attrNameLst>
                                      </p:cBhvr>
                                      <p:to>
                                        <p:strVal val="visible"/>
                                      </p:to>
                                    </p:set>
                                    <p:animEffect transition="in" filter="fade">
                                      <p:cBhvr>
                                        <p:cTn id="240" dur="500"/>
                                        <p:tgtEl>
                                          <p:spTgt spid="115"/>
                                        </p:tgtEl>
                                      </p:cBhvr>
                                    </p:animEffect>
                                    <p:anim calcmode="lin" valueType="num">
                                      <p:cBhvr>
                                        <p:cTn id="241" dur="500" fill="hold"/>
                                        <p:tgtEl>
                                          <p:spTgt spid="115"/>
                                        </p:tgtEl>
                                        <p:attrNameLst>
                                          <p:attrName>ppt_w</p:attrName>
                                        </p:attrNameLst>
                                      </p:cBhvr>
                                      <p:tavLst>
                                        <p:tav tm="0" fmla="#ppt_w*sin(2.5*pi*$)">
                                          <p:val>
                                            <p:fltVal val="0"/>
                                          </p:val>
                                        </p:tav>
                                        <p:tav tm="100000">
                                          <p:val>
                                            <p:fltVal val="1"/>
                                          </p:val>
                                        </p:tav>
                                      </p:tavLst>
                                    </p:anim>
                                    <p:anim calcmode="lin" valueType="num">
                                      <p:cBhvr>
                                        <p:cTn id="242" dur="500" fill="hold"/>
                                        <p:tgtEl>
                                          <p:spTgt spid="115"/>
                                        </p:tgtEl>
                                        <p:attrNameLst>
                                          <p:attrName>ppt_h</p:attrName>
                                        </p:attrNameLst>
                                      </p:cBhvr>
                                      <p:tavLst>
                                        <p:tav tm="0">
                                          <p:val>
                                            <p:strVal val="#ppt_h"/>
                                          </p:val>
                                        </p:tav>
                                        <p:tav tm="100000">
                                          <p:val>
                                            <p:strVal val="#ppt_h"/>
                                          </p:val>
                                        </p:tav>
                                      </p:tavLst>
                                    </p:anim>
                                  </p:childTnLst>
                                </p:cTn>
                              </p:par>
                            </p:childTnLst>
                          </p:cTn>
                        </p:par>
                      </p:childTnLst>
                    </p:cTn>
                  </p:par>
                  <p:par>
                    <p:cTn id="243" fill="hold">
                      <p:stCondLst>
                        <p:cond delay="indefinite"/>
                      </p:stCondLst>
                      <p:childTnLst>
                        <p:par>
                          <p:cTn id="244" fill="hold">
                            <p:stCondLst>
                              <p:cond delay="0"/>
                            </p:stCondLst>
                            <p:childTnLst>
                              <p:par>
                                <p:cTn id="245" presetID="45" presetClass="entr" presetSubtype="0" fill="hold" grpId="0" nodeType="clickEffect">
                                  <p:stCondLst>
                                    <p:cond delay="0"/>
                                  </p:stCondLst>
                                  <p:childTnLst>
                                    <p:set>
                                      <p:cBhvr>
                                        <p:cTn id="246" dur="1" fill="hold">
                                          <p:stCondLst>
                                            <p:cond delay="0"/>
                                          </p:stCondLst>
                                        </p:cTn>
                                        <p:tgtEl>
                                          <p:spTgt spid="104"/>
                                        </p:tgtEl>
                                        <p:attrNameLst>
                                          <p:attrName>style.visibility</p:attrName>
                                        </p:attrNameLst>
                                      </p:cBhvr>
                                      <p:to>
                                        <p:strVal val="visible"/>
                                      </p:to>
                                    </p:set>
                                    <p:animEffect transition="in" filter="fade">
                                      <p:cBhvr>
                                        <p:cTn id="247" dur="500"/>
                                        <p:tgtEl>
                                          <p:spTgt spid="104"/>
                                        </p:tgtEl>
                                      </p:cBhvr>
                                    </p:animEffect>
                                    <p:anim calcmode="lin" valueType="num">
                                      <p:cBhvr>
                                        <p:cTn id="248" dur="500" fill="hold"/>
                                        <p:tgtEl>
                                          <p:spTgt spid="104"/>
                                        </p:tgtEl>
                                        <p:attrNameLst>
                                          <p:attrName>ppt_w</p:attrName>
                                        </p:attrNameLst>
                                      </p:cBhvr>
                                      <p:tavLst>
                                        <p:tav tm="0" fmla="#ppt_w*sin(2.5*pi*$)">
                                          <p:val>
                                            <p:fltVal val="0"/>
                                          </p:val>
                                        </p:tav>
                                        <p:tav tm="100000">
                                          <p:val>
                                            <p:fltVal val="1"/>
                                          </p:val>
                                        </p:tav>
                                      </p:tavLst>
                                    </p:anim>
                                    <p:anim calcmode="lin" valueType="num">
                                      <p:cBhvr>
                                        <p:cTn id="249" dur="500" fill="hold"/>
                                        <p:tgtEl>
                                          <p:spTgt spid="104"/>
                                        </p:tgtEl>
                                        <p:attrNameLst>
                                          <p:attrName>ppt_h</p:attrName>
                                        </p:attrNameLst>
                                      </p:cBhvr>
                                      <p:tavLst>
                                        <p:tav tm="0">
                                          <p:val>
                                            <p:strVal val="#ppt_h"/>
                                          </p:val>
                                        </p:tav>
                                        <p:tav tm="100000">
                                          <p:val>
                                            <p:strVal val="#ppt_h"/>
                                          </p:val>
                                        </p:tav>
                                      </p:tavLst>
                                    </p:anim>
                                  </p:childTnLst>
                                </p:cTn>
                              </p:par>
                            </p:childTnLst>
                          </p:cTn>
                        </p:par>
                      </p:childTnLst>
                    </p:cTn>
                  </p:par>
                  <p:par>
                    <p:cTn id="250" fill="hold">
                      <p:stCondLst>
                        <p:cond delay="indefinite"/>
                      </p:stCondLst>
                      <p:childTnLst>
                        <p:par>
                          <p:cTn id="251" fill="hold">
                            <p:stCondLst>
                              <p:cond delay="0"/>
                            </p:stCondLst>
                            <p:childTnLst>
                              <p:par>
                                <p:cTn id="252" presetID="45" presetClass="entr" presetSubtype="0" fill="hold" grpId="0" nodeType="clickEffect">
                                  <p:stCondLst>
                                    <p:cond delay="0"/>
                                  </p:stCondLst>
                                  <p:childTnLst>
                                    <p:set>
                                      <p:cBhvr>
                                        <p:cTn id="253" dur="1" fill="hold">
                                          <p:stCondLst>
                                            <p:cond delay="0"/>
                                          </p:stCondLst>
                                        </p:cTn>
                                        <p:tgtEl>
                                          <p:spTgt spid="105"/>
                                        </p:tgtEl>
                                        <p:attrNameLst>
                                          <p:attrName>style.visibility</p:attrName>
                                        </p:attrNameLst>
                                      </p:cBhvr>
                                      <p:to>
                                        <p:strVal val="visible"/>
                                      </p:to>
                                    </p:set>
                                    <p:animEffect transition="in" filter="fade">
                                      <p:cBhvr>
                                        <p:cTn id="254" dur="500"/>
                                        <p:tgtEl>
                                          <p:spTgt spid="105"/>
                                        </p:tgtEl>
                                      </p:cBhvr>
                                    </p:animEffect>
                                    <p:anim calcmode="lin" valueType="num">
                                      <p:cBhvr>
                                        <p:cTn id="255" dur="500" fill="hold"/>
                                        <p:tgtEl>
                                          <p:spTgt spid="105"/>
                                        </p:tgtEl>
                                        <p:attrNameLst>
                                          <p:attrName>ppt_w</p:attrName>
                                        </p:attrNameLst>
                                      </p:cBhvr>
                                      <p:tavLst>
                                        <p:tav tm="0" fmla="#ppt_w*sin(2.5*pi*$)">
                                          <p:val>
                                            <p:fltVal val="0"/>
                                          </p:val>
                                        </p:tav>
                                        <p:tav tm="100000">
                                          <p:val>
                                            <p:fltVal val="1"/>
                                          </p:val>
                                        </p:tav>
                                      </p:tavLst>
                                    </p:anim>
                                    <p:anim calcmode="lin" valueType="num">
                                      <p:cBhvr>
                                        <p:cTn id="256" dur="500" fill="hold"/>
                                        <p:tgtEl>
                                          <p:spTgt spid="105"/>
                                        </p:tgtEl>
                                        <p:attrNameLst>
                                          <p:attrName>ppt_h</p:attrName>
                                        </p:attrNameLst>
                                      </p:cBhvr>
                                      <p:tavLst>
                                        <p:tav tm="0">
                                          <p:val>
                                            <p:strVal val="#ppt_h"/>
                                          </p:val>
                                        </p:tav>
                                        <p:tav tm="100000">
                                          <p:val>
                                            <p:strVal val="#ppt_h"/>
                                          </p:val>
                                        </p:tav>
                                      </p:tavLst>
                                    </p:anim>
                                  </p:childTnLst>
                                </p:cTn>
                              </p:par>
                              <p:par>
                                <p:cTn id="257" presetID="45" presetClass="entr" presetSubtype="0" fill="hold" grpId="0" nodeType="withEffect">
                                  <p:stCondLst>
                                    <p:cond delay="0"/>
                                  </p:stCondLst>
                                  <p:childTnLst>
                                    <p:set>
                                      <p:cBhvr>
                                        <p:cTn id="258" dur="1" fill="hold">
                                          <p:stCondLst>
                                            <p:cond delay="0"/>
                                          </p:stCondLst>
                                        </p:cTn>
                                        <p:tgtEl>
                                          <p:spTgt spid="116"/>
                                        </p:tgtEl>
                                        <p:attrNameLst>
                                          <p:attrName>style.visibility</p:attrName>
                                        </p:attrNameLst>
                                      </p:cBhvr>
                                      <p:to>
                                        <p:strVal val="visible"/>
                                      </p:to>
                                    </p:set>
                                    <p:animEffect transition="in" filter="fade">
                                      <p:cBhvr>
                                        <p:cTn id="259" dur="500"/>
                                        <p:tgtEl>
                                          <p:spTgt spid="116"/>
                                        </p:tgtEl>
                                      </p:cBhvr>
                                    </p:animEffect>
                                    <p:anim calcmode="lin" valueType="num">
                                      <p:cBhvr>
                                        <p:cTn id="260" dur="500" fill="hold"/>
                                        <p:tgtEl>
                                          <p:spTgt spid="116"/>
                                        </p:tgtEl>
                                        <p:attrNameLst>
                                          <p:attrName>ppt_w</p:attrName>
                                        </p:attrNameLst>
                                      </p:cBhvr>
                                      <p:tavLst>
                                        <p:tav tm="0" fmla="#ppt_w*sin(2.5*pi*$)">
                                          <p:val>
                                            <p:fltVal val="0"/>
                                          </p:val>
                                        </p:tav>
                                        <p:tav tm="100000">
                                          <p:val>
                                            <p:fltVal val="1"/>
                                          </p:val>
                                        </p:tav>
                                      </p:tavLst>
                                    </p:anim>
                                    <p:anim calcmode="lin" valueType="num">
                                      <p:cBhvr>
                                        <p:cTn id="261" dur="500" fill="hold"/>
                                        <p:tgtEl>
                                          <p:spTgt spid="116"/>
                                        </p:tgtEl>
                                        <p:attrNameLst>
                                          <p:attrName>ppt_h</p:attrName>
                                        </p:attrNameLst>
                                      </p:cBhvr>
                                      <p:tavLst>
                                        <p:tav tm="0">
                                          <p:val>
                                            <p:strVal val="#ppt_h"/>
                                          </p:val>
                                        </p:tav>
                                        <p:tav tm="100000">
                                          <p:val>
                                            <p:strVal val="#ppt_h"/>
                                          </p:val>
                                        </p:tav>
                                      </p:tavLst>
                                    </p:anim>
                                  </p:childTnLst>
                                </p:cTn>
                              </p:par>
                              <p:par>
                                <p:cTn id="262" presetID="45" presetClass="entr" presetSubtype="0" fill="hold" grpId="0" nodeType="withEffect">
                                  <p:stCondLst>
                                    <p:cond delay="0"/>
                                  </p:stCondLst>
                                  <p:childTnLst>
                                    <p:set>
                                      <p:cBhvr>
                                        <p:cTn id="263" dur="1" fill="hold">
                                          <p:stCondLst>
                                            <p:cond delay="0"/>
                                          </p:stCondLst>
                                        </p:cTn>
                                        <p:tgtEl>
                                          <p:spTgt spid="120"/>
                                        </p:tgtEl>
                                        <p:attrNameLst>
                                          <p:attrName>style.visibility</p:attrName>
                                        </p:attrNameLst>
                                      </p:cBhvr>
                                      <p:to>
                                        <p:strVal val="visible"/>
                                      </p:to>
                                    </p:set>
                                    <p:animEffect transition="in" filter="fade">
                                      <p:cBhvr>
                                        <p:cTn id="264" dur="500"/>
                                        <p:tgtEl>
                                          <p:spTgt spid="120"/>
                                        </p:tgtEl>
                                      </p:cBhvr>
                                    </p:animEffect>
                                    <p:anim calcmode="lin" valueType="num">
                                      <p:cBhvr>
                                        <p:cTn id="265" dur="500" fill="hold"/>
                                        <p:tgtEl>
                                          <p:spTgt spid="120"/>
                                        </p:tgtEl>
                                        <p:attrNameLst>
                                          <p:attrName>ppt_w</p:attrName>
                                        </p:attrNameLst>
                                      </p:cBhvr>
                                      <p:tavLst>
                                        <p:tav tm="0" fmla="#ppt_w*sin(2.5*pi*$)">
                                          <p:val>
                                            <p:fltVal val="0"/>
                                          </p:val>
                                        </p:tav>
                                        <p:tav tm="100000">
                                          <p:val>
                                            <p:fltVal val="1"/>
                                          </p:val>
                                        </p:tav>
                                      </p:tavLst>
                                    </p:anim>
                                    <p:anim calcmode="lin" valueType="num">
                                      <p:cBhvr>
                                        <p:cTn id="266" dur="500" fill="hold"/>
                                        <p:tgtEl>
                                          <p:spTgt spid="120"/>
                                        </p:tgtEl>
                                        <p:attrNameLst>
                                          <p:attrName>ppt_h</p:attrName>
                                        </p:attrNameLst>
                                      </p:cBhvr>
                                      <p:tavLst>
                                        <p:tav tm="0">
                                          <p:val>
                                            <p:strVal val="#ppt_h"/>
                                          </p:val>
                                        </p:tav>
                                        <p:tav tm="100000">
                                          <p:val>
                                            <p:strVal val="#ppt_h"/>
                                          </p:val>
                                        </p:tav>
                                      </p:tavLst>
                                    </p:anim>
                                  </p:childTnLst>
                                </p:cTn>
                              </p:par>
                            </p:childTnLst>
                          </p:cTn>
                        </p:par>
                      </p:childTnLst>
                    </p:cTn>
                  </p:par>
                  <p:par>
                    <p:cTn id="267" fill="hold">
                      <p:stCondLst>
                        <p:cond delay="indefinite"/>
                      </p:stCondLst>
                      <p:childTnLst>
                        <p:par>
                          <p:cTn id="268" fill="hold">
                            <p:stCondLst>
                              <p:cond delay="0"/>
                            </p:stCondLst>
                            <p:childTnLst>
                              <p:par>
                                <p:cTn id="269" presetID="45" presetClass="entr" presetSubtype="0" fill="hold" grpId="0" nodeType="clickEffect">
                                  <p:stCondLst>
                                    <p:cond delay="0"/>
                                  </p:stCondLst>
                                  <p:childTnLst>
                                    <p:set>
                                      <p:cBhvr>
                                        <p:cTn id="270" dur="1" fill="hold">
                                          <p:stCondLst>
                                            <p:cond delay="0"/>
                                          </p:stCondLst>
                                        </p:cTn>
                                        <p:tgtEl>
                                          <p:spTgt spid="106"/>
                                        </p:tgtEl>
                                        <p:attrNameLst>
                                          <p:attrName>style.visibility</p:attrName>
                                        </p:attrNameLst>
                                      </p:cBhvr>
                                      <p:to>
                                        <p:strVal val="visible"/>
                                      </p:to>
                                    </p:set>
                                    <p:animEffect transition="in" filter="fade">
                                      <p:cBhvr>
                                        <p:cTn id="271" dur="500"/>
                                        <p:tgtEl>
                                          <p:spTgt spid="106"/>
                                        </p:tgtEl>
                                      </p:cBhvr>
                                    </p:animEffect>
                                    <p:anim calcmode="lin" valueType="num">
                                      <p:cBhvr>
                                        <p:cTn id="272" dur="500" fill="hold"/>
                                        <p:tgtEl>
                                          <p:spTgt spid="106"/>
                                        </p:tgtEl>
                                        <p:attrNameLst>
                                          <p:attrName>ppt_w</p:attrName>
                                        </p:attrNameLst>
                                      </p:cBhvr>
                                      <p:tavLst>
                                        <p:tav tm="0" fmla="#ppt_w*sin(2.5*pi*$)">
                                          <p:val>
                                            <p:fltVal val="0"/>
                                          </p:val>
                                        </p:tav>
                                        <p:tav tm="100000">
                                          <p:val>
                                            <p:fltVal val="1"/>
                                          </p:val>
                                        </p:tav>
                                      </p:tavLst>
                                    </p:anim>
                                    <p:anim calcmode="lin" valueType="num">
                                      <p:cBhvr>
                                        <p:cTn id="273" dur="500" fill="hold"/>
                                        <p:tgtEl>
                                          <p:spTgt spid="106"/>
                                        </p:tgtEl>
                                        <p:attrNameLst>
                                          <p:attrName>ppt_h</p:attrName>
                                        </p:attrNameLst>
                                      </p:cBhvr>
                                      <p:tavLst>
                                        <p:tav tm="0">
                                          <p:val>
                                            <p:strVal val="#ppt_h"/>
                                          </p:val>
                                        </p:tav>
                                        <p:tav tm="100000">
                                          <p:val>
                                            <p:strVal val="#ppt_h"/>
                                          </p:val>
                                        </p:tav>
                                      </p:tavLst>
                                    </p:anim>
                                  </p:childTnLst>
                                </p:cTn>
                              </p:par>
                              <p:par>
                                <p:cTn id="274" presetID="45" presetClass="entr" presetSubtype="0" fill="hold" grpId="0" nodeType="withEffect">
                                  <p:stCondLst>
                                    <p:cond delay="0"/>
                                  </p:stCondLst>
                                  <p:childTnLst>
                                    <p:set>
                                      <p:cBhvr>
                                        <p:cTn id="275" dur="1" fill="hold">
                                          <p:stCondLst>
                                            <p:cond delay="0"/>
                                          </p:stCondLst>
                                        </p:cTn>
                                        <p:tgtEl>
                                          <p:spTgt spid="117"/>
                                        </p:tgtEl>
                                        <p:attrNameLst>
                                          <p:attrName>style.visibility</p:attrName>
                                        </p:attrNameLst>
                                      </p:cBhvr>
                                      <p:to>
                                        <p:strVal val="visible"/>
                                      </p:to>
                                    </p:set>
                                    <p:animEffect transition="in" filter="fade">
                                      <p:cBhvr>
                                        <p:cTn id="276" dur="500"/>
                                        <p:tgtEl>
                                          <p:spTgt spid="117"/>
                                        </p:tgtEl>
                                      </p:cBhvr>
                                    </p:animEffect>
                                    <p:anim calcmode="lin" valueType="num">
                                      <p:cBhvr>
                                        <p:cTn id="277" dur="500" fill="hold"/>
                                        <p:tgtEl>
                                          <p:spTgt spid="117"/>
                                        </p:tgtEl>
                                        <p:attrNameLst>
                                          <p:attrName>ppt_w</p:attrName>
                                        </p:attrNameLst>
                                      </p:cBhvr>
                                      <p:tavLst>
                                        <p:tav tm="0" fmla="#ppt_w*sin(2.5*pi*$)">
                                          <p:val>
                                            <p:fltVal val="0"/>
                                          </p:val>
                                        </p:tav>
                                        <p:tav tm="100000">
                                          <p:val>
                                            <p:fltVal val="1"/>
                                          </p:val>
                                        </p:tav>
                                      </p:tavLst>
                                    </p:anim>
                                    <p:anim calcmode="lin" valueType="num">
                                      <p:cBhvr>
                                        <p:cTn id="278" dur="500" fill="hold"/>
                                        <p:tgtEl>
                                          <p:spTgt spid="117"/>
                                        </p:tgtEl>
                                        <p:attrNameLst>
                                          <p:attrName>ppt_h</p:attrName>
                                        </p:attrNameLst>
                                      </p:cBhvr>
                                      <p:tavLst>
                                        <p:tav tm="0">
                                          <p:val>
                                            <p:strVal val="#ppt_h"/>
                                          </p:val>
                                        </p:tav>
                                        <p:tav tm="100000">
                                          <p:val>
                                            <p:strVal val="#ppt_h"/>
                                          </p:val>
                                        </p:tav>
                                      </p:tavLst>
                                    </p:anim>
                                  </p:childTnLst>
                                </p:cTn>
                              </p:par>
                              <p:par>
                                <p:cTn id="279" presetID="45" presetClass="entr" presetSubtype="0" fill="hold" grpId="0" nodeType="withEffect">
                                  <p:stCondLst>
                                    <p:cond delay="0"/>
                                  </p:stCondLst>
                                  <p:childTnLst>
                                    <p:set>
                                      <p:cBhvr>
                                        <p:cTn id="280" dur="1" fill="hold">
                                          <p:stCondLst>
                                            <p:cond delay="0"/>
                                          </p:stCondLst>
                                        </p:cTn>
                                        <p:tgtEl>
                                          <p:spTgt spid="121"/>
                                        </p:tgtEl>
                                        <p:attrNameLst>
                                          <p:attrName>style.visibility</p:attrName>
                                        </p:attrNameLst>
                                      </p:cBhvr>
                                      <p:to>
                                        <p:strVal val="visible"/>
                                      </p:to>
                                    </p:set>
                                    <p:animEffect transition="in" filter="fade">
                                      <p:cBhvr>
                                        <p:cTn id="281" dur="500"/>
                                        <p:tgtEl>
                                          <p:spTgt spid="121"/>
                                        </p:tgtEl>
                                      </p:cBhvr>
                                    </p:animEffect>
                                    <p:anim calcmode="lin" valueType="num">
                                      <p:cBhvr>
                                        <p:cTn id="282" dur="500" fill="hold"/>
                                        <p:tgtEl>
                                          <p:spTgt spid="121"/>
                                        </p:tgtEl>
                                        <p:attrNameLst>
                                          <p:attrName>ppt_w</p:attrName>
                                        </p:attrNameLst>
                                      </p:cBhvr>
                                      <p:tavLst>
                                        <p:tav tm="0" fmla="#ppt_w*sin(2.5*pi*$)">
                                          <p:val>
                                            <p:fltVal val="0"/>
                                          </p:val>
                                        </p:tav>
                                        <p:tav tm="100000">
                                          <p:val>
                                            <p:fltVal val="1"/>
                                          </p:val>
                                        </p:tav>
                                      </p:tavLst>
                                    </p:anim>
                                    <p:anim calcmode="lin" valueType="num">
                                      <p:cBhvr>
                                        <p:cTn id="283" dur="500" fill="hold"/>
                                        <p:tgtEl>
                                          <p:spTgt spid="121"/>
                                        </p:tgtEl>
                                        <p:attrNameLst>
                                          <p:attrName>ppt_h</p:attrName>
                                        </p:attrNameLst>
                                      </p:cBhvr>
                                      <p:tavLst>
                                        <p:tav tm="0">
                                          <p:val>
                                            <p:strVal val="#ppt_h"/>
                                          </p:val>
                                        </p:tav>
                                        <p:tav tm="100000">
                                          <p:val>
                                            <p:strVal val="#ppt_h"/>
                                          </p:val>
                                        </p:tav>
                                      </p:tavLst>
                                    </p:anim>
                                  </p:childTnLst>
                                </p:cTn>
                              </p:par>
                              <p:par>
                                <p:cTn id="284" presetID="45" presetClass="entr" presetSubtype="0" fill="hold" grpId="0" nodeType="withEffect">
                                  <p:stCondLst>
                                    <p:cond delay="0"/>
                                  </p:stCondLst>
                                  <p:childTnLst>
                                    <p:set>
                                      <p:cBhvr>
                                        <p:cTn id="285" dur="1" fill="hold">
                                          <p:stCondLst>
                                            <p:cond delay="0"/>
                                          </p:stCondLst>
                                        </p:cTn>
                                        <p:tgtEl>
                                          <p:spTgt spid="122"/>
                                        </p:tgtEl>
                                        <p:attrNameLst>
                                          <p:attrName>style.visibility</p:attrName>
                                        </p:attrNameLst>
                                      </p:cBhvr>
                                      <p:to>
                                        <p:strVal val="visible"/>
                                      </p:to>
                                    </p:set>
                                    <p:animEffect transition="in" filter="fade">
                                      <p:cBhvr>
                                        <p:cTn id="286" dur="500"/>
                                        <p:tgtEl>
                                          <p:spTgt spid="122"/>
                                        </p:tgtEl>
                                      </p:cBhvr>
                                    </p:animEffect>
                                    <p:anim calcmode="lin" valueType="num">
                                      <p:cBhvr>
                                        <p:cTn id="287" dur="500" fill="hold"/>
                                        <p:tgtEl>
                                          <p:spTgt spid="122"/>
                                        </p:tgtEl>
                                        <p:attrNameLst>
                                          <p:attrName>ppt_w</p:attrName>
                                        </p:attrNameLst>
                                      </p:cBhvr>
                                      <p:tavLst>
                                        <p:tav tm="0" fmla="#ppt_w*sin(2.5*pi*$)">
                                          <p:val>
                                            <p:fltVal val="0"/>
                                          </p:val>
                                        </p:tav>
                                        <p:tav tm="100000">
                                          <p:val>
                                            <p:fltVal val="1"/>
                                          </p:val>
                                        </p:tav>
                                      </p:tavLst>
                                    </p:anim>
                                    <p:anim calcmode="lin" valueType="num">
                                      <p:cBhvr>
                                        <p:cTn id="288" dur="500" fill="hold"/>
                                        <p:tgtEl>
                                          <p:spTgt spid="122"/>
                                        </p:tgtEl>
                                        <p:attrNameLst>
                                          <p:attrName>ppt_h</p:attrName>
                                        </p:attrNameLst>
                                      </p:cBhvr>
                                      <p:tavLst>
                                        <p:tav tm="0">
                                          <p:val>
                                            <p:strVal val="#ppt_h"/>
                                          </p:val>
                                        </p:tav>
                                        <p:tav tm="100000">
                                          <p:val>
                                            <p:strVal val="#ppt_h"/>
                                          </p:val>
                                        </p:tav>
                                      </p:tavLst>
                                    </p:anim>
                                  </p:childTnLst>
                                </p:cTn>
                              </p:par>
                              <p:par>
                                <p:cTn id="289" presetID="45" presetClass="entr" presetSubtype="0" fill="hold" grpId="0" nodeType="withEffect">
                                  <p:stCondLst>
                                    <p:cond delay="0"/>
                                  </p:stCondLst>
                                  <p:childTnLst>
                                    <p:set>
                                      <p:cBhvr>
                                        <p:cTn id="290" dur="1" fill="hold">
                                          <p:stCondLst>
                                            <p:cond delay="0"/>
                                          </p:stCondLst>
                                        </p:cTn>
                                        <p:tgtEl>
                                          <p:spTgt spid="123"/>
                                        </p:tgtEl>
                                        <p:attrNameLst>
                                          <p:attrName>style.visibility</p:attrName>
                                        </p:attrNameLst>
                                      </p:cBhvr>
                                      <p:to>
                                        <p:strVal val="visible"/>
                                      </p:to>
                                    </p:set>
                                    <p:animEffect transition="in" filter="fade">
                                      <p:cBhvr>
                                        <p:cTn id="291" dur="500"/>
                                        <p:tgtEl>
                                          <p:spTgt spid="123"/>
                                        </p:tgtEl>
                                      </p:cBhvr>
                                    </p:animEffect>
                                    <p:anim calcmode="lin" valueType="num">
                                      <p:cBhvr>
                                        <p:cTn id="292" dur="500" fill="hold"/>
                                        <p:tgtEl>
                                          <p:spTgt spid="123"/>
                                        </p:tgtEl>
                                        <p:attrNameLst>
                                          <p:attrName>ppt_w</p:attrName>
                                        </p:attrNameLst>
                                      </p:cBhvr>
                                      <p:tavLst>
                                        <p:tav tm="0" fmla="#ppt_w*sin(2.5*pi*$)">
                                          <p:val>
                                            <p:fltVal val="0"/>
                                          </p:val>
                                        </p:tav>
                                        <p:tav tm="100000">
                                          <p:val>
                                            <p:fltVal val="1"/>
                                          </p:val>
                                        </p:tav>
                                      </p:tavLst>
                                    </p:anim>
                                    <p:anim calcmode="lin" valueType="num">
                                      <p:cBhvr>
                                        <p:cTn id="293" dur="500" fill="hold"/>
                                        <p:tgtEl>
                                          <p:spTgt spid="123"/>
                                        </p:tgtEl>
                                        <p:attrNameLst>
                                          <p:attrName>ppt_h</p:attrName>
                                        </p:attrNameLst>
                                      </p:cBhvr>
                                      <p:tavLst>
                                        <p:tav tm="0">
                                          <p:val>
                                            <p:strVal val="#ppt_h"/>
                                          </p:val>
                                        </p:tav>
                                        <p:tav tm="100000">
                                          <p:val>
                                            <p:strVal val="#ppt_h"/>
                                          </p:val>
                                        </p:tav>
                                      </p:tavLst>
                                    </p:anim>
                                  </p:childTnLst>
                                </p:cTn>
                              </p:par>
                            </p:childTnLst>
                          </p:cTn>
                        </p:par>
                      </p:childTnLst>
                    </p:cTn>
                  </p:par>
                  <p:par>
                    <p:cTn id="294" fill="hold">
                      <p:stCondLst>
                        <p:cond delay="indefinite"/>
                      </p:stCondLst>
                      <p:childTnLst>
                        <p:par>
                          <p:cTn id="295" fill="hold">
                            <p:stCondLst>
                              <p:cond delay="0"/>
                            </p:stCondLst>
                            <p:childTnLst>
                              <p:par>
                                <p:cTn id="296" presetID="45" presetClass="entr" presetSubtype="0" fill="hold" grpId="0" nodeType="clickEffect">
                                  <p:stCondLst>
                                    <p:cond delay="0"/>
                                  </p:stCondLst>
                                  <p:childTnLst>
                                    <p:set>
                                      <p:cBhvr>
                                        <p:cTn id="297" dur="1" fill="hold">
                                          <p:stCondLst>
                                            <p:cond delay="0"/>
                                          </p:stCondLst>
                                        </p:cTn>
                                        <p:tgtEl>
                                          <p:spTgt spid="107"/>
                                        </p:tgtEl>
                                        <p:attrNameLst>
                                          <p:attrName>style.visibility</p:attrName>
                                        </p:attrNameLst>
                                      </p:cBhvr>
                                      <p:to>
                                        <p:strVal val="visible"/>
                                      </p:to>
                                    </p:set>
                                    <p:animEffect transition="in" filter="fade">
                                      <p:cBhvr>
                                        <p:cTn id="298" dur="500"/>
                                        <p:tgtEl>
                                          <p:spTgt spid="107"/>
                                        </p:tgtEl>
                                      </p:cBhvr>
                                    </p:animEffect>
                                    <p:anim calcmode="lin" valueType="num">
                                      <p:cBhvr>
                                        <p:cTn id="299" dur="500" fill="hold"/>
                                        <p:tgtEl>
                                          <p:spTgt spid="107"/>
                                        </p:tgtEl>
                                        <p:attrNameLst>
                                          <p:attrName>ppt_w</p:attrName>
                                        </p:attrNameLst>
                                      </p:cBhvr>
                                      <p:tavLst>
                                        <p:tav tm="0" fmla="#ppt_w*sin(2.5*pi*$)">
                                          <p:val>
                                            <p:fltVal val="0"/>
                                          </p:val>
                                        </p:tav>
                                        <p:tav tm="100000">
                                          <p:val>
                                            <p:fltVal val="1"/>
                                          </p:val>
                                        </p:tav>
                                      </p:tavLst>
                                    </p:anim>
                                    <p:anim calcmode="lin" valueType="num">
                                      <p:cBhvr>
                                        <p:cTn id="300" dur="500" fill="hold"/>
                                        <p:tgtEl>
                                          <p:spTgt spid="107"/>
                                        </p:tgtEl>
                                        <p:attrNameLst>
                                          <p:attrName>ppt_h</p:attrName>
                                        </p:attrNameLst>
                                      </p:cBhvr>
                                      <p:tavLst>
                                        <p:tav tm="0">
                                          <p:val>
                                            <p:strVal val="#ppt_h"/>
                                          </p:val>
                                        </p:tav>
                                        <p:tav tm="100000">
                                          <p:val>
                                            <p:strVal val="#ppt_h"/>
                                          </p:val>
                                        </p:tav>
                                      </p:tavLst>
                                    </p:anim>
                                  </p:childTnLst>
                                </p:cTn>
                              </p:par>
                              <p:par>
                                <p:cTn id="301" presetID="45" presetClass="entr" presetSubtype="0" fill="hold" grpId="0" nodeType="withEffect">
                                  <p:stCondLst>
                                    <p:cond delay="0"/>
                                  </p:stCondLst>
                                  <p:childTnLst>
                                    <p:set>
                                      <p:cBhvr>
                                        <p:cTn id="302" dur="1" fill="hold">
                                          <p:stCondLst>
                                            <p:cond delay="0"/>
                                          </p:stCondLst>
                                        </p:cTn>
                                        <p:tgtEl>
                                          <p:spTgt spid="118"/>
                                        </p:tgtEl>
                                        <p:attrNameLst>
                                          <p:attrName>style.visibility</p:attrName>
                                        </p:attrNameLst>
                                      </p:cBhvr>
                                      <p:to>
                                        <p:strVal val="visible"/>
                                      </p:to>
                                    </p:set>
                                    <p:animEffect transition="in" filter="fade">
                                      <p:cBhvr>
                                        <p:cTn id="303" dur="500"/>
                                        <p:tgtEl>
                                          <p:spTgt spid="118"/>
                                        </p:tgtEl>
                                      </p:cBhvr>
                                    </p:animEffect>
                                    <p:anim calcmode="lin" valueType="num">
                                      <p:cBhvr>
                                        <p:cTn id="304" dur="500" fill="hold"/>
                                        <p:tgtEl>
                                          <p:spTgt spid="118"/>
                                        </p:tgtEl>
                                        <p:attrNameLst>
                                          <p:attrName>ppt_w</p:attrName>
                                        </p:attrNameLst>
                                      </p:cBhvr>
                                      <p:tavLst>
                                        <p:tav tm="0" fmla="#ppt_w*sin(2.5*pi*$)">
                                          <p:val>
                                            <p:fltVal val="0"/>
                                          </p:val>
                                        </p:tav>
                                        <p:tav tm="100000">
                                          <p:val>
                                            <p:fltVal val="1"/>
                                          </p:val>
                                        </p:tav>
                                      </p:tavLst>
                                    </p:anim>
                                    <p:anim calcmode="lin" valueType="num">
                                      <p:cBhvr>
                                        <p:cTn id="305" dur="500" fill="hold"/>
                                        <p:tgtEl>
                                          <p:spTgt spid="1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4" grpId="0" animBg="1"/>
      <p:bldP spid="85" grpId="0" animBg="1"/>
      <p:bldP spid="86" grpId="0" animBg="1"/>
      <p:bldP spid="87" grpId="0" animBg="1"/>
      <p:bldP spid="88" grpId="0" animBg="1"/>
      <p:bldP spid="89" grpId="0" animBg="1"/>
      <p:bldP spid="93" grpId="0"/>
      <p:bldP spid="95"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Update Workflow</a:t>
            </a:r>
          </a:p>
        </p:txBody>
      </p:sp>
      <p:sp>
        <p:nvSpPr>
          <p:cNvPr id="25" name="Round Diagonal Corner Rectangle 10"/>
          <p:cNvSpPr/>
          <p:nvPr/>
        </p:nvSpPr>
        <p:spPr>
          <a:xfrm>
            <a:off x="304801" y="2567491"/>
            <a:ext cx="1789844" cy="3071308"/>
          </a:xfrm>
          <a:custGeom>
            <a:avLst/>
            <a:gdLst/>
            <a:ahLst/>
            <a:cxnLst/>
            <a:rect l="l" t="t" r="r" b="b"/>
            <a:pathLst>
              <a:path w="1342733" h="1381750">
                <a:moveTo>
                  <a:pt x="0" y="0"/>
                </a:moveTo>
                <a:lnTo>
                  <a:pt x="1190333" y="0"/>
                </a:lnTo>
                <a:lnTo>
                  <a:pt x="1267325" y="0"/>
                </a:lnTo>
                <a:lnTo>
                  <a:pt x="1342733" y="0"/>
                </a:lnTo>
                <a:lnTo>
                  <a:pt x="1342733" y="75408"/>
                </a:lnTo>
                <a:lnTo>
                  <a:pt x="1342733" y="162550"/>
                </a:lnTo>
                <a:lnTo>
                  <a:pt x="1342733" y="1381750"/>
                </a:lnTo>
                <a:lnTo>
                  <a:pt x="75408" y="1381750"/>
                </a:lnTo>
                <a:cubicBezTo>
                  <a:pt x="33761" y="1381750"/>
                  <a:pt x="0" y="1347989"/>
                  <a:pt x="0" y="1306342"/>
                </a:cubicBezTo>
                <a:close/>
              </a:path>
            </a:pathLst>
          </a:custGeom>
          <a:noFill/>
          <a:ln w="19050" cap="flat" cmpd="sng" algn="ctr">
            <a:gradFill flip="none" rotWithShape="1">
              <a:gsLst>
                <a:gs pos="0">
                  <a:srgbClr val="87898B"/>
                </a:gs>
                <a:gs pos="50000">
                  <a:srgbClr val="87898B"/>
                </a:gs>
                <a:gs pos="50000">
                  <a:srgbClr val="0096D6"/>
                </a:gs>
                <a:gs pos="100000">
                  <a:srgbClr val="0096D6"/>
                </a:gs>
              </a:gsLst>
              <a:lin ang="8100000" scaled="1"/>
              <a:tileRect/>
            </a:gradFill>
            <a:prstDash val="solid"/>
            <a:miter lim="800000"/>
          </a:ln>
          <a:effectLst/>
        </p:spPr>
        <p:txBody>
          <a:bodyPr tIns="91440" rtlCol="0" anchor="t"/>
          <a:lstStyle/>
          <a:p>
            <a:pPr marL="118869" indent="-118869" defTabSz="914460">
              <a:lnSpc>
                <a:spcPct val="90000"/>
              </a:lnSpc>
              <a:spcBef>
                <a:spcPts val="600"/>
              </a:spcBef>
              <a:buFont typeface="Arial" panose="020B0604020202020204" pitchFamily="34" charset="0"/>
              <a:buChar char="•"/>
              <a:defRPr/>
            </a:pPr>
            <a:r>
              <a:rPr lang="en-GB" sz="1400" kern="0" dirty="0">
                <a:solidFill>
                  <a:prstClr val="black"/>
                </a:solidFill>
              </a:rPr>
              <a:t>Download from HDN</a:t>
            </a:r>
          </a:p>
          <a:p>
            <a:pPr marL="118869" indent="-118869" defTabSz="914460">
              <a:lnSpc>
                <a:spcPct val="90000"/>
              </a:lnSpc>
              <a:spcBef>
                <a:spcPts val="600"/>
              </a:spcBef>
              <a:buFont typeface="Arial" panose="020B0604020202020204" pitchFamily="34" charset="0"/>
              <a:buChar char="•"/>
              <a:defRPr/>
            </a:pPr>
            <a:r>
              <a:rPr lang="en-GB" sz="1400" kern="0" dirty="0">
                <a:solidFill>
                  <a:prstClr val="black"/>
                </a:solidFill>
              </a:rPr>
              <a:t>Side-load possible if no external connectivity is available</a:t>
            </a:r>
            <a:endParaRPr lang="en-US" sz="1400" kern="0" dirty="0">
              <a:solidFill>
                <a:prstClr val="black"/>
              </a:solidFill>
            </a:endParaRPr>
          </a:p>
        </p:txBody>
      </p:sp>
      <p:sp>
        <p:nvSpPr>
          <p:cNvPr id="27" name="Rectangle 6"/>
          <p:cNvSpPr>
            <a:spLocks noChangeAspect="1" noChangeArrowheads="1"/>
          </p:cNvSpPr>
          <p:nvPr/>
        </p:nvSpPr>
        <p:spPr bwMode="auto">
          <a:xfrm>
            <a:off x="2185734" y="1899207"/>
            <a:ext cx="1789844" cy="609600"/>
          </a:xfrm>
          <a:prstGeom prst="rect">
            <a:avLst/>
          </a:prstGeom>
          <a:solidFill>
            <a:srgbClr val="00B388"/>
          </a:solidFill>
          <a:ln w="19050" cap="flat" cmpd="sng" algn="ctr">
            <a:noFill/>
            <a:prstDash val="solid"/>
            <a:miter lim="800000"/>
            <a:headEnd/>
            <a:tailEnd/>
          </a:ln>
          <a:effectLst/>
        </p:spPr>
        <p:txBody>
          <a:bodyPr wrap="square" lIns="36000" tIns="36000" rIns="36000" bIns="36000" rtlCol="0" anchor="ctr">
            <a:noAutofit/>
          </a:bodyPr>
          <a:lstStyle/>
          <a:p>
            <a:pPr algn="ctr" defTabSz="914460">
              <a:lnSpc>
                <a:spcPct val="90000"/>
              </a:lnSpc>
              <a:defRPr/>
            </a:pPr>
            <a:r>
              <a:rPr lang="en-GB" sz="1600" b="1" kern="0" dirty="0">
                <a:solidFill>
                  <a:prstClr val="white"/>
                </a:solidFill>
              </a:rPr>
              <a:t>2. Update lifecycle manager</a:t>
            </a:r>
            <a:endParaRPr lang="en-US" sz="1600" b="1" kern="0" dirty="0">
              <a:solidFill>
                <a:prstClr val="white"/>
              </a:solidFill>
            </a:endParaRPr>
          </a:p>
        </p:txBody>
      </p:sp>
      <p:sp>
        <p:nvSpPr>
          <p:cNvPr id="28" name="Rectangle 8"/>
          <p:cNvSpPr>
            <a:spLocks noChangeAspect="1" noChangeArrowheads="1"/>
          </p:cNvSpPr>
          <p:nvPr/>
        </p:nvSpPr>
        <p:spPr bwMode="auto">
          <a:xfrm>
            <a:off x="4066663" y="1899207"/>
            <a:ext cx="1789844" cy="609600"/>
          </a:xfrm>
          <a:prstGeom prst="rect">
            <a:avLst/>
          </a:prstGeom>
          <a:gradFill flip="none" rotWithShape="1">
            <a:gsLst>
              <a:gs pos="38950">
                <a:srgbClr val="00B050"/>
              </a:gs>
              <a:gs pos="0">
                <a:srgbClr val="87898B"/>
              </a:gs>
              <a:gs pos="25000">
                <a:srgbClr val="87898B"/>
              </a:gs>
              <a:gs pos="51000">
                <a:srgbClr val="008B2C"/>
              </a:gs>
              <a:gs pos="50000">
                <a:srgbClr val="0096D6"/>
              </a:gs>
              <a:gs pos="25000">
                <a:srgbClr val="00B050"/>
              </a:gs>
              <a:gs pos="76000">
                <a:srgbClr val="822980"/>
              </a:gs>
              <a:gs pos="51000">
                <a:srgbClr val="E2AC00"/>
              </a:gs>
              <a:gs pos="75000">
                <a:srgbClr val="ABA051"/>
              </a:gs>
            </a:gsLst>
            <a:lin ang="8100000" scaled="1"/>
            <a:tileRect/>
          </a:gradFill>
          <a:ln w="19050" cap="flat" cmpd="sng" algn="ctr">
            <a:noFill/>
            <a:prstDash val="solid"/>
            <a:miter lim="800000"/>
            <a:headEnd/>
            <a:tailEnd/>
          </a:ln>
          <a:effectLst/>
        </p:spPr>
        <p:txBody>
          <a:bodyPr wrap="square" lIns="36000" tIns="36000" rIns="36000" bIns="36000" rtlCol="0" anchor="ctr">
            <a:noAutofit/>
          </a:bodyPr>
          <a:lstStyle/>
          <a:p>
            <a:pPr algn="ctr" defTabSz="914460">
              <a:lnSpc>
                <a:spcPct val="90000"/>
              </a:lnSpc>
              <a:defRPr/>
            </a:pPr>
            <a:r>
              <a:rPr lang="en-GB" sz="1600" b="1" kern="0" dirty="0">
                <a:solidFill>
                  <a:prstClr val="white"/>
                </a:solidFill>
              </a:rPr>
              <a:t>3. Merge customizations</a:t>
            </a:r>
            <a:endParaRPr lang="en-US" sz="1600" b="1" kern="0" dirty="0">
              <a:solidFill>
                <a:prstClr val="white"/>
              </a:solidFill>
            </a:endParaRPr>
          </a:p>
        </p:txBody>
      </p:sp>
      <p:sp>
        <p:nvSpPr>
          <p:cNvPr id="29" name="Rectangle 10"/>
          <p:cNvSpPr>
            <a:spLocks noChangeAspect="1" noChangeArrowheads="1"/>
          </p:cNvSpPr>
          <p:nvPr/>
        </p:nvSpPr>
        <p:spPr bwMode="auto">
          <a:xfrm>
            <a:off x="5956001" y="1899207"/>
            <a:ext cx="1789844" cy="609600"/>
          </a:xfrm>
          <a:prstGeom prst="rect">
            <a:avLst/>
          </a:prstGeom>
          <a:solidFill>
            <a:srgbClr val="00B388"/>
          </a:solidFill>
          <a:ln w="19050" cap="flat" cmpd="sng" algn="ctr">
            <a:noFill/>
            <a:prstDash val="solid"/>
            <a:miter lim="800000"/>
            <a:headEnd/>
            <a:tailEnd/>
          </a:ln>
          <a:effectLst/>
        </p:spPr>
        <p:txBody>
          <a:bodyPr wrap="square" lIns="36000" tIns="36000" rIns="36000" bIns="36000" rtlCol="0" anchor="ctr">
            <a:noAutofit/>
          </a:bodyPr>
          <a:lstStyle/>
          <a:p>
            <a:pPr algn="ctr" defTabSz="914460">
              <a:lnSpc>
                <a:spcPct val="90000"/>
              </a:lnSpc>
              <a:defRPr/>
            </a:pPr>
            <a:r>
              <a:rPr lang="en-US" sz="1600" b="1" kern="0" dirty="0">
                <a:solidFill>
                  <a:prstClr val="white"/>
                </a:solidFill>
              </a:rPr>
              <a:t>4. Run config processor</a:t>
            </a:r>
          </a:p>
        </p:txBody>
      </p:sp>
      <p:sp>
        <p:nvSpPr>
          <p:cNvPr id="30" name="Rectangle 29"/>
          <p:cNvSpPr>
            <a:spLocks/>
          </p:cNvSpPr>
          <p:nvPr/>
        </p:nvSpPr>
        <p:spPr bwMode="auto">
          <a:xfrm>
            <a:off x="2185732" y="2568499"/>
            <a:ext cx="1791757" cy="3070303"/>
          </a:xfrm>
          <a:prstGeom prst="rect">
            <a:avLst/>
          </a:prstGeom>
          <a:noFill/>
          <a:ln w="19050" cap="flat" cmpd="sng" algn="ctr">
            <a:solidFill>
              <a:srgbClr val="0096D6"/>
            </a:solidFill>
            <a:prstDash val="solid"/>
            <a:miter lim="800000"/>
          </a:ln>
          <a:effectLst/>
        </p:spPr>
        <p:txBody>
          <a:bodyPr tIns="91440" rtlCol="0" anchor="t"/>
          <a:lstStyle/>
          <a:p>
            <a:pPr marL="118869" indent="-118869" defTabSz="914460">
              <a:lnSpc>
                <a:spcPct val="90000"/>
              </a:lnSpc>
              <a:spcBef>
                <a:spcPts val="600"/>
              </a:spcBef>
              <a:buFont typeface="Arial" panose="020B0604020202020204" pitchFamily="34" charset="0"/>
              <a:buChar char="•"/>
              <a:defRPr/>
            </a:pPr>
            <a:r>
              <a:rPr lang="en-GB" sz="1400" kern="0" dirty="0">
                <a:solidFill>
                  <a:prstClr val="black"/>
                </a:solidFill>
              </a:rPr>
              <a:t>Cobbler</a:t>
            </a:r>
          </a:p>
          <a:p>
            <a:pPr marL="118869" indent="-118869" defTabSz="914460">
              <a:lnSpc>
                <a:spcPct val="90000"/>
              </a:lnSpc>
              <a:spcBef>
                <a:spcPts val="600"/>
              </a:spcBef>
              <a:buFont typeface="Arial" panose="020B0604020202020204" pitchFamily="34" charset="0"/>
              <a:buChar char="•"/>
              <a:defRPr/>
            </a:pPr>
            <a:r>
              <a:rPr lang="en-GB" sz="1400" kern="0" dirty="0">
                <a:solidFill>
                  <a:prstClr val="black"/>
                </a:solidFill>
              </a:rPr>
              <a:t>Config processor</a:t>
            </a:r>
          </a:p>
          <a:p>
            <a:pPr marL="118869" indent="-118869" defTabSz="914460">
              <a:lnSpc>
                <a:spcPct val="90000"/>
              </a:lnSpc>
              <a:spcBef>
                <a:spcPts val="600"/>
              </a:spcBef>
              <a:buFont typeface="Arial" panose="020B0604020202020204" pitchFamily="34" charset="0"/>
              <a:buChar char="•"/>
              <a:defRPr/>
            </a:pPr>
            <a:r>
              <a:rPr lang="en-GB" sz="1400" kern="0" dirty="0">
                <a:solidFill>
                  <a:prstClr val="black"/>
                </a:solidFill>
              </a:rPr>
              <a:t>Git-controlled assets</a:t>
            </a:r>
          </a:p>
          <a:p>
            <a:pPr marL="171446" lvl="1" indent="-171446" defTabSz="914460">
              <a:lnSpc>
                <a:spcPct val="90000"/>
              </a:lnSpc>
              <a:spcBef>
                <a:spcPts val="600"/>
              </a:spcBef>
              <a:buSzPct val="100000"/>
              <a:buFont typeface="HP Simplified" panose="020B0604020204020204" pitchFamily="34" charset="0"/>
              <a:buChar char="-"/>
              <a:defRPr/>
            </a:pPr>
            <a:r>
              <a:rPr lang="en-GB" sz="1200" kern="0" dirty="0">
                <a:solidFill>
                  <a:prstClr val="black"/>
                </a:solidFill>
              </a:rPr>
              <a:t>Ansible playbooks</a:t>
            </a:r>
          </a:p>
          <a:p>
            <a:pPr marL="171446" lvl="1" indent="-171446" defTabSz="914460">
              <a:lnSpc>
                <a:spcPct val="90000"/>
              </a:lnSpc>
              <a:spcBef>
                <a:spcPts val="600"/>
              </a:spcBef>
              <a:buSzPct val="100000"/>
              <a:buFont typeface="HP Simplified" panose="020B0604020204020204" pitchFamily="34" charset="0"/>
              <a:buChar char="-"/>
              <a:defRPr/>
            </a:pPr>
            <a:r>
              <a:rPr lang="en-GB" sz="1200" kern="0" dirty="0">
                <a:solidFill>
                  <a:prstClr val="black"/>
                </a:solidFill>
              </a:rPr>
              <a:t>OpenStack configs</a:t>
            </a:r>
          </a:p>
          <a:p>
            <a:pPr marL="171446" lvl="1" indent="-171446" defTabSz="914460">
              <a:lnSpc>
                <a:spcPct val="90000"/>
              </a:lnSpc>
              <a:spcBef>
                <a:spcPts val="600"/>
              </a:spcBef>
              <a:buSzPct val="100000"/>
              <a:buFont typeface="HP Simplified" panose="020B0604020204020204" pitchFamily="34" charset="0"/>
              <a:buChar char="-"/>
              <a:defRPr/>
            </a:pPr>
            <a:r>
              <a:rPr lang="en-GB" sz="1200" kern="0" dirty="0">
                <a:solidFill>
                  <a:prstClr val="black"/>
                </a:solidFill>
              </a:rPr>
              <a:t>Customer topology</a:t>
            </a:r>
          </a:p>
          <a:p>
            <a:pPr marL="118869" indent="-118869" defTabSz="914460">
              <a:lnSpc>
                <a:spcPct val="90000"/>
              </a:lnSpc>
              <a:spcBef>
                <a:spcPts val="600"/>
              </a:spcBef>
              <a:buFont typeface="Arial" panose="020B0604020202020204" pitchFamily="34" charset="0"/>
              <a:buChar char="•"/>
              <a:defRPr/>
            </a:pPr>
            <a:r>
              <a:rPr lang="en-GB" sz="1400" kern="0" dirty="0">
                <a:solidFill>
                  <a:prstClr val="black"/>
                </a:solidFill>
              </a:rPr>
              <a:t>Python repo</a:t>
            </a:r>
          </a:p>
          <a:p>
            <a:pPr marL="118869" indent="-118869" defTabSz="914460">
              <a:lnSpc>
                <a:spcPct val="90000"/>
              </a:lnSpc>
              <a:spcBef>
                <a:spcPts val="600"/>
              </a:spcBef>
              <a:buFont typeface="Arial" panose="020B0604020202020204" pitchFamily="34" charset="0"/>
              <a:buChar char="•"/>
              <a:defRPr/>
            </a:pPr>
            <a:r>
              <a:rPr lang="en-GB" sz="1400" kern="0" dirty="0">
                <a:solidFill>
                  <a:prstClr val="black"/>
                </a:solidFill>
              </a:rPr>
              <a:t>Linux package repo</a:t>
            </a:r>
          </a:p>
          <a:p>
            <a:pPr marL="118869" indent="-118869" defTabSz="914460">
              <a:lnSpc>
                <a:spcPct val="90000"/>
              </a:lnSpc>
              <a:spcBef>
                <a:spcPts val="600"/>
              </a:spcBef>
              <a:buFont typeface="Arial" panose="020B0604020202020204" pitchFamily="34" charset="0"/>
              <a:buChar char="•"/>
              <a:defRPr/>
            </a:pPr>
            <a:r>
              <a:rPr lang="en-GB" sz="1400" kern="0" dirty="0">
                <a:solidFill>
                  <a:prstClr val="black"/>
                </a:solidFill>
              </a:rPr>
              <a:t>Misc repo</a:t>
            </a:r>
            <a:endParaRPr lang="en-US" sz="1400" kern="0" dirty="0">
              <a:solidFill>
                <a:prstClr val="black"/>
              </a:solidFill>
            </a:endParaRPr>
          </a:p>
        </p:txBody>
      </p:sp>
      <p:sp>
        <p:nvSpPr>
          <p:cNvPr id="31" name="Rectangle 30"/>
          <p:cNvSpPr>
            <a:spLocks/>
          </p:cNvSpPr>
          <p:nvPr/>
        </p:nvSpPr>
        <p:spPr bwMode="auto">
          <a:xfrm>
            <a:off x="4066663" y="2568498"/>
            <a:ext cx="1791757" cy="3070303"/>
          </a:xfrm>
          <a:prstGeom prst="rect">
            <a:avLst/>
          </a:prstGeom>
          <a:noFill/>
          <a:ln w="19050" cap="flat" cmpd="sng" algn="ctr">
            <a:gradFill flip="none" rotWithShape="1">
              <a:gsLst>
                <a:gs pos="0">
                  <a:srgbClr val="87898B"/>
                </a:gs>
                <a:gs pos="25000">
                  <a:srgbClr val="87898B"/>
                </a:gs>
                <a:gs pos="25000">
                  <a:srgbClr val="0096D6"/>
                </a:gs>
                <a:gs pos="76000">
                  <a:srgbClr val="822980"/>
                </a:gs>
                <a:gs pos="51000">
                  <a:srgbClr val="ABA051"/>
                </a:gs>
                <a:gs pos="51000">
                  <a:srgbClr val="ABA051"/>
                </a:gs>
                <a:gs pos="50000">
                  <a:schemeClr val="accent1"/>
                </a:gs>
                <a:gs pos="75000">
                  <a:srgbClr val="ABA051"/>
                </a:gs>
                <a:gs pos="51000">
                  <a:srgbClr val="ABA051"/>
                </a:gs>
                <a:gs pos="50000">
                  <a:srgbClr val="0096D6"/>
                </a:gs>
              </a:gsLst>
              <a:lin ang="8100000" scaled="1"/>
              <a:tileRect/>
            </a:gradFill>
            <a:prstDash val="solid"/>
            <a:miter lim="800000"/>
          </a:ln>
          <a:effectLst/>
        </p:spPr>
        <p:txBody>
          <a:bodyPr tIns="91440" rtlCol="0" anchor="t"/>
          <a:lstStyle/>
          <a:p>
            <a:pPr marL="118869" indent="-118869" defTabSz="914460">
              <a:lnSpc>
                <a:spcPct val="90000"/>
              </a:lnSpc>
              <a:spcBef>
                <a:spcPts val="600"/>
              </a:spcBef>
              <a:buFont typeface="Arial" panose="020B0604020202020204" pitchFamily="34" charset="0"/>
              <a:buChar char="•"/>
              <a:defRPr/>
            </a:pPr>
            <a:r>
              <a:rPr lang="en-GB" sz="1400" kern="0" dirty="0">
                <a:solidFill>
                  <a:prstClr val="black"/>
                </a:solidFill>
              </a:rPr>
              <a:t>For simple clouds this step will be done automatically</a:t>
            </a:r>
          </a:p>
          <a:p>
            <a:pPr marL="118869" indent="-118869" defTabSz="914460">
              <a:lnSpc>
                <a:spcPct val="90000"/>
              </a:lnSpc>
              <a:spcBef>
                <a:spcPts val="600"/>
              </a:spcBef>
              <a:buFont typeface="Arial" panose="020B0604020202020204" pitchFamily="34" charset="0"/>
              <a:buChar char="•"/>
              <a:defRPr/>
            </a:pPr>
            <a:r>
              <a:rPr lang="en-GB" sz="1400" kern="0" dirty="0">
                <a:solidFill>
                  <a:prstClr val="black"/>
                </a:solidFill>
              </a:rPr>
              <a:t>Possibly some manual intervention required based on:</a:t>
            </a:r>
          </a:p>
          <a:p>
            <a:pPr marL="171446" indent="-171446" defTabSz="914460">
              <a:lnSpc>
                <a:spcPct val="90000"/>
              </a:lnSpc>
              <a:spcBef>
                <a:spcPts val="600"/>
              </a:spcBef>
              <a:buSzPct val="100000"/>
              <a:buFont typeface="HP Simplified" panose="020B0604020204020204" pitchFamily="34" charset="0"/>
              <a:buChar char="-"/>
              <a:defRPr/>
            </a:pPr>
            <a:r>
              <a:rPr lang="en-GB" sz="1200" kern="0" dirty="0">
                <a:solidFill>
                  <a:prstClr val="black"/>
                </a:solidFill>
              </a:rPr>
              <a:t>Amount of change in this update</a:t>
            </a:r>
          </a:p>
          <a:p>
            <a:pPr marL="171446" indent="-171446" defTabSz="914460">
              <a:lnSpc>
                <a:spcPct val="90000"/>
              </a:lnSpc>
              <a:spcBef>
                <a:spcPts val="600"/>
              </a:spcBef>
              <a:buSzPct val="100000"/>
              <a:buFont typeface="HP Simplified" panose="020B0604020204020204" pitchFamily="34" charset="0"/>
              <a:buChar char="-"/>
              <a:defRPr/>
            </a:pPr>
            <a:r>
              <a:rPr lang="en-GB" sz="1200" kern="0" dirty="0">
                <a:solidFill>
                  <a:prstClr val="black"/>
                </a:solidFill>
              </a:rPr>
              <a:t>Amount of customisation applied to the cloud</a:t>
            </a:r>
          </a:p>
        </p:txBody>
      </p:sp>
      <p:sp>
        <p:nvSpPr>
          <p:cNvPr id="32" name="Rectangle 31"/>
          <p:cNvSpPr>
            <a:spLocks/>
          </p:cNvSpPr>
          <p:nvPr/>
        </p:nvSpPr>
        <p:spPr bwMode="auto">
          <a:xfrm>
            <a:off x="5956000" y="2568498"/>
            <a:ext cx="1791757" cy="3070303"/>
          </a:xfrm>
          <a:prstGeom prst="rect">
            <a:avLst/>
          </a:prstGeom>
          <a:noFill/>
          <a:ln w="19050" cap="flat" cmpd="sng" algn="ctr">
            <a:solidFill>
              <a:srgbClr val="0096D6"/>
            </a:solidFill>
            <a:prstDash val="solid"/>
            <a:miter lim="800000"/>
          </a:ln>
          <a:effectLst/>
        </p:spPr>
        <p:txBody>
          <a:bodyPr tIns="91440" rtlCol="0" anchor="t"/>
          <a:lstStyle/>
          <a:p>
            <a:pPr marL="118869" indent="-118869" defTabSz="914460">
              <a:lnSpc>
                <a:spcPct val="90000"/>
              </a:lnSpc>
              <a:spcBef>
                <a:spcPts val="600"/>
              </a:spcBef>
              <a:buFont typeface="Arial" panose="020B0604020202020204" pitchFamily="34" charset="0"/>
              <a:buChar char="•"/>
              <a:defRPr/>
            </a:pPr>
            <a:r>
              <a:rPr lang="en-GB" sz="1400" kern="0" dirty="0">
                <a:solidFill>
                  <a:prstClr val="black"/>
                </a:solidFill>
              </a:rPr>
              <a:t>Validate new updated configuration</a:t>
            </a:r>
          </a:p>
          <a:p>
            <a:pPr marL="118869" indent="-118869" defTabSz="914460">
              <a:lnSpc>
                <a:spcPct val="90000"/>
              </a:lnSpc>
              <a:spcBef>
                <a:spcPts val="600"/>
              </a:spcBef>
              <a:buFont typeface="Arial" panose="020B0604020202020204" pitchFamily="34" charset="0"/>
              <a:buChar char="•"/>
              <a:defRPr/>
            </a:pPr>
            <a:r>
              <a:rPr lang="en-GB" sz="1400" kern="0" dirty="0">
                <a:solidFill>
                  <a:prstClr val="black"/>
                </a:solidFill>
              </a:rPr>
              <a:t>Generate per-node configuration values from overall cloud definition</a:t>
            </a:r>
          </a:p>
        </p:txBody>
      </p:sp>
      <p:sp>
        <p:nvSpPr>
          <p:cNvPr id="33" name="Rectangle 32"/>
          <p:cNvSpPr>
            <a:spLocks/>
          </p:cNvSpPr>
          <p:nvPr/>
        </p:nvSpPr>
        <p:spPr bwMode="auto">
          <a:xfrm>
            <a:off x="7843424" y="2568498"/>
            <a:ext cx="1791757" cy="3070303"/>
          </a:xfrm>
          <a:prstGeom prst="rect">
            <a:avLst/>
          </a:prstGeom>
          <a:noFill/>
          <a:ln w="19050" cap="flat" cmpd="sng" algn="ctr">
            <a:solidFill>
              <a:srgbClr val="0096D6"/>
            </a:solidFill>
            <a:prstDash val="solid"/>
            <a:miter lim="800000"/>
          </a:ln>
          <a:effectLst/>
        </p:spPr>
        <p:txBody>
          <a:bodyPr tIns="91440" rtlCol="0" anchor="t"/>
          <a:lstStyle/>
          <a:p>
            <a:pPr marL="118869" indent="-118869" defTabSz="914460">
              <a:lnSpc>
                <a:spcPct val="90000"/>
              </a:lnSpc>
              <a:spcBef>
                <a:spcPts val="600"/>
              </a:spcBef>
              <a:buFont typeface="Arial" panose="020B0604020202020204" pitchFamily="34" charset="0"/>
              <a:buChar char="•"/>
              <a:defRPr/>
            </a:pPr>
            <a:r>
              <a:rPr lang="en-GB" sz="1400" kern="0" dirty="0">
                <a:solidFill>
                  <a:prstClr val="black"/>
                </a:solidFill>
              </a:rPr>
              <a:t>Apply the new code and configuration to the cloud</a:t>
            </a:r>
            <a:endParaRPr lang="en-GB" sz="1200" kern="0" dirty="0">
              <a:solidFill>
                <a:prstClr val="black"/>
              </a:solidFill>
            </a:endParaRPr>
          </a:p>
        </p:txBody>
      </p:sp>
      <p:sp>
        <p:nvSpPr>
          <p:cNvPr id="34" name="Rectangle 6"/>
          <p:cNvSpPr>
            <a:spLocks noChangeAspect="1" noChangeArrowheads="1"/>
          </p:cNvSpPr>
          <p:nvPr/>
        </p:nvSpPr>
        <p:spPr bwMode="auto">
          <a:xfrm>
            <a:off x="304801" y="1899207"/>
            <a:ext cx="1789844" cy="609600"/>
          </a:xfrm>
          <a:prstGeom prst="snipRoundRect">
            <a:avLst>
              <a:gd name="adj1" fmla="val 12350"/>
              <a:gd name="adj2" fmla="val 0"/>
            </a:avLst>
          </a:prstGeom>
          <a:gradFill flip="none" rotWithShape="1">
            <a:gsLst>
              <a:gs pos="0">
                <a:srgbClr val="87898B"/>
              </a:gs>
              <a:gs pos="50000">
                <a:srgbClr val="87898B"/>
              </a:gs>
              <a:gs pos="50000">
                <a:srgbClr val="00B388"/>
              </a:gs>
              <a:gs pos="100000">
                <a:srgbClr val="00B388"/>
              </a:gs>
            </a:gsLst>
            <a:lin ang="8100000" scaled="1"/>
            <a:tileRect/>
          </a:gradFill>
          <a:ln w="19050" cap="flat" cmpd="sng" algn="ctr">
            <a:noFill/>
            <a:prstDash val="solid"/>
            <a:miter lim="800000"/>
            <a:headEnd/>
            <a:tailEnd/>
          </a:ln>
          <a:effectLst/>
        </p:spPr>
        <p:txBody>
          <a:bodyPr wrap="square" lIns="36000" tIns="36000" rIns="36000" bIns="36000" rtlCol="0" anchor="ctr">
            <a:noAutofit/>
          </a:bodyPr>
          <a:lstStyle/>
          <a:p>
            <a:pPr algn="ctr" defTabSz="914460">
              <a:lnSpc>
                <a:spcPct val="90000"/>
              </a:lnSpc>
              <a:defRPr/>
            </a:pPr>
            <a:r>
              <a:rPr lang="en-US" sz="1600" b="1" kern="0" dirty="0">
                <a:solidFill>
                  <a:prstClr val="white"/>
                </a:solidFill>
              </a:rPr>
              <a:t>1. Download new release</a:t>
            </a:r>
          </a:p>
        </p:txBody>
      </p:sp>
      <p:sp>
        <p:nvSpPr>
          <p:cNvPr id="35" name="Round Single Corner Rectangle 34"/>
          <p:cNvSpPr/>
          <p:nvPr/>
        </p:nvSpPr>
        <p:spPr>
          <a:xfrm>
            <a:off x="7843427" y="1899207"/>
            <a:ext cx="1791757" cy="609600"/>
          </a:xfrm>
          <a:prstGeom prst="round1Rect">
            <a:avLst>
              <a:gd name="adj" fmla="val 0"/>
            </a:avLst>
          </a:prstGeom>
          <a:solidFill>
            <a:srgbClr val="00B388"/>
          </a:solidFill>
          <a:ln w="19050" cap="flat" cmpd="sng" algn="ctr">
            <a:noFill/>
            <a:prstDash val="solid"/>
            <a:miter lim="800000"/>
            <a:headEnd/>
            <a:tailEnd/>
          </a:ln>
          <a:effectLst/>
        </p:spPr>
        <p:txBody>
          <a:bodyPr wrap="square" lIns="36000" tIns="36000" rIns="36000" bIns="36000" rtlCol="0" anchor="ctr">
            <a:noAutofit/>
          </a:bodyPr>
          <a:lstStyle/>
          <a:p>
            <a:pPr algn="ctr" defTabSz="914460">
              <a:lnSpc>
                <a:spcPct val="90000"/>
              </a:lnSpc>
              <a:defRPr/>
            </a:pPr>
            <a:r>
              <a:rPr lang="en-US" sz="1600" b="1" kern="0" dirty="0">
                <a:solidFill>
                  <a:prstClr val="white"/>
                </a:solidFill>
              </a:rPr>
              <a:t>5. Update cloud</a:t>
            </a:r>
          </a:p>
        </p:txBody>
      </p:sp>
      <p:sp>
        <p:nvSpPr>
          <p:cNvPr id="40" name="Rectangle 39"/>
          <p:cNvSpPr>
            <a:spLocks/>
          </p:cNvSpPr>
          <p:nvPr/>
        </p:nvSpPr>
        <p:spPr bwMode="auto">
          <a:xfrm>
            <a:off x="9730848" y="2568499"/>
            <a:ext cx="1791757" cy="3070303"/>
          </a:xfrm>
          <a:prstGeom prst="rect">
            <a:avLst/>
          </a:prstGeom>
          <a:noFill/>
          <a:ln w="19050" cap="flat" cmpd="sng" algn="ctr">
            <a:gradFill flip="none" rotWithShape="1">
              <a:gsLst>
                <a:gs pos="0">
                  <a:srgbClr val="822980"/>
                </a:gs>
                <a:gs pos="50000">
                  <a:srgbClr val="822980"/>
                </a:gs>
                <a:gs pos="50000">
                  <a:srgbClr val="0096D6"/>
                </a:gs>
                <a:gs pos="100000">
                  <a:srgbClr val="0096D6"/>
                </a:gs>
              </a:gsLst>
              <a:lin ang="8100000" scaled="1"/>
              <a:tileRect/>
            </a:gradFill>
            <a:prstDash val="solid"/>
            <a:miter lim="800000"/>
          </a:ln>
          <a:effectLst/>
        </p:spPr>
        <p:txBody>
          <a:bodyPr tIns="91440" rtlCol="0" anchor="t"/>
          <a:lstStyle/>
          <a:p>
            <a:pPr marL="118869" indent="-118869" defTabSz="914460">
              <a:lnSpc>
                <a:spcPct val="90000"/>
              </a:lnSpc>
              <a:spcBef>
                <a:spcPts val="600"/>
              </a:spcBef>
              <a:buFont typeface="Arial" panose="020B0604020202020204" pitchFamily="34" charset="0"/>
              <a:buChar char="•"/>
              <a:defRPr/>
            </a:pPr>
            <a:r>
              <a:rPr lang="en-US" sz="1400" kern="0" dirty="0">
                <a:solidFill>
                  <a:prstClr val="black"/>
                </a:solidFill>
              </a:rPr>
              <a:t>Tempest</a:t>
            </a:r>
          </a:p>
          <a:p>
            <a:pPr marL="118869" indent="-118869" defTabSz="914460">
              <a:lnSpc>
                <a:spcPct val="90000"/>
              </a:lnSpc>
              <a:spcBef>
                <a:spcPts val="600"/>
              </a:spcBef>
              <a:buFont typeface="Arial" panose="020B0604020202020204" pitchFamily="34" charset="0"/>
              <a:buChar char="•"/>
              <a:defRPr/>
            </a:pPr>
            <a:r>
              <a:rPr lang="en-GB" sz="1400" kern="0" dirty="0">
                <a:solidFill>
                  <a:prstClr val="black"/>
                </a:solidFill>
              </a:rPr>
              <a:t>DefCore / RefStack</a:t>
            </a:r>
            <a:endParaRPr lang="en-US" sz="1400" kern="0" dirty="0">
              <a:solidFill>
                <a:prstClr val="black"/>
              </a:solidFill>
            </a:endParaRPr>
          </a:p>
        </p:txBody>
      </p:sp>
      <p:sp>
        <p:nvSpPr>
          <p:cNvPr id="41" name="Round Single Corner Rectangle 40"/>
          <p:cNvSpPr/>
          <p:nvPr/>
        </p:nvSpPr>
        <p:spPr>
          <a:xfrm>
            <a:off x="9730850" y="1899207"/>
            <a:ext cx="1791757" cy="609600"/>
          </a:xfrm>
          <a:prstGeom prst="round1Rect">
            <a:avLst>
              <a:gd name="adj" fmla="val 8251"/>
            </a:avLst>
          </a:prstGeom>
          <a:gradFill flip="none" rotWithShape="1">
            <a:gsLst>
              <a:gs pos="0">
                <a:srgbClr val="822980"/>
              </a:gs>
              <a:gs pos="50000">
                <a:srgbClr val="822980"/>
              </a:gs>
              <a:gs pos="50000">
                <a:srgbClr val="00B388"/>
              </a:gs>
              <a:gs pos="100000">
                <a:srgbClr val="00B388"/>
              </a:gs>
            </a:gsLst>
            <a:lin ang="8100000" scaled="1"/>
            <a:tileRect/>
          </a:gradFill>
          <a:ln w="19050" cap="flat" cmpd="sng" algn="ctr">
            <a:noFill/>
            <a:prstDash val="solid"/>
            <a:miter lim="800000"/>
            <a:headEnd/>
            <a:tailEnd/>
          </a:ln>
          <a:effectLst/>
        </p:spPr>
        <p:txBody>
          <a:bodyPr wrap="square" lIns="36000" tIns="36000" rIns="36000" bIns="36000" rtlCol="0" anchor="ctr">
            <a:noAutofit/>
          </a:bodyPr>
          <a:lstStyle/>
          <a:p>
            <a:pPr algn="ctr" defTabSz="914460">
              <a:lnSpc>
                <a:spcPct val="90000"/>
              </a:lnSpc>
              <a:defRPr/>
            </a:pPr>
            <a:r>
              <a:rPr lang="en-US" sz="1600" b="1" kern="0" dirty="0">
                <a:solidFill>
                  <a:prstClr val="white"/>
                </a:solidFill>
              </a:rPr>
              <a:t>6. Verify cloud</a:t>
            </a:r>
          </a:p>
        </p:txBody>
      </p:sp>
      <p:grpSp>
        <p:nvGrpSpPr>
          <p:cNvPr id="42" name="Group 41"/>
          <p:cNvGrpSpPr/>
          <p:nvPr/>
        </p:nvGrpSpPr>
        <p:grpSpPr>
          <a:xfrm>
            <a:off x="4864285" y="5633141"/>
            <a:ext cx="2108015" cy="420887"/>
            <a:chOff x="4862694" y="5059082"/>
            <a:chExt cx="2108015" cy="420886"/>
          </a:xfrm>
          <a:solidFill>
            <a:schemeClr val="tx1"/>
          </a:solidFill>
        </p:grpSpPr>
        <p:sp>
          <p:nvSpPr>
            <p:cNvPr id="43" name="Bent-Up Arrow 42"/>
            <p:cNvSpPr/>
            <p:nvPr/>
          </p:nvSpPr>
          <p:spPr>
            <a:xfrm flipH="1">
              <a:off x="4862694" y="5059082"/>
              <a:ext cx="2108015" cy="420886"/>
            </a:xfrm>
            <a:prstGeom prst="bentUpArrow">
              <a:avLst>
                <a:gd name="adj1" fmla="val 37987"/>
                <a:gd name="adj2" fmla="val 33855"/>
                <a:gd name="adj3" fmla="val 31319"/>
              </a:avLst>
            </a:prstGeom>
            <a:grpFill/>
            <a:ln w="19050" cap="flat" cmpd="sng" algn="ctr">
              <a:noFill/>
              <a:prstDash val="solid"/>
              <a:miter lim="800000"/>
            </a:ln>
            <a:effectLst/>
          </p:spPr>
          <p:txBody>
            <a:bodyPr rtlCol="0" anchor="ctr"/>
            <a:lstStyle/>
            <a:p>
              <a:pPr algn="ctr" defTabSz="914460">
                <a:lnSpc>
                  <a:spcPct val="90000"/>
                </a:lnSpc>
                <a:defRPr/>
              </a:pPr>
              <a:r>
                <a:rPr lang="en-GB" sz="933" kern="0" dirty="0">
                  <a:solidFill>
                    <a:schemeClr val="bg1"/>
                  </a:solidFill>
                </a:rPr>
                <a:t>ERRORS</a:t>
              </a:r>
              <a:r>
                <a:rPr lang="en-GB" sz="1067" kern="0" dirty="0">
                  <a:solidFill>
                    <a:schemeClr val="bg1"/>
                  </a:solidFill>
                </a:rPr>
                <a:t>? </a:t>
              </a:r>
              <a:r>
                <a:rPr lang="en-GB" sz="933" kern="0" dirty="0">
                  <a:solidFill>
                    <a:schemeClr val="bg1"/>
                  </a:solidFill>
                </a:rPr>
                <a:t>ITERATE</a:t>
              </a:r>
              <a:r>
                <a:rPr lang="en-GB" sz="1067" kern="0" dirty="0">
                  <a:solidFill>
                    <a:schemeClr val="bg1"/>
                  </a:solidFill>
                </a:rPr>
                <a:t>!</a:t>
              </a:r>
              <a:endParaRPr lang="en-US" sz="1067" kern="0" dirty="0">
                <a:solidFill>
                  <a:schemeClr val="bg1"/>
                </a:solidFill>
              </a:endParaRPr>
            </a:p>
          </p:txBody>
        </p:sp>
        <p:sp>
          <p:nvSpPr>
            <p:cNvPr id="44" name="Rectangle 43"/>
            <p:cNvSpPr/>
            <p:nvPr/>
          </p:nvSpPr>
          <p:spPr>
            <a:xfrm>
              <a:off x="6796085" y="5072781"/>
              <a:ext cx="174329" cy="378997"/>
            </a:xfrm>
            <a:prstGeom prst="rect">
              <a:avLst/>
            </a:prstGeom>
            <a:grpFill/>
            <a:ln w="19050" cap="flat" cmpd="sng" algn="ctr">
              <a:noFill/>
              <a:prstDash val="solid"/>
              <a:miter lim="800000"/>
            </a:ln>
            <a:effectLst/>
          </p:spPr>
          <p:txBody>
            <a:bodyPr rtlCol="0" anchor="ctr"/>
            <a:lstStyle/>
            <a:p>
              <a:pPr algn="ctr" defTabSz="914460">
                <a:lnSpc>
                  <a:spcPct val="90000"/>
                </a:lnSpc>
                <a:defRPr/>
              </a:pPr>
              <a:endParaRPr lang="en-US" sz="800" kern="0" dirty="0">
                <a:solidFill>
                  <a:schemeClr val="bg1"/>
                </a:solidFill>
              </a:endParaRPr>
            </a:p>
          </p:txBody>
        </p:sp>
      </p:grpSp>
      <p:sp>
        <p:nvSpPr>
          <p:cNvPr id="23" name="Rectangle 22"/>
          <p:cNvSpPr/>
          <p:nvPr/>
        </p:nvSpPr>
        <p:spPr>
          <a:xfrm>
            <a:off x="6359610" y="581064"/>
            <a:ext cx="1789847" cy="199313"/>
          </a:xfrm>
          <a:prstGeom prst="rect">
            <a:avLst/>
          </a:prstGeom>
          <a:solidFill>
            <a:srgbClr val="00B388"/>
          </a:solidFill>
          <a:ln w="19050" cap="flat" cmpd="sng" algn="ctr">
            <a:noFill/>
            <a:prstDash val="solid"/>
            <a:miter lim="800000"/>
          </a:ln>
          <a:effectLst/>
        </p:spPr>
        <p:txBody>
          <a:bodyPr rtlCol="0" anchor="ctr"/>
          <a:lstStyle/>
          <a:p>
            <a:pPr algn="ctr" defTabSz="914460">
              <a:lnSpc>
                <a:spcPct val="90000"/>
              </a:lnSpc>
              <a:defRPr/>
            </a:pPr>
            <a:r>
              <a:rPr lang="en-GB" sz="1400" kern="0" dirty="0">
                <a:solidFill>
                  <a:prstClr val="white"/>
                </a:solidFill>
              </a:rPr>
              <a:t>Automated</a:t>
            </a:r>
            <a:endParaRPr lang="en-US" sz="1400" kern="0" dirty="0">
              <a:solidFill>
                <a:prstClr val="white"/>
              </a:solidFill>
            </a:endParaRPr>
          </a:p>
        </p:txBody>
      </p:sp>
      <p:sp>
        <p:nvSpPr>
          <p:cNvPr id="24" name="Rectangle 23"/>
          <p:cNvSpPr/>
          <p:nvPr/>
        </p:nvSpPr>
        <p:spPr>
          <a:xfrm>
            <a:off x="6359610" y="833121"/>
            <a:ext cx="1789847" cy="199313"/>
          </a:xfrm>
          <a:prstGeom prst="rect">
            <a:avLst/>
          </a:prstGeom>
          <a:solidFill>
            <a:srgbClr val="87898B"/>
          </a:solidFill>
          <a:ln w="19050" cap="flat" cmpd="sng" algn="ctr">
            <a:noFill/>
            <a:prstDash val="solid"/>
            <a:miter lim="800000"/>
          </a:ln>
          <a:effectLst/>
        </p:spPr>
        <p:txBody>
          <a:bodyPr rtlCol="0" anchor="ctr"/>
          <a:lstStyle/>
          <a:p>
            <a:pPr algn="ctr" defTabSz="914460">
              <a:lnSpc>
                <a:spcPct val="90000"/>
              </a:lnSpc>
              <a:defRPr/>
            </a:pPr>
            <a:r>
              <a:rPr lang="en-GB" sz="1400" kern="0" dirty="0">
                <a:solidFill>
                  <a:prstClr val="white"/>
                </a:solidFill>
              </a:rPr>
              <a:t>Manual</a:t>
            </a:r>
            <a:endParaRPr lang="en-US" sz="1400" kern="0" dirty="0">
              <a:solidFill>
                <a:prstClr val="white"/>
              </a:solidFill>
            </a:endParaRPr>
          </a:p>
        </p:txBody>
      </p:sp>
      <p:sp>
        <p:nvSpPr>
          <p:cNvPr id="45" name="Rectangle 44"/>
          <p:cNvSpPr/>
          <p:nvPr/>
        </p:nvSpPr>
        <p:spPr>
          <a:xfrm>
            <a:off x="8247032" y="833121"/>
            <a:ext cx="1791757" cy="199313"/>
          </a:xfrm>
          <a:prstGeom prst="rect">
            <a:avLst/>
          </a:prstGeom>
          <a:solidFill>
            <a:srgbClr val="822980"/>
          </a:solidFill>
          <a:ln w="19050" cap="flat" cmpd="sng" algn="ctr">
            <a:noFill/>
            <a:prstDash val="solid"/>
            <a:miter lim="800000"/>
          </a:ln>
          <a:effectLst/>
        </p:spPr>
        <p:txBody>
          <a:bodyPr rtlCol="0" anchor="ctr"/>
          <a:lstStyle/>
          <a:p>
            <a:pPr algn="ctr" defTabSz="914460">
              <a:lnSpc>
                <a:spcPct val="90000"/>
              </a:lnSpc>
              <a:defRPr/>
            </a:pPr>
            <a:r>
              <a:rPr lang="en-GB" sz="1400" kern="0" dirty="0">
                <a:solidFill>
                  <a:prstClr val="white"/>
                </a:solidFill>
              </a:rPr>
              <a:t>Optional</a:t>
            </a:r>
            <a:endParaRPr lang="en-US" sz="1400" kern="0" dirty="0">
              <a:solidFill>
                <a:prstClr val="white"/>
              </a:solidFill>
            </a:endParaRPr>
          </a:p>
        </p:txBody>
      </p:sp>
      <p:sp>
        <p:nvSpPr>
          <p:cNvPr id="46" name="Rectangle 45"/>
          <p:cNvSpPr/>
          <p:nvPr/>
        </p:nvSpPr>
        <p:spPr>
          <a:xfrm>
            <a:off x="8247031" y="581064"/>
            <a:ext cx="1791757" cy="199313"/>
          </a:xfrm>
          <a:prstGeom prst="rect">
            <a:avLst/>
          </a:prstGeom>
          <a:solidFill>
            <a:srgbClr val="ABA051"/>
          </a:solidFill>
          <a:ln w="19050" cap="flat" cmpd="sng" algn="ctr">
            <a:noFill/>
            <a:prstDash val="solid"/>
            <a:miter lim="800000"/>
          </a:ln>
          <a:effectLst/>
        </p:spPr>
        <p:txBody>
          <a:bodyPr rtlCol="0" anchor="ctr"/>
          <a:lstStyle/>
          <a:p>
            <a:pPr algn="ctr" defTabSz="914460">
              <a:lnSpc>
                <a:spcPct val="90000"/>
              </a:lnSpc>
              <a:defRPr/>
            </a:pPr>
            <a:r>
              <a:rPr lang="en-GB" sz="1400" kern="0" dirty="0">
                <a:solidFill>
                  <a:prstClr val="white"/>
                </a:solidFill>
              </a:rPr>
              <a:t>User Input</a:t>
            </a:r>
            <a:endParaRPr lang="en-US" sz="1400" kern="0" dirty="0">
              <a:solidFill>
                <a:prstClr val="white"/>
              </a:solidFill>
            </a:endParaRPr>
          </a:p>
        </p:txBody>
      </p:sp>
    </p:spTree>
    <p:extLst>
      <p:ext uri="{BB962C8B-B14F-4D97-AF65-F5344CB8AC3E}">
        <p14:creationId xmlns:p14="http://schemas.microsoft.com/office/powerpoint/2010/main" val="282829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1+#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1+#ppt_w/2"/>
                                          </p:val>
                                        </p:tav>
                                        <p:tav tm="100000">
                                          <p:val>
                                            <p:strVal val="#ppt_x"/>
                                          </p:val>
                                        </p:tav>
                                      </p:tavLst>
                                    </p:anim>
                                    <p:anim calcmode="lin" valueType="num">
                                      <p:cBhvr additive="base">
                                        <p:cTn id="18" dur="500" fill="hold"/>
                                        <p:tgtEl>
                                          <p:spTgt spid="27"/>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1+#ppt_w/2"/>
                                          </p:val>
                                        </p:tav>
                                        <p:tav tm="100000">
                                          <p:val>
                                            <p:strVal val="#ppt_x"/>
                                          </p:val>
                                        </p:tav>
                                      </p:tavLst>
                                    </p:anim>
                                    <p:anim calcmode="lin" valueType="num">
                                      <p:cBhvr additive="base">
                                        <p:cTn id="22"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1+#ppt_w/2"/>
                                          </p:val>
                                        </p:tav>
                                        <p:tav tm="100000">
                                          <p:val>
                                            <p:strVal val="#ppt_x"/>
                                          </p:val>
                                        </p:tav>
                                      </p:tavLst>
                                    </p:anim>
                                    <p:anim calcmode="lin" valueType="num">
                                      <p:cBhvr additive="base">
                                        <p:cTn id="28" dur="500" fill="hold"/>
                                        <p:tgtEl>
                                          <p:spTgt spid="28"/>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1+#ppt_w/2"/>
                                          </p:val>
                                        </p:tav>
                                        <p:tav tm="100000">
                                          <p:val>
                                            <p:strVal val="#ppt_x"/>
                                          </p:val>
                                        </p:tav>
                                      </p:tavLst>
                                    </p:anim>
                                    <p:anim calcmode="lin" valueType="num">
                                      <p:cBhvr additive="base">
                                        <p:cTn id="32"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1+#ppt_w/2"/>
                                          </p:val>
                                        </p:tav>
                                        <p:tav tm="100000">
                                          <p:val>
                                            <p:strVal val="#ppt_x"/>
                                          </p:val>
                                        </p:tav>
                                      </p:tavLst>
                                    </p:anim>
                                    <p:anim calcmode="lin" valueType="num">
                                      <p:cBhvr additive="base">
                                        <p:cTn id="38" dur="500" fill="hold"/>
                                        <p:tgtEl>
                                          <p:spTgt spid="29"/>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1+#ppt_w/2"/>
                                          </p:val>
                                        </p:tav>
                                        <p:tav tm="100000">
                                          <p:val>
                                            <p:strVal val="#ppt_x"/>
                                          </p:val>
                                        </p:tav>
                                      </p:tavLst>
                                    </p:anim>
                                    <p:anim calcmode="lin" valueType="num">
                                      <p:cBhvr additive="base">
                                        <p:cTn id="42"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randombar(horizontal)">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grpId="0" nodeType="clickEffect">
                                  <p:stCondLst>
                                    <p:cond delay="0"/>
                                  </p:stCondLst>
                                  <p:childTnLst>
                                    <p:set>
                                      <p:cBhvr>
                                        <p:cTn id="51" dur="1" fill="hold">
                                          <p:stCondLst>
                                            <p:cond delay="0"/>
                                          </p:stCondLst>
                                        </p:cTn>
                                        <p:tgtEl>
                                          <p:spTgt spid="35"/>
                                        </p:tgtEl>
                                        <p:attrNameLst>
                                          <p:attrName>style.visibility</p:attrName>
                                        </p:attrNameLst>
                                      </p:cBhvr>
                                      <p:to>
                                        <p:strVal val="visible"/>
                                      </p:to>
                                    </p:set>
                                    <p:anim calcmode="lin" valueType="num">
                                      <p:cBhvr additive="base">
                                        <p:cTn id="52" dur="500" fill="hold"/>
                                        <p:tgtEl>
                                          <p:spTgt spid="35"/>
                                        </p:tgtEl>
                                        <p:attrNameLst>
                                          <p:attrName>ppt_x</p:attrName>
                                        </p:attrNameLst>
                                      </p:cBhvr>
                                      <p:tavLst>
                                        <p:tav tm="0">
                                          <p:val>
                                            <p:strVal val="1+#ppt_w/2"/>
                                          </p:val>
                                        </p:tav>
                                        <p:tav tm="100000">
                                          <p:val>
                                            <p:strVal val="#ppt_x"/>
                                          </p:val>
                                        </p:tav>
                                      </p:tavLst>
                                    </p:anim>
                                    <p:anim calcmode="lin" valueType="num">
                                      <p:cBhvr additive="base">
                                        <p:cTn id="53" dur="500" fill="hold"/>
                                        <p:tgtEl>
                                          <p:spTgt spid="35"/>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additive="base">
                                        <p:cTn id="56" dur="500" fill="hold"/>
                                        <p:tgtEl>
                                          <p:spTgt spid="33"/>
                                        </p:tgtEl>
                                        <p:attrNameLst>
                                          <p:attrName>ppt_x</p:attrName>
                                        </p:attrNameLst>
                                      </p:cBhvr>
                                      <p:tavLst>
                                        <p:tav tm="0">
                                          <p:val>
                                            <p:strVal val="1+#ppt_w/2"/>
                                          </p:val>
                                        </p:tav>
                                        <p:tav tm="100000">
                                          <p:val>
                                            <p:strVal val="#ppt_x"/>
                                          </p:val>
                                        </p:tav>
                                      </p:tavLst>
                                    </p:anim>
                                    <p:anim calcmode="lin" valueType="num">
                                      <p:cBhvr additive="base">
                                        <p:cTn id="57"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grpId="0" nodeType="clickEffect">
                                  <p:stCondLst>
                                    <p:cond delay="0"/>
                                  </p:stCondLst>
                                  <p:childTnLst>
                                    <p:set>
                                      <p:cBhvr>
                                        <p:cTn id="61" dur="1" fill="hold">
                                          <p:stCondLst>
                                            <p:cond delay="0"/>
                                          </p:stCondLst>
                                        </p:cTn>
                                        <p:tgtEl>
                                          <p:spTgt spid="41"/>
                                        </p:tgtEl>
                                        <p:attrNameLst>
                                          <p:attrName>style.visibility</p:attrName>
                                        </p:attrNameLst>
                                      </p:cBhvr>
                                      <p:to>
                                        <p:strVal val="visible"/>
                                      </p:to>
                                    </p:set>
                                    <p:anim calcmode="lin" valueType="num">
                                      <p:cBhvr additive="base">
                                        <p:cTn id="62" dur="500" fill="hold"/>
                                        <p:tgtEl>
                                          <p:spTgt spid="41"/>
                                        </p:tgtEl>
                                        <p:attrNameLst>
                                          <p:attrName>ppt_x</p:attrName>
                                        </p:attrNameLst>
                                      </p:cBhvr>
                                      <p:tavLst>
                                        <p:tav tm="0">
                                          <p:val>
                                            <p:strVal val="1+#ppt_w/2"/>
                                          </p:val>
                                        </p:tav>
                                        <p:tav tm="100000">
                                          <p:val>
                                            <p:strVal val="#ppt_x"/>
                                          </p:val>
                                        </p:tav>
                                      </p:tavLst>
                                    </p:anim>
                                    <p:anim calcmode="lin" valueType="num">
                                      <p:cBhvr additive="base">
                                        <p:cTn id="63" dur="500" fill="hold"/>
                                        <p:tgtEl>
                                          <p:spTgt spid="41"/>
                                        </p:tgtEl>
                                        <p:attrNameLst>
                                          <p:attrName>ppt_y</p:attrName>
                                        </p:attrNameLst>
                                      </p:cBhvr>
                                      <p:tavLst>
                                        <p:tav tm="0">
                                          <p:val>
                                            <p:strVal val="#ppt_y"/>
                                          </p:val>
                                        </p:tav>
                                        <p:tav tm="100000">
                                          <p:val>
                                            <p:strVal val="#ppt_y"/>
                                          </p:val>
                                        </p:tav>
                                      </p:tavLst>
                                    </p:anim>
                                  </p:childTnLst>
                                </p:cTn>
                              </p:par>
                              <p:par>
                                <p:cTn id="64" presetID="2" presetClass="entr" presetSubtype="2" fill="hold" grpId="0" nodeType="withEffect">
                                  <p:stCondLst>
                                    <p:cond delay="0"/>
                                  </p:stCondLst>
                                  <p:childTnLst>
                                    <p:set>
                                      <p:cBhvr>
                                        <p:cTn id="65" dur="1" fill="hold">
                                          <p:stCondLst>
                                            <p:cond delay="0"/>
                                          </p:stCondLst>
                                        </p:cTn>
                                        <p:tgtEl>
                                          <p:spTgt spid="40"/>
                                        </p:tgtEl>
                                        <p:attrNameLst>
                                          <p:attrName>style.visibility</p:attrName>
                                        </p:attrNameLst>
                                      </p:cBhvr>
                                      <p:to>
                                        <p:strVal val="visible"/>
                                      </p:to>
                                    </p:set>
                                    <p:anim calcmode="lin" valueType="num">
                                      <p:cBhvr additive="base">
                                        <p:cTn id="66" dur="500" fill="hold"/>
                                        <p:tgtEl>
                                          <p:spTgt spid="40"/>
                                        </p:tgtEl>
                                        <p:attrNameLst>
                                          <p:attrName>ppt_x</p:attrName>
                                        </p:attrNameLst>
                                      </p:cBhvr>
                                      <p:tavLst>
                                        <p:tav tm="0">
                                          <p:val>
                                            <p:strVal val="1+#ppt_w/2"/>
                                          </p:val>
                                        </p:tav>
                                        <p:tav tm="100000">
                                          <p:val>
                                            <p:strVal val="#ppt_x"/>
                                          </p:val>
                                        </p:tav>
                                      </p:tavLst>
                                    </p:anim>
                                    <p:anim calcmode="lin" valueType="num">
                                      <p:cBhvr additive="base">
                                        <p:cTn id="67"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animBg="1"/>
      <p:bldP spid="30" grpId="0" animBg="1"/>
      <p:bldP spid="31" grpId="0" animBg="1"/>
      <p:bldP spid="32" grpId="0" animBg="1"/>
      <p:bldP spid="33" grpId="0" animBg="1"/>
      <p:bldP spid="34" grpId="0" animBg="1"/>
      <p:bldP spid="35" grpId="0" animBg="1"/>
      <p:bldP spid="40" grpId="0" animBg="1"/>
      <p:bldP spid="41"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 name="Rectangle 472"/>
          <p:cNvSpPr/>
          <p:nvPr/>
        </p:nvSpPr>
        <p:spPr>
          <a:xfrm>
            <a:off x="6016903" y="2209801"/>
            <a:ext cx="2287150" cy="440530"/>
          </a:xfrm>
          <a:prstGeom prst="rect">
            <a:avLst/>
          </a:prstGeom>
          <a:solidFill>
            <a:schemeClr val="accent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0" name="Rectangle 9"/>
          <p:cNvSpPr/>
          <p:nvPr/>
        </p:nvSpPr>
        <p:spPr>
          <a:xfrm>
            <a:off x="6019718" y="4083783"/>
            <a:ext cx="2287150" cy="169069"/>
          </a:xfrm>
          <a:prstGeom prst="rect">
            <a:avLst/>
          </a:prstGeom>
          <a:solidFill>
            <a:schemeClr val="accent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9" name="Rectangle 78"/>
          <p:cNvSpPr/>
          <p:nvPr/>
        </p:nvSpPr>
        <p:spPr>
          <a:xfrm>
            <a:off x="5485481" y="1143000"/>
            <a:ext cx="2821386" cy="3352800"/>
          </a:xfrm>
          <a:prstGeom prst="rect">
            <a:avLst/>
          </a:prstGeom>
          <a:noFill/>
          <a:ln w="285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r>
              <a:rPr lang="en-GB" sz="1050" dirty="0">
                <a:solidFill>
                  <a:schemeClr val="tx1"/>
                </a:solidFill>
              </a:rPr>
              <a:t>Filesystem Directory </a:t>
            </a:r>
            <a:r>
              <a:rPr lang="en-GB" sz="1100" dirty="0">
                <a:solidFill>
                  <a:schemeClr val="tx1"/>
                </a:solidFill>
              </a:rPr>
              <a:t>Structure</a:t>
            </a:r>
            <a:endParaRPr lang="en-US" sz="1050" dirty="0">
              <a:solidFill>
                <a:schemeClr val="tx1"/>
              </a:solidFill>
            </a:endParaRPr>
          </a:p>
          <a:p>
            <a:pPr>
              <a:lnSpc>
                <a:spcPct val="90000"/>
              </a:lnSpc>
            </a:pPr>
            <a:endParaRPr lang="en-GB" sz="1050" dirty="0">
              <a:solidFill>
                <a:schemeClr val="tx1"/>
              </a:solidFill>
              <a:cs typeface="Courier New" panose="02070309020205020404" pitchFamily="49" charset="0"/>
            </a:endParaRPr>
          </a:p>
          <a:p>
            <a:pPr>
              <a:lnSpc>
                <a:spcPct val="90000"/>
              </a:lnSpc>
            </a:pPr>
            <a:r>
              <a:rPr lang="en-GB" sz="1050" b="1" dirty="0">
                <a:solidFill>
                  <a:schemeClr val="tx1"/>
                </a:solidFill>
                <a:cs typeface="Courier New" panose="02070309020205020404" pitchFamily="49" charset="0"/>
              </a:rPr>
              <a:t>~/helion/</a:t>
            </a:r>
          </a:p>
          <a:p>
            <a:pPr>
              <a:lnSpc>
                <a:spcPct val="90000"/>
              </a:lnSpc>
            </a:pPr>
            <a:r>
              <a:rPr lang="en-GB" sz="1050" dirty="0">
                <a:solidFill>
                  <a:schemeClr val="tx1"/>
                </a:solidFill>
                <a:cs typeface="Courier New" panose="02070309020205020404" pitchFamily="49" charset="0"/>
              </a:rPr>
              <a:t>  ├─</a:t>
            </a:r>
            <a:r>
              <a:rPr lang="en-GB" sz="1050" b="1" dirty="0">
                <a:solidFill>
                  <a:schemeClr val="accent2"/>
                </a:solidFill>
                <a:cs typeface="Courier New" panose="02070309020205020404" pitchFamily="49" charset="0"/>
              </a:rPr>
              <a:t>examples</a:t>
            </a:r>
            <a:r>
              <a:rPr lang="en-GB" sz="1050" b="1" dirty="0">
                <a:solidFill>
                  <a:schemeClr val="tx1"/>
                </a:solidFill>
                <a:cs typeface="Courier New" panose="02070309020205020404" pitchFamily="49" charset="0"/>
              </a:rPr>
              <a:t>/</a:t>
            </a:r>
            <a:endParaRPr lang="en-GB" sz="1050" dirty="0">
              <a:solidFill>
                <a:schemeClr val="tx1"/>
              </a:solidFill>
              <a:cs typeface="Courier New" panose="02070309020205020404" pitchFamily="49" charset="0"/>
            </a:endParaRPr>
          </a:p>
          <a:p>
            <a:pPr>
              <a:lnSpc>
                <a:spcPct val="90000"/>
              </a:lnSpc>
            </a:pPr>
            <a:r>
              <a:rPr lang="en-GB" sz="1050" dirty="0">
                <a:solidFill>
                  <a:schemeClr val="tx1"/>
                </a:solidFill>
                <a:cs typeface="Courier New" panose="02070309020205020404" pitchFamily="49" charset="0"/>
              </a:rPr>
              <a:t>  │ ├─</a:t>
            </a:r>
            <a:r>
              <a:rPr lang="en-GB" sz="1050" b="1" dirty="0">
                <a:solidFill>
                  <a:schemeClr val="accent2"/>
                </a:solidFill>
                <a:cs typeface="Courier New" panose="02070309020205020404" pitchFamily="49" charset="0"/>
              </a:rPr>
              <a:t>one-region-poc-with-vsa</a:t>
            </a:r>
            <a:r>
              <a:rPr lang="en-GB" sz="1050" dirty="0">
                <a:solidFill>
                  <a:schemeClr val="tx1"/>
                </a:solidFill>
                <a:cs typeface="Courier New" panose="02070309020205020404" pitchFamily="49" charset="0"/>
              </a:rPr>
              <a:t>/</a:t>
            </a:r>
          </a:p>
          <a:p>
            <a:pPr>
              <a:lnSpc>
                <a:spcPct val="90000"/>
              </a:lnSpc>
            </a:pPr>
            <a:r>
              <a:rPr lang="en-GB" sz="1050" dirty="0">
                <a:solidFill>
                  <a:schemeClr val="tx1"/>
                </a:solidFill>
                <a:cs typeface="Courier New" panose="02070309020205020404" pitchFamily="49" charset="0"/>
              </a:rPr>
              <a:t>  │ └ </a:t>
            </a:r>
            <a:r>
              <a:rPr lang="en-GB" sz="1050" i="1" dirty="0">
                <a:solidFill>
                  <a:schemeClr val="accent2"/>
                </a:solidFill>
                <a:cs typeface="Courier New" panose="02070309020205020404" pitchFamily="49" charset="0"/>
              </a:rPr>
              <a:t>…</a:t>
            </a:r>
          </a:p>
          <a:p>
            <a:pPr>
              <a:lnSpc>
                <a:spcPct val="90000"/>
              </a:lnSpc>
            </a:pPr>
            <a:r>
              <a:rPr lang="en-GB" sz="1050" dirty="0">
                <a:solidFill>
                  <a:schemeClr val="tx1"/>
                </a:solidFill>
                <a:cs typeface="Courier New" panose="02070309020205020404" pitchFamily="49" charset="0"/>
              </a:rPr>
              <a:t>  ├─</a:t>
            </a:r>
            <a:r>
              <a:rPr lang="en-GB" sz="1050" b="1" dirty="0">
                <a:solidFill>
                  <a:schemeClr val="accent1"/>
                </a:solidFill>
                <a:cs typeface="Courier New" panose="02070309020205020404" pitchFamily="49" charset="0"/>
              </a:rPr>
              <a:t>my_cloud</a:t>
            </a:r>
            <a:r>
              <a:rPr lang="en-GB" sz="1050" b="1" dirty="0">
                <a:solidFill>
                  <a:schemeClr val="tx1"/>
                </a:solidFill>
                <a:cs typeface="Courier New" panose="02070309020205020404" pitchFamily="49" charset="0"/>
              </a:rPr>
              <a:t>/</a:t>
            </a:r>
          </a:p>
          <a:p>
            <a:pPr>
              <a:lnSpc>
                <a:spcPct val="90000"/>
              </a:lnSpc>
            </a:pPr>
            <a:r>
              <a:rPr lang="en-GB" sz="1050" b="1" dirty="0">
                <a:solidFill>
                  <a:schemeClr val="tx1"/>
                </a:solidFill>
                <a:cs typeface="Courier New" panose="02070309020205020404" pitchFamily="49" charset="0"/>
              </a:rPr>
              <a:t>  </a:t>
            </a:r>
            <a:r>
              <a:rPr lang="en-GB" sz="1050" dirty="0">
                <a:solidFill>
                  <a:schemeClr val="tx1"/>
                </a:solidFill>
                <a:cs typeface="Courier New" panose="02070309020205020404" pitchFamily="49" charset="0"/>
              </a:rPr>
              <a:t>│ ├─</a:t>
            </a:r>
            <a:r>
              <a:rPr lang="en-GB" sz="1050" b="1" dirty="0">
                <a:solidFill>
                  <a:schemeClr val="accent1"/>
                </a:solidFill>
                <a:cs typeface="Courier New" panose="02070309020205020404" pitchFamily="49" charset="0"/>
              </a:rPr>
              <a:t>definition</a:t>
            </a:r>
            <a:r>
              <a:rPr lang="en-GB" sz="1050" dirty="0">
                <a:solidFill>
                  <a:schemeClr val="tx1"/>
                </a:solidFill>
                <a:cs typeface="Courier New" panose="02070309020205020404" pitchFamily="49" charset="0"/>
              </a:rPr>
              <a:t>/</a:t>
            </a:r>
            <a:endParaRPr lang="en-GB" sz="1050" b="1" dirty="0">
              <a:solidFill>
                <a:schemeClr val="tx1"/>
              </a:solidFill>
              <a:cs typeface="Courier New" panose="02070309020205020404" pitchFamily="49" charset="0"/>
            </a:endParaRPr>
          </a:p>
          <a:p>
            <a:pPr>
              <a:lnSpc>
                <a:spcPct val="90000"/>
              </a:lnSpc>
            </a:pPr>
            <a:r>
              <a:rPr lang="en-GB" sz="1050" dirty="0">
                <a:solidFill>
                  <a:schemeClr val="tx1"/>
                </a:solidFill>
                <a:cs typeface="Courier New" panose="02070309020205020404" pitchFamily="49" charset="0"/>
              </a:rPr>
              <a:t>  │ │ ├─</a:t>
            </a:r>
            <a:r>
              <a:rPr lang="en-GB" sz="1050" b="1" dirty="0">
                <a:solidFill>
                  <a:schemeClr val="accent1"/>
                </a:solidFill>
                <a:cs typeface="Courier New" panose="02070309020205020404" pitchFamily="49" charset="0"/>
              </a:rPr>
              <a:t>data</a:t>
            </a:r>
            <a:r>
              <a:rPr lang="en-GB" sz="1050" dirty="0">
                <a:solidFill>
                  <a:schemeClr val="tx1"/>
                </a:solidFill>
                <a:cs typeface="Courier New" panose="02070309020205020404" pitchFamily="49" charset="0"/>
              </a:rPr>
              <a:t>/</a:t>
            </a:r>
          </a:p>
          <a:p>
            <a:pPr>
              <a:lnSpc>
                <a:spcPct val="90000"/>
              </a:lnSpc>
            </a:pPr>
            <a:r>
              <a:rPr lang="en-GB" sz="1050" dirty="0">
                <a:solidFill>
                  <a:schemeClr val="tx1"/>
                </a:solidFill>
                <a:cs typeface="Courier New" panose="02070309020205020404" pitchFamily="49" charset="0"/>
              </a:rPr>
              <a:t>  │ │ │ ├─</a:t>
            </a:r>
            <a:r>
              <a:rPr lang="en-GB" sz="1050" dirty="0">
                <a:solidFill>
                  <a:schemeClr val="accent1"/>
                </a:solidFill>
                <a:cs typeface="Courier New" panose="02070309020205020404" pitchFamily="49" charset="0"/>
              </a:rPr>
              <a:t>servers.yml</a:t>
            </a:r>
          </a:p>
          <a:p>
            <a:pPr>
              <a:lnSpc>
                <a:spcPct val="90000"/>
              </a:lnSpc>
            </a:pPr>
            <a:r>
              <a:rPr lang="en-GB" sz="1050" dirty="0">
                <a:solidFill>
                  <a:schemeClr val="tx1"/>
                </a:solidFill>
                <a:cs typeface="Courier New" panose="02070309020205020404" pitchFamily="49" charset="0"/>
              </a:rPr>
              <a:t>  │ │ │ └ </a:t>
            </a:r>
            <a:r>
              <a:rPr lang="en-GB" sz="1050" dirty="0">
                <a:solidFill>
                  <a:schemeClr val="accent1"/>
                </a:solidFill>
                <a:cs typeface="Courier New" panose="02070309020205020404" pitchFamily="49" charset="0"/>
              </a:rPr>
              <a:t>…</a:t>
            </a:r>
          </a:p>
          <a:p>
            <a:pPr>
              <a:lnSpc>
                <a:spcPct val="90000"/>
              </a:lnSpc>
            </a:pPr>
            <a:r>
              <a:rPr lang="en-GB" sz="1050" dirty="0">
                <a:solidFill>
                  <a:schemeClr val="accent1"/>
                </a:solidFill>
                <a:cs typeface="Courier New" panose="02070309020205020404" pitchFamily="49" charset="0"/>
              </a:rPr>
              <a:t>  </a:t>
            </a:r>
            <a:r>
              <a:rPr lang="en-GB" sz="1050" dirty="0">
                <a:solidFill>
                  <a:schemeClr val="tx1"/>
                </a:solidFill>
                <a:cs typeface="Courier New" panose="02070309020205020404" pitchFamily="49" charset="0"/>
              </a:rPr>
              <a:t>│ │ └─</a:t>
            </a:r>
            <a:r>
              <a:rPr lang="en-GB" sz="1050" b="1" dirty="0">
                <a:solidFill>
                  <a:schemeClr val="accent1"/>
                </a:solidFill>
                <a:cs typeface="Courier New" panose="02070309020205020404" pitchFamily="49" charset="0"/>
              </a:rPr>
              <a:t>config</a:t>
            </a:r>
            <a:r>
              <a:rPr lang="en-GB" sz="1050" dirty="0">
                <a:solidFill>
                  <a:schemeClr val="tx1"/>
                </a:solidFill>
                <a:cs typeface="Courier New" panose="02070309020205020404" pitchFamily="49" charset="0"/>
              </a:rPr>
              <a:t>/</a:t>
            </a:r>
          </a:p>
          <a:p>
            <a:pPr>
              <a:lnSpc>
                <a:spcPct val="90000"/>
              </a:lnSpc>
            </a:pPr>
            <a:r>
              <a:rPr lang="en-GB" sz="1050" dirty="0">
                <a:solidFill>
                  <a:schemeClr val="tx1"/>
                </a:solidFill>
                <a:cs typeface="Courier New" panose="02070309020205020404" pitchFamily="49" charset="0"/>
              </a:rPr>
              <a:t>  │ │   ├─</a:t>
            </a:r>
            <a:r>
              <a:rPr lang="en-GB" sz="1050" b="1" dirty="0">
                <a:solidFill>
                  <a:schemeClr val="accent1"/>
                </a:solidFill>
                <a:cs typeface="Courier New" panose="02070309020205020404" pitchFamily="49" charset="0"/>
              </a:rPr>
              <a:t>swift</a:t>
            </a:r>
            <a:r>
              <a:rPr lang="en-GB" sz="1050" dirty="0">
                <a:solidFill>
                  <a:schemeClr val="tx1"/>
                </a:solidFill>
                <a:cs typeface="Courier New" panose="02070309020205020404" pitchFamily="49" charset="0"/>
              </a:rPr>
              <a:t>/</a:t>
            </a:r>
          </a:p>
          <a:p>
            <a:pPr>
              <a:lnSpc>
                <a:spcPct val="90000"/>
              </a:lnSpc>
            </a:pPr>
            <a:r>
              <a:rPr lang="en-GB" sz="1050" dirty="0">
                <a:solidFill>
                  <a:schemeClr val="tx1"/>
                </a:solidFill>
                <a:cs typeface="Courier New" panose="02070309020205020404" pitchFamily="49" charset="0"/>
              </a:rPr>
              <a:t>  │ │   │ └─</a:t>
            </a:r>
            <a:r>
              <a:rPr lang="en-GB" sz="1050" dirty="0">
                <a:solidFill>
                  <a:schemeClr val="accent1"/>
                </a:solidFill>
                <a:cs typeface="Courier New" panose="02070309020205020404" pitchFamily="49" charset="0"/>
              </a:rPr>
              <a:t>rings.yml</a:t>
            </a:r>
          </a:p>
          <a:p>
            <a:pPr>
              <a:lnSpc>
                <a:spcPct val="90000"/>
              </a:lnSpc>
            </a:pPr>
            <a:r>
              <a:rPr lang="en-GB" sz="1050" dirty="0">
                <a:solidFill>
                  <a:schemeClr val="tx1"/>
                </a:solidFill>
                <a:cs typeface="Courier New" panose="02070309020205020404" pitchFamily="49" charset="0"/>
              </a:rPr>
              <a:t>  │ ├─</a:t>
            </a:r>
            <a:r>
              <a:rPr lang="en-GB" sz="1050" b="1" dirty="0">
                <a:solidFill>
                  <a:schemeClr val="accent1"/>
                </a:solidFill>
                <a:cs typeface="Courier New" panose="02070309020205020404" pitchFamily="49" charset="0"/>
              </a:rPr>
              <a:t>config</a:t>
            </a:r>
          </a:p>
          <a:p>
            <a:pPr lvl="0">
              <a:lnSpc>
                <a:spcPct val="90000"/>
              </a:lnSpc>
            </a:pPr>
            <a:r>
              <a:rPr lang="en-GB" sz="1050" dirty="0">
                <a:solidFill>
                  <a:schemeClr val="tx1"/>
                </a:solidFill>
                <a:cs typeface="Courier New" panose="02070309020205020404" pitchFamily="49" charset="0"/>
              </a:rPr>
              <a:t>  │ │ ├─</a:t>
            </a:r>
            <a:r>
              <a:rPr lang="en-GB" sz="1050" dirty="0">
                <a:solidFill>
                  <a:schemeClr val="accent1"/>
                </a:solidFill>
                <a:cs typeface="Courier New" panose="02070309020205020404" pitchFamily="49" charset="0"/>
              </a:rPr>
              <a:t>logging</a:t>
            </a:r>
          </a:p>
          <a:p>
            <a:pPr lvl="0">
              <a:lnSpc>
                <a:spcPct val="90000"/>
              </a:lnSpc>
            </a:pPr>
            <a:r>
              <a:rPr lang="en-GB" sz="1050" dirty="0">
                <a:solidFill>
                  <a:schemeClr val="tx1"/>
                </a:solidFill>
                <a:cs typeface="Courier New" panose="02070309020205020404" pitchFamily="49" charset="0"/>
              </a:rPr>
              <a:t>  │ │ ├─</a:t>
            </a:r>
            <a:r>
              <a:rPr lang="en-GB" sz="1050" dirty="0">
                <a:solidFill>
                  <a:schemeClr val="accent1"/>
                </a:solidFill>
                <a:cs typeface="Courier New" panose="02070309020205020404" pitchFamily="49" charset="0"/>
              </a:rPr>
              <a:t>neutron</a:t>
            </a:r>
          </a:p>
          <a:p>
            <a:pPr lvl="0">
              <a:lnSpc>
                <a:spcPct val="90000"/>
              </a:lnSpc>
            </a:pPr>
            <a:r>
              <a:rPr lang="en-GB" sz="1050" dirty="0">
                <a:solidFill>
                  <a:schemeClr val="tx1"/>
                </a:solidFill>
                <a:cs typeface="Courier New" panose="02070309020205020404" pitchFamily="49" charset="0"/>
              </a:rPr>
              <a:t>  │ │ ├─</a:t>
            </a:r>
            <a:r>
              <a:rPr lang="en-GB" sz="1050" dirty="0">
                <a:solidFill>
                  <a:schemeClr val="accent1"/>
                </a:solidFill>
                <a:cs typeface="Courier New" panose="02070309020205020404" pitchFamily="49" charset="0"/>
              </a:rPr>
              <a:t>nova</a:t>
            </a:r>
          </a:p>
          <a:p>
            <a:pPr lvl="0">
              <a:lnSpc>
                <a:spcPct val="90000"/>
              </a:lnSpc>
            </a:pPr>
            <a:r>
              <a:rPr lang="en-GB" sz="1050" dirty="0">
                <a:solidFill>
                  <a:schemeClr val="tx1"/>
                </a:solidFill>
                <a:cs typeface="Courier New" panose="02070309020205020404" pitchFamily="49" charset="0"/>
              </a:rPr>
              <a:t>  │ │ └ </a:t>
            </a:r>
            <a:r>
              <a:rPr lang="en-GB" sz="1050" dirty="0">
                <a:solidFill>
                  <a:schemeClr val="accent1"/>
                </a:solidFill>
                <a:cs typeface="Courier New" panose="02070309020205020404" pitchFamily="49" charset="0"/>
              </a:rPr>
              <a:t>…</a:t>
            </a:r>
          </a:p>
          <a:p>
            <a:pPr lvl="0"/>
            <a:r>
              <a:rPr lang="en-GB" sz="1050" dirty="0">
                <a:solidFill>
                  <a:prstClr val="black"/>
                </a:solidFill>
                <a:cs typeface="Courier New" panose="02070309020205020404" pitchFamily="49" charset="0"/>
              </a:rPr>
              <a:t>  </a:t>
            </a:r>
            <a:r>
              <a:rPr lang="en-GB" sz="1050" dirty="0">
                <a:solidFill>
                  <a:schemeClr val="tx1"/>
                </a:solidFill>
                <a:cs typeface="Courier New" panose="02070309020205020404" pitchFamily="49" charset="0"/>
              </a:rPr>
              <a:t>└─</a:t>
            </a:r>
            <a:r>
              <a:rPr lang="en-GB" sz="1050" b="1" dirty="0">
                <a:solidFill>
                  <a:srgbClr val="008B2C"/>
                </a:solidFill>
                <a:cs typeface="Courier New" panose="02070309020205020404" pitchFamily="49" charset="0"/>
              </a:rPr>
              <a:t>hos</a:t>
            </a:r>
            <a:r>
              <a:rPr lang="en-GB" sz="1050" b="1" dirty="0">
                <a:solidFill>
                  <a:schemeClr val="tx1"/>
                </a:solidFill>
                <a:cs typeface="Courier New" panose="02070309020205020404" pitchFamily="49" charset="0"/>
              </a:rPr>
              <a:t>/</a:t>
            </a:r>
          </a:p>
          <a:p>
            <a:pPr>
              <a:lnSpc>
                <a:spcPct val="90000"/>
              </a:lnSpc>
            </a:pPr>
            <a:r>
              <a:rPr lang="en-GB" sz="1050" dirty="0">
                <a:solidFill>
                  <a:schemeClr val="tx1"/>
                </a:solidFill>
                <a:cs typeface="Courier New" panose="02070309020205020404" pitchFamily="49" charset="0"/>
              </a:rPr>
              <a:t>    ├─</a:t>
            </a:r>
            <a:r>
              <a:rPr lang="en-GB" sz="1050" b="1" dirty="0">
                <a:solidFill>
                  <a:srgbClr val="008B2C"/>
                </a:solidFill>
                <a:cs typeface="Courier New" panose="02070309020205020404" pitchFamily="49" charset="0"/>
              </a:rPr>
              <a:t>ansible</a:t>
            </a:r>
            <a:r>
              <a:rPr lang="en-GB" sz="1050" dirty="0">
                <a:solidFill>
                  <a:schemeClr val="tx1"/>
                </a:solidFill>
                <a:cs typeface="Courier New" panose="02070309020205020404" pitchFamily="49" charset="0"/>
              </a:rPr>
              <a:t>/</a:t>
            </a:r>
          </a:p>
          <a:p>
            <a:pPr>
              <a:lnSpc>
                <a:spcPct val="90000"/>
              </a:lnSpc>
            </a:pPr>
            <a:r>
              <a:rPr lang="en-GB" sz="1050" dirty="0">
                <a:solidFill>
                  <a:schemeClr val="tx1"/>
                </a:solidFill>
                <a:cs typeface="Courier New" panose="02070309020205020404" pitchFamily="49" charset="0"/>
              </a:rPr>
              <a:t>    └─</a:t>
            </a:r>
            <a:r>
              <a:rPr lang="en-GB" sz="1050" b="1" dirty="0">
                <a:solidFill>
                  <a:srgbClr val="008B2C"/>
                </a:solidFill>
                <a:cs typeface="Courier New" panose="02070309020205020404" pitchFamily="49" charset="0"/>
              </a:rPr>
              <a:t>services</a:t>
            </a:r>
            <a:r>
              <a:rPr lang="en-GB" sz="1050" dirty="0">
                <a:solidFill>
                  <a:schemeClr val="tx1"/>
                </a:solidFill>
                <a:cs typeface="Courier New" panose="02070309020205020404" pitchFamily="49" charset="0"/>
              </a:rPr>
              <a:t>/</a:t>
            </a:r>
          </a:p>
          <a:p>
            <a:pPr>
              <a:lnSpc>
                <a:spcPct val="90000"/>
              </a:lnSpc>
            </a:pPr>
            <a:endParaRPr lang="en-GB" sz="1050" dirty="0">
              <a:solidFill>
                <a:schemeClr val="tx1"/>
              </a:solidFill>
              <a:cs typeface="Courier New" panose="02070309020205020404" pitchFamily="49" charset="0"/>
            </a:endParaRPr>
          </a:p>
        </p:txBody>
      </p:sp>
      <p:sp>
        <p:nvSpPr>
          <p:cNvPr id="3" name="Title 2"/>
          <p:cNvSpPr>
            <a:spLocks noGrp="1"/>
          </p:cNvSpPr>
          <p:nvPr>
            <p:ph type="title"/>
          </p:nvPr>
        </p:nvSpPr>
        <p:spPr/>
        <p:txBody>
          <a:bodyPr/>
          <a:lstStyle/>
          <a:p>
            <a:r>
              <a:rPr lang="en-GB" dirty="0"/>
              <a:t>Where Does it Happen?</a:t>
            </a:r>
            <a:endParaRPr lang="en-US" dirty="0"/>
          </a:p>
        </p:txBody>
      </p:sp>
      <p:grpSp>
        <p:nvGrpSpPr>
          <p:cNvPr id="12" name="Group 11"/>
          <p:cNvGrpSpPr/>
          <p:nvPr/>
        </p:nvGrpSpPr>
        <p:grpSpPr>
          <a:xfrm>
            <a:off x="488866" y="1513937"/>
            <a:ext cx="1981200" cy="4381415"/>
            <a:chOff x="487278" y="1513936"/>
            <a:chExt cx="1981200" cy="4381415"/>
          </a:xfrm>
        </p:grpSpPr>
        <p:sp>
          <p:nvSpPr>
            <p:cNvPr id="4" name="Rectangle 3"/>
            <p:cNvSpPr/>
            <p:nvPr/>
          </p:nvSpPr>
          <p:spPr>
            <a:xfrm>
              <a:off x="487278" y="1513936"/>
              <a:ext cx="1981200" cy="4381415"/>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t"/>
            <a:lstStyle/>
            <a:p>
              <a:pPr>
                <a:lnSpc>
                  <a:spcPct val="90000"/>
                </a:lnSpc>
              </a:pPr>
              <a:r>
                <a:rPr lang="en-GB" sz="1200" dirty="0">
                  <a:solidFill>
                    <a:schemeClr val="tx1"/>
                  </a:solidFill>
                </a:rPr>
                <a:t>HTTP Server</a:t>
              </a:r>
              <a:endParaRPr lang="en-US" sz="1200" dirty="0">
                <a:solidFill>
                  <a:schemeClr val="tx1"/>
                </a:solidFill>
              </a:endParaRPr>
            </a:p>
          </p:txBody>
        </p:sp>
        <p:sp>
          <p:nvSpPr>
            <p:cNvPr id="6" name="Flowchart: Magnetic Disk 5"/>
            <p:cNvSpPr/>
            <p:nvPr/>
          </p:nvSpPr>
          <p:spPr>
            <a:xfrm>
              <a:off x="641107" y="3571337"/>
              <a:ext cx="1676400" cy="1192427"/>
            </a:xfrm>
            <a:prstGeom prst="flowChartMagneticDisk">
              <a:avLst/>
            </a:prstGeom>
            <a:solidFill>
              <a:schemeClr val="accent1">
                <a:lumMod val="20000"/>
                <a:lumOff val="80000"/>
              </a:schemeClr>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b="1" dirty="0">
                  <a:solidFill>
                    <a:sysClr val="windowText" lastClr="000000"/>
                  </a:solidFill>
                </a:rPr>
                <a:t>Misc</a:t>
              </a:r>
            </a:p>
            <a:p>
              <a:pPr algn="ctr">
                <a:lnSpc>
                  <a:spcPct val="90000"/>
                </a:lnSpc>
              </a:pPr>
              <a:r>
                <a:rPr lang="en-GB" sz="1100" dirty="0">
                  <a:solidFill>
                    <a:sysClr val="windowText" lastClr="000000"/>
                  </a:solidFill>
                </a:rPr>
                <a:t>Other binaries and web content</a:t>
              </a:r>
              <a:endParaRPr lang="en-US" sz="1100" dirty="0">
                <a:solidFill>
                  <a:sysClr val="windowText" lastClr="000000"/>
                </a:solidFill>
              </a:endParaRPr>
            </a:p>
          </p:txBody>
        </p:sp>
        <p:sp>
          <p:nvSpPr>
            <p:cNvPr id="5" name="Flowchart: Magnetic Disk 4"/>
            <p:cNvSpPr/>
            <p:nvPr/>
          </p:nvSpPr>
          <p:spPr>
            <a:xfrm>
              <a:off x="641107" y="2656937"/>
              <a:ext cx="1676400" cy="1192427"/>
            </a:xfrm>
            <a:prstGeom prst="flowChartMagneticDisk">
              <a:avLst/>
            </a:prstGeom>
            <a:solidFill>
              <a:schemeClr val="accent1">
                <a:lumMod val="20000"/>
                <a:lumOff val="80000"/>
              </a:schemeClr>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b="1" dirty="0">
                  <a:solidFill>
                    <a:sysClr val="windowText" lastClr="000000"/>
                  </a:solidFill>
                </a:rPr>
                <a:t>Python Software</a:t>
              </a:r>
            </a:p>
            <a:p>
              <a:pPr algn="ctr">
                <a:lnSpc>
                  <a:spcPct val="90000"/>
                </a:lnSpc>
              </a:pPr>
              <a:r>
                <a:rPr lang="en-GB" sz="1100" dirty="0">
                  <a:solidFill>
                    <a:sysClr val="windowText" lastClr="000000"/>
                  </a:solidFill>
                </a:rPr>
                <a:t>Standalone virtual environments</a:t>
              </a:r>
              <a:endParaRPr lang="en-US" sz="1100" dirty="0">
                <a:solidFill>
                  <a:sysClr val="windowText" lastClr="000000"/>
                </a:solidFill>
              </a:endParaRPr>
            </a:p>
          </p:txBody>
        </p:sp>
        <p:sp>
          <p:nvSpPr>
            <p:cNvPr id="2" name="Flowchart: Magnetic Disk 1"/>
            <p:cNvSpPr/>
            <p:nvPr/>
          </p:nvSpPr>
          <p:spPr>
            <a:xfrm>
              <a:off x="641107" y="1742537"/>
              <a:ext cx="1676400" cy="1192427"/>
            </a:xfrm>
            <a:prstGeom prst="flowChartMagneticDisk">
              <a:avLst/>
            </a:prstGeom>
            <a:solidFill>
              <a:schemeClr val="accent1">
                <a:lumMod val="20000"/>
                <a:lumOff val="80000"/>
              </a:schemeClr>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b="1" dirty="0">
                  <a:solidFill>
                    <a:sysClr val="windowText" lastClr="000000"/>
                  </a:solidFill>
                </a:rPr>
                <a:t>HP Linux Repo</a:t>
              </a:r>
            </a:p>
            <a:p>
              <a:pPr algn="ctr">
                <a:lnSpc>
                  <a:spcPct val="90000"/>
                </a:lnSpc>
              </a:pPr>
              <a:r>
                <a:rPr lang="en-GB" sz="1100" dirty="0">
                  <a:solidFill>
                    <a:sysClr val="windowText" lastClr="000000"/>
                  </a:solidFill>
                </a:rPr>
                <a:t>Binary packages in debian repo format</a:t>
              </a:r>
              <a:endParaRPr lang="en-US" sz="1100" dirty="0">
                <a:solidFill>
                  <a:sysClr val="windowText" lastClr="000000"/>
                </a:solidFill>
              </a:endParaRPr>
            </a:p>
          </p:txBody>
        </p:sp>
      </p:grpSp>
      <p:sp>
        <p:nvSpPr>
          <p:cNvPr id="11" name="Rectangle 10"/>
          <p:cNvSpPr/>
          <p:nvPr/>
        </p:nvSpPr>
        <p:spPr>
          <a:xfrm>
            <a:off x="642695" y="4929091"/>
            <a:ext cx="1679018" cy="838200"/>
          </a:xfrm>
          <a:prstGeom prst="rect">
            <a:avLst/>
          </a:prstGeom>
          <a:solidFill>
            <a:schemeClr val="accent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GUI</a:t>
            </a:r>
            <a:endParaRPr lang="en-US" dirty="0"/>
          </a:p>
        </p:txBody>
      </p:sp>
      <p:grpSp>
        <p:nvGrpSpPr>
          <p:cNvPr id="8" name="Group 7"/>
          <p:cNvGrpSpPr/>
          <p:nvPr/>
        </p:nvGrpSpPr>
        <p:grpSpPr>
          <a:xfrm>
            <a:off x="5485481" y="4730423"/>
            <a:ext cx="2821386" cy="1752600"/>
            <a:chOff x="8304212" y="1371600"/>
            <a:chExt cx="2821386" cy="1752600"/>
          </a:xfrm>
        </p:grpSpPr>
        <p:sp>
          <p:nvSpPr>
            <p:cNvPr id="78" name="Rectangle 77"/>
            <p:cNvSpPr/>
            <p:nvPr/>
          </p:nvSpPr>
          <p:spPr>
            <a:xfrm>
              <a:off x="8304212" y="1371600"/>
              <a:ext cx="2821386" cy="1752600"/>
            </a:xfrm>
            <a:prstGeom prst="rect">
              <a:avLst/>
            </a:prstGeom>
            <a:solidFill>
              <a:schemeClr val="bg1"/>
            </a:solidFill>
            <a:ln w="285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r>
                <a:rPr lang="en-GB" sz="1050" dirty="0">
                  <a:solidFill>
                    <a:schemeClr val="tx1"/>
                  </a:solidFill>
                </a:rPr>
                <a:t>Git Repo</a:t>
              </a:r>
              <a:endParaRPr lang="en-US" sz="1050" dirty="0">
                <a:solidFill>
                  <a:schemeClr val="tx1"/>
                </a:solidFill>
              </a:endParaRPr>
            </a:p>
          </p:txBody>
        </p:sp>
        <p:cxnSp>
          <p:nvCxnSpPr>
            <p:cNvPr id="37" name="Straight Arrow Connector 36"/>
            <p:cNvCxnSpPr/>
            <p:nvPr/>
          </p:nvCxnSpPr>
          <p:spPr>
            <a:xfrm>
              <a:off x="10186273" y="1824037"/>
              <a:ext cx="228600" cy="381000"/>
            </a:xfrm>
            <a:prstGeom prst="straightConnector1">
              <a:avLst/>
            </a:prstGeom>
            <a:ln w="190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669066" y="2196413"/>
              <a:ext cx="1304132" cy="0"/>
            </a:xfrm>
            <a:prstGeom prst="line">
              <a:avLst/>
            </a:prstGeom>
            <a:ln w="19050">
              <a:solidFill>
                <a:schemeClr val="tx1"/>
              </a:solidFill>
              <a:miter lim="800000"/>
              <a:tailEnd type="stealth"/>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9449198" y="1828800"/>
              <a:ext cx="228600" cy="381000"/>
            </a:xfrm>
            <a:prstGeom prst="straightConnector1">
              <a:avLst/>
            </a:prstGeom>
            <a:ln w="190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296798" y="1828800"/>
              <a:ext cx="1676400" cy="0"/>
            </a:xfrm>
            <a:prstGeom prst="line">
              <a:avLst/>
            </a:prstGeom>
            <a:ln w="19050">
              <a:solidFill>
                <a:schemeClr val="tx1"/>
              </a:solidFill>
              <a:miter lim="800000"/>
              <a:tailEnd type="stealth"/>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9426338" y="1805940"/>
              <a:ext cx="45720" cy="45720"/>
            </a:xfrm>
            <a:prstGeom prst="ellipse">
              <a:avLst/>
            </a:prstGeom>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sp>
          <p:nvSpPr>
            <p:cNvPr id="17" name="Oval 16"/>
            <p:cNvSpPr/>
            <p:nvPr/>
          </p:nvSpPr>
          <p:spPr>
            <a:xfrm>
              <a:off x="10176906" y="1805940"/>
              <a:ext cx="45720" cy="45720"/>
            </a:xfrm>
            <a:prstGeom prst="ellipse">
              <a:avLst/>
            </a:prstGeom>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sp>
          <p:nvSpPr>
            <p:cNvPr id="30" name="Oval 29"/>
            <p:cNvSpPr/>
            <p:nvPr/>
          </p:nvSpPr>
          <p:spPr>
            <a:xfrm>
              <a:off x="9646206" y="2173553"/>
              <a:ext cx="45720" cy="45720"/>
            </a:xfrm>
            <a:prstGeom prst="ellipse">
              <a:avLst/>
            </a:prstGeom>
            <a:solidFill>
              <a:schemeClr val="accent2"/>
            </a:solidFill>
            <a:ln w="19050">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sp>
          <p:nvSpPr>
            <p:cNvPr id="42" name="Oval 41"/>
            <p:cNvSpPr/>
            <p:nvPr/>
          </p:nvSpPr>
          <p:spPr>
            <a:xfrm>
              <a:off x="10388679" y="2175986"/>
              <a:ext cx="45720" cy="45720"/>
            </a:xfrm>
            <a:prstGeom prst="ellipse">
              <a:avLst/>
            </a:prstGeom>
            <a:solidFill>
              <a:schemeClr val="accent2"/>
            </a:solidFill>
            <a:ln w="19050">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sp>
          <p:nvSpPr>
            <p:cNvPr id="47" name="TextBox 46"/>
            <p:cNvSpPr txBox="1"/>
            <p:nvPr/>
          </p:nvSpPr>
          <p:spPr>
            <a:xfrm>
              <a:off x="8962947" y="1772577"/>
              <a:ext cx="322143" cy="228600"/>
            </a:xfrm>
            <a:prstGeom prst="rect">
              <a:avLst/>
            </a:prstGeom>
            <a:noFill/>
          </p:spPr>
          <p:txBody>
            <a:bodyPr wrap="none" lIns="0" tIns="0" rIns="0" bIns="0" rtlCol="0">
              <a:noAutofit/>
            </a:bodyPr>
            <a:lstStyle/>
            <a:p>
              <a:pPr algn="r">
                <a:lnSpc>
                  <a:spcPct val="90000"/>
                </a:lnSpc>
              </a:pPr>
              <a:r>
                <a:rPr lang="en-GB" sz="800" dirty="0"/>
                <a:t>hos</a:t>
              </a:r>
              <a:endParaRPr lang="en-US" sz="800" dirty="0"/>
            </a:p>
          </p:txBody>
        </p:sp>
        <p:sp>
          <p:nvSpPr>
            <p:cNvPr id="50" name="TextBox 49"/>
            <p:cNvSpPr txBox="1"/>
            <p:nvPr/>
          </p:nvSpPr>
          <p:spPr>
            <a:xfrm>
              <a:off x="8954055" y="2133600"/>
              <a:ext cx="331589" cy="228600"/>
            </a:xfrm>
            <a:prstGeom prst="rect">
              <a:avLst/>
            </a:prstGeom>
            <a:noFill/>
          </p:spPr>
          <p:txBody>
            <a:bodyPr wrap="none" lIns="0" tIns="0" rIns="0" bIns="0" rtlCol="0">
              <a:noAutofit/>
            </a:bodyPr>
            <a:lstStyle/>
            <a:p>
              <a:pPr algn="r">
                <a:lnSpc>
                  <a:spcPct val="90000"/>
                </a:lnSpc>
              </a:pPr>
              <a:r>
                <a:rPr lang="en-GB" sz="800" dirty="0"/>
                <a:t>site</a:t>
              </a:r>
              <a:endParaRPr lang="en-US" sz="800" dirty="0"/>
            </a:p>
          </p:txBody>
        </p:sp>
        <p:sp>
          <p:nvSpPr>
            <p:cNvPr id="51" name="TextBox 50"/>
            <p:cNvSpPr txBox="1"/>
            <p:nvPr/>
          </p:nvSpPr>
          <p:spPr>
            <a:xfrm>
              <a:off x="9304577" y="1691640"/>
              <a:ext cx="249396" cy="228600"/>
            </a:xfrm>
            <a:prstGeom prst="rect">
              <a:avLst/>
            </a:prstGeom>
            <a:noFill/>
          </p:spPr>
          <p:txBody>
            <a:bodyPr wrap="none" lIns="0" tIns="0" rIns="0" bIns="0" rtlCol="0">
              <a:noAutofit/>
            </a:bodyPr>
            <a:lstStyle/>
            <a:p>
              <a:pPr algn="r">
                <a:lnSpc>
                  <a:spcPct val="90000"/>
                </a:lnSpc>
              </a:pPr>
              <a:r>
                <a:rPr lang="en-GB" sz="800" dirty="0"/>
                <a:t>2.0.0</a:t>
              </a:r>
              <a:endParaRPr lang="en-US" sz="800" dirty="0"/>
            </a:p>
          </p:txBody>
        </p:sp>
        <p:sp>
          <p:nvSpPr>
            <p:cNvPr id="53" name="TextBox 52"/>
            <p:cNvSpPr txBox="1"/>
            <p:nvPr/>
          </p:nvSpPr>
          <p:spPr>
            <a:xfrm>
              <a:off x="9379506" y="1691640"/>
              <a:ext cx="914400" cy="228600"/>
            </a:xfrm>
            <a:prstGeom prst="rect">
              <a:avLst/>
            </a:prstGeom>
            <a:noFill/>
          </p:spPr>
          <p:txBody>
            <a:bodyPr wrap="none" lIns="0" tIns="0" rIns="0" bIns="0" rtlCol="0">
              <a:noAutofit/>
            </a:bodyPr>
            <a:lstStyle/>
            <a:p>
              <a:pPr algn="r">
                <a:lnSpc>
                  <a:spcPct val="90000"/>
                </a:lnSpc>
              </a:pPr>
              <a:r>
                <a:rPr lang="en-GB" sz="800" dirty="0"/>
                <a:t>2.1.0</a:t>
              </a:r>
              <a:endParaRPr lang="en-US" sz="800" dirty="0"/>
            </a:p>
          </p:txBody>
        </p:sp>
        <p:cxnSp>
          <p:nvCxnSpPr>
            <p:cNvPr id="54" name="Straight Connector 53"/>
            <p:cNvCxnSpPr/>
            <p:nvPr/>
          </p:nvCxnSpPr>
          <p:spPr>
            <a:xfrm>
              <a:off x="9372998" y="2751740"/>
              <a:ext cx="1606230" cy="0"/>
            </a:xfrm>
            <a:prstGeom prst="line">
              <a:avLst/>
            </a:prstGeom>
            <a:ln w="19050">
              <a:solidFill>
                <a:schemeClr val="tx1"/>
              </a:solidFill>
              <a:miter lim="800000"/>
              <a:tailEnd type="stealt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379506" y="2934620"/>
              <a:ext cx="1602424" cy="0"/>
            </a:xfrm>
            <a:prstGeom prst="line">
              <a:avLst/>
            </a:prstGeom>
            <a:ln w="19050">
              <a:solidFill>
                <a:schemeClr val="tx1"/>
              </a:solidFill>
              <a:miter lim="800000"/>
              <a:tailEnd type="stealth"/>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685212" y="2675540"/>
              <a:ext cx="611586" cy="152401"/>
            </a:xfrm>
            <a:prstGeom prst="rect">
              <a:avLst/>
            </a:prstGeom>
            <a:noFill/>
          </p:spPr>
          <p:txBody>
            <a:bodyPr wrap="none" lIns="0" tIns="0" rIns="0" bIns="0" rtlCol="0">
              <a:noAutofit/>
            </a:bodyPr>
            <a:lstStyle/>
            <a:p>
              <a:pPr algn="r">
                <a:lnSpc>
                  <a:spcPct val="90000"/>
                </a:lnSpc>
              </a:pPr>
              <a:r>
                <a:rPr lang="en-GB" sz="800" dirty="0"/>
                <a:t>cp-persistent</a:t>
              </a:r>
              <a:endParaRPr lang="en-US" sz="800" dirty="0"/>
            </a:p>
          </p:txBody>
        </p:sp>
        <p:sp>
          <p:nvSpPr>
            <p:cNvPr id="58" name="TextBox 57"/>
            <p:cNvSpPr txBox="1"/>
            <p:nvPr/>
          </p:nvSpPr>
          <p:spPr>
            <a:xfrm>
              <a:off x="8761412" y="2840799"/>
              <a:ext cx="535385" cy="116681"/>
            </a:xfrm>
            <a:prstGeom prst="rect">
              <a:avLst/>
            </a:prstGeom>
            <a:noFill/>
          </p:spPr>
          <p:txBody>
            <a:bodyPr wrap="none" lIns="0" tIns="0" rIns="0" bIns="0" rtlCol="0">
              <a:noAutofit/>
            </a:bodyPr>
            <a:lstStyle/>
            <a:p>
              <a:pPr algn="r">
                <a:lnSpc>
                  <a:spcPct val="90000"/>
                </a:lnSpc>
              </a:pPr>
              <a:r>
                <a:rPr lang="en-GB" sz="800" dirty="0"/>
                <a:t>ansible</a:t>
              </a:r>
              <a:endParaRPr lang="en-US" sz="800" dirty="0"/>
            </a:p>
          </p:txBody>
        </p:sp>
        <p:sp>
          <p:nvSpPr>
            <p:cNvPr id="73" name="Oval 72"/>
            <p:cNvSpPr/>
            <p:nvPr/>
          </p:nvSpPr>
          <p:spPr>
            <a:xfrm>
              <a:off x="10198653" y="2911760"/>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cxnSp>
          <p:nvCxnSpPr>
            <p:cNvPr id="76" name="Straight Arrow Connector 75"/>
            <p:cNvCxnSpPr/>
            <p:nvPr/>
          </p:nvCxnSpPr>
          <p:spPr>
            <a:xfrm>
              <a:off x="10221513" y="2767920"/>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a:off x="10198653" y="2732214"/>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sp>
          <p:nvSpPr>
            <p:cNvPr id="74" name="Oval 73"/>
            <p:cNvSpPr/>
            <p:nvPr/>
          </p:nvSpPr>
          <p:spPr>
            <a:xfrm>
              <a:off x="10751259" y="2911760"/>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cxnSp>
          <p:nvCxnSpPr>
            <p:cNvPr id="77" name="Straight Arrow Connector 76"/>
            <p:cNvCxnSpPr/>
            <p:nvPr/>
          </p:nvCxnSpPr>
          <p:spPr>
            <a:xfrm>
              <a:off x="10769833" y="2767920"/>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10746973" y="2728880"/>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cxnSp>
          <p:nvCxnSpPr>
            <p:cNvPr id="69" name="Straight Arrow Connector 68"/>
            <p:cNvCxnSpPr>
              <a:endCxn id="68" idx="0"/>
            </p:cNvCxnSpPr>
            <p:nvPr/>
          </p:nvCxnSpPr>
          <p:spPr>
            <a:xfrm>
              <a:off x="10221513" y="2586456"/>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endCxn id="70" idx="0"/>
            </p:cNvCxnSpPr>
            <p:nvPr/>
          </p:nvCxnSpPr>
          <p:spPr>
            <a:xfrm>
              <a:off x="10769833" y="2583122"/>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370376" y="2384121"/>
              <a:ext cx="1606230" cy="0"/>
            </a:xfrm>
            <a:prstGeom prst="line">
              <a:avLst/>
            </a:prstGeom>
            <a:ln w="19050">
              <a:solidFill>
                <a:schemeClr val="accent3"/>
              </a:solidFill>
              <a:miter lim="800000"/>
              <a:tailEnd type="stealth"/>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9376884" y="2567001"/>
              <a:ext cx="1602424" cy="0"/>
            </a:xfrm>
            <a:prstGeom prst="line">
              <a:avLst/>
            </a:prstGeom>
            <a:ln w="19050">
              <a:solidFill>
                <a:schemeClr val="accent3"/>
              </a:solidFill>
              <a:miter lim="800000"/>
              <a:tailEnd type="stealth"/>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682590" y="2307921"/>
              <a:ext cx="611586" cy="152401"/>
            </a:xfrm>
            <a:prstGeom prst="rect">
              <a:avLst/>
            </a:prstGeom>
            <a:noFill/>
          </p:spPr>
          <p:txBody>
            <a:bodyPr wrap="none" lIns="0" tIns="0" rIns="0" bIns="0" rtlCol="0">
              <a:noAutofit/>
            </a:bodyPr>
            <a:lstStyle/>
            <a:p>
              <a:pPr algn="r">
                <a:lnSpc>
                  <a:spcPct val="90000"/>
                </a:lnSpc>
              </a:pPr>
              <a:r>
                <a:rPr lang="en-GB" sz="800" dirty="0">
                  <a:solidFill>
                    <a:schemeClr val="accent3"/>
                  </a:solidFill>
                </a:rPr>
                <a:t>staging-cp-persistent</a:t>
              </a:r>
              <a:endParaRPr lang="en-US" sz="800" dirty="0">
                <a:solidFill>
                  <a:schemeClr val="accent3"/>
                </a:solidFill>
              </a:endParaRPr>
            </a:p>
          </p:txBody>
        </p:sp>
        <p:sp>
          <p:nvSpPr>
            <p:cNvPr id="88" name="TextBox 87"/>
            <p:cNvSpPr txBox="1"/>
            <p:nvPr/>
          </p:nvSpPr>
          <p:spPr>
            <a:xfrm>
              <a:off x="8758790" y="2473180"/>
              <a:ext cx="535385" cy="116681"/>
            </a:xfrm>
            <a:prstGeom prst="rect">
              <a:avLst/>
            </a:prstGeom>
            <a:noFill/>
          </p:spPr>
          <p:txBody>
            <a:bodyPr wrap="none" lIns="0" tIns="0" rIns="0" bIns="0" rtlCol="0">
              <a:noAutofit/>
            </a:bodyPr>
            <a:lstStyle/>
            <a:p>
              <a:pPr algn="r">
                <a:lnSpc>
                  <a:spcPct val="90000"/>
                </a:lnSpc>
              </a:pPr>
              <a:r>
                <a:rPr lang="en-GB" sz="800" dirty="0">
                  <a:solidFill>
                    <a:schemeClr val="accent3"/>
                  </a:solidFill>
                </a:rPr>
                <a:t>staging-ansible</a:t>
              </a:r>
              <a:endParaRPr lang="en-US" sz="800" dirty="0">
                <a:solidFill>
                  <a:schemeClr val="accent3"/>
                </a:solidFill>
              </a:endParaRPr>
            </a:p>
          </p:txBody>
        </p:sp>
        <p:sp>
          <p:nvSpPr>
            <p:cNvPr id="89" name="Oval 88"/>
            <p:cNvSpPr/>
            <p:nvPr/>
          </p:nvSpPr>
          <p:spPr>
            <a:xfrm>
              <a:off x="10016805" y="2544141"/>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sp>
          <p:nvSpPr>
            <p:cNvPr id="90" name="Oval 89"/>
            <p:cNvSpPr/>
            <p:nvPr/>
          </p:nvSpPr>
          <p:spPr>
            <a:xfrm>
              <a:off x="10196031" y="2544141"/>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cxnSp>
          <p:nvCxnSpPr>
            <p:cNvPr id="91" name="Straight Arrow Connector 90"/>
            <p:cNvCxnSpPr/>
            <p:nvPr/>
          </p:nvCxnSpPr>
          <p:spPr>
            <a:xfrm>
              <a:off x="10039665" y="2400301"/>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10218891" y="2400301"/>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sp>
          <p:nvSpPr>
            <p:cNvPr id="93" name="Oval 92"/>
            <p:cNvSpPr/>
            <p:nvPr/>
          </p:nvSpPr>
          <p:spPr>
            <a:xfrm>
              <a:off x="10196031" y="2364595"/>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sp>
          <p:nvSpPr>
            <p:cNvPr id="94" name="Oval 93"/>
            <p:cNvSpPr/>
            <p:nvPr/>
          </p:nvSpPr>
          <p:spPr>
            <a:xfrm>
              <a:off x="10748637" y="2544141"/>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sp>
          <p:nvSpPr>
            <p:cNvPr id="95" name="Oval 94"/>
            <p:cNvSpPr/>
            <p:nvPr/>
          </p:nvSpPr>
          <p:spPr>
            <a:xfrm>
              <a:off x="10016805" y="2361261"/>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cxnSp>
          <p:nvCxnSpPr>
            <p:cNvPr id="96" name="Straight Arrow Connector 95"/>
            <p:cNvCxnSpPr/>
            <p:nvPr/>
          </p:nvCxnSpPr>
          <p:spPr>
            <a:xfrm>
              <a:off x="10767211" y="2400301"/>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sp>
          <p:nvSpPr>
            <p:cNvPr id="97" name="Oval 96"/>
            <p:cNvSpPr/>
            <p:nvPr/>
          </p:nvSpPr>
          <p:spPr>
            <a:xfrm>
              <a:off x="10744351" y="2361261"/>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cxnSp>
          <p:nvCxnSpPr>
            <p:cNvPr id="98" name="Straight Arrow Connector 97"/>
            <p:cNvCxnSpPr>
              <a:endCxn id="95" idx="0"/>
            </p:cNvCxnSpPr>
            <p:nvPr/>
          </p:nvCxnSpPr>
          <p:spPr>
            <a:xfrm>
              <a:off x="10039665" y="2215503"/>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endCxn id="93" idx="0"/>
            </p:cNvCxnSpPr>
            <p:nvPr/>
          </p:nvCxnSpPr>
          <p:spPr>
            <a:xfrm>
              <a:off x="10218891" y="2218837"/>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endCxn id="97" idx="0"/>
            </p:cNvCxnSpPr>
            <p:nvPr/>
          </p:nvCxnSpPr>
          <p:spPr>
            <a:xfrm>
              <a:off x="10767211" y="2215503"/>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sp>
          <p:nvSpPr>
            <p:cNvPr id="103" name="Oval 102"/>
            <p:cNvSpPr/>
            <p:nvPr/>
          </p:nvSpPr>
          <p:spPr>
            <a:xfrm>
              <a:off x="9834231" y="2542657"/>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cxnSp>
          <p:nvCxnSpPr>
            <p:cNvPr id="104" name="Straight Arrow Connector 103"/>
            <p:cNvCxnSpPr>
              <a:endCxn id="103" idx="0"/>
            </p:cNvCxnSpPr>
            <p:nvPr/>
          </p:nvCxnSpPr>
          <p:spPr>
            <a:xfrm>
              <a:off x="9857091" y="2396899"/>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sp>
          <p:nvSpPr>
            <p:cNvPr id="101" name="Oval 100"/>
            <p:cNvSpPr/>
            <p:nvPr/>
          </p:nvSpPr>
          <p:spPr>
            <a:xfrm>
              <a:off x="9831854" y="2361698"/>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cxnSp>
          <p:nvCxnSpPr>
            <p:cNvPr id="102" name="Straight Arrow Connector 101"/>
            <p:cNvCxnSpPr>
              <a:endCxn id="101" idx="0"/>
            </p:cNvCxnSpPr>
            <p:nvPr/>
          </p:nvCxnSpPr>
          <p:spPr>
            <a:xfrm>
              <a:off x="9854714" y="2215940"/>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9830198" y="2173553"/>
              <a:ext cx="45720" cy="45720"/>
            </a:xfrm>
            <a:prstGeom prst="ellipse">
              <a:avLst/>
            </a:prstGeom>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sp>
          <p:nvSpPr>
            <p:cNvPr id="105" name="Oval 104"/>
            <p:cNvSpPr/>
            <p:nvPr/>
          </p:nvSpPr>
          <p:spPr>
            <a:xfrm>
              <a:off x="10562655" y="2536529"/>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cxnSp>
          <p:nvCxnSpPr>
            <p:cNvPr id="106" name="Straight Arrow Connector 105"/>
            <p:cNvCxnSpPr>
              <a:endCxn id="105" idx="0"/>
            </p:cNvCxnSpPr>
            <p:nvPr/>
          </p:nvCxnSpPr>
          <p:spPr>
            <a:xfrm>
              <a:off x="10585515" y="2390771"/>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10560278" y="2355570"/>
              <a:ext cx="45720" cy="45720"/>
            </a:xfrm>
            <a:prstGeom prst="ellipse">
              <a:avLst/>
            </a:prstGeom>
            <a:solidFill>
              <a:schemeClr val="accent1">
                <a:lumMod val="20000"/>
                <a:lumOff val="80000"/>
              </a:schemeClr>
            </a:solidFill>
            <a:ln w="190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cxnSp>
          <p:nvCxnSpPr>
            <p:cNvPr id="108" name="Straight Arrow Connector 107"/>
            <p:cNvCxnSpPr>
              <a:endCxn id="107" idx="0"/>
            </p:cNvCxnSpPr>
            <p:nvPr/>
          </p:nvCxnSpPr>
          <p:spPr>
            <a:xfrm>
              <a:off x="10583138" y="2209812"/>
              <a:ext cx="0" cy="145758"/>
            </a:xfrm>
            <a:prstGeom prst="straightConnector1">
              <a:avLst/>
            </a:prstGeom>
            <a:ln w="9525">
              <a:solidFill>
                <a:srgbClr val="F05332"/>
              </a:solidFill>
              <a:miter lim="800000"/>
              <a:tailEnd type="stealth" w="sm" len="sm"/>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10559494" y="2173553"/>
              <a:ext cx="45720" cy="45720"/>
            </a:xfrm>
            <a:prstGeom prst="ellipse">
              <a:avLst/>
            </a:prstGeom>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sp>
          <p:nvSpPr>
            <p:cNvPr id="40" name="Oval 39"/>
            <p:cNvSpPr/>
            <p:nvPr/>
          </p:nvSpPr>
          <p:spPr>
            <a:xfrm>
              <a:off x="10019427" y="2173553"/>
              <a:ext cx="45720" cy="45720"/>
            </a:xfrm>
            <a:prstGeom prst="ellipse">
              <a:avLst/>
            </a:prstGeom>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sp>
          <p:nvSpPr>
            <p:cNvPr id="41" name="Oval 40"/>
            <p:cNvSpPr/>
            <p:nvPr/>
          </p:nvSpPr>
          <p:spPr>
            <a:xfrm>
              <a:off x="10202466" y="2174505"/>
              <a:ext cx="45720" cy="45720"/>
            </a:xfrm>
            <a:prstGeom prst="ellipse">
              <a:avLst/>
            </a:prstGeom>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sp>
          <p:nvSpPr>
            <p:cNvPr id="46" name="Oval 45"/>
            <p:cNvSpPr/>
            <p:nvPr/>
          </p:nvSpPr>
          <p:spPr>
            <a:xfrm>
              <a:off x="10748723" y="2173553"/>
              <a:ext cx="45720" cy="45720"/>
            </a:xfrm>
            <a:prstGeom prst="ellipse">
              <a:avLst/>
            </a:prstGeom>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 </a:t>
              </a:r>
              <a:endParaRPr lang="en-US" dirty="0"/>
            </a:p>
          </p:txBody>
        </p:sp>
      </p:grpSp>
      <p:grpSp>
        <p:nvGrpSpPr>
          <p:cNvPr id="29" name="Group 28"/>
          <p:cNvGrpSpPr/>
          <p:nvPr/>
        </p:nvGrpSpPr>
        <p:grpSpPr>
          <a:xfrm>
            <a:off x="2319098" y="1361791"/>
            <a:ext cx="2405451" cy="3783692"/>
            <a:chOff x="2317509" y="990854"/>
            <a:chExt cx="2405451" cy="3783692"/>
          </a:xfrm>
        </p:grpSpPr>
        <p:sp>
          <p:nvSpPr>
            <p:cNvPr id="84" name="Trapezoid 83"/>
            <p:cNvSpPr/>
            <p:nvPr/>
          </p:nvSpPr>
          <p:spPr>
            <a:xfrm rot="16200000">
              <a:off x="995838" y="2691526"/>
              <a:ext cx="3022971" cy="379630"/>
            </a:xfrm>
            <a:prstGeom prst="trapezoid">
              <a:avLst>
                <a:gd name="adj" fmla="val 294858"/>
              </a:avLst>
            </a:prstGeom>
            <a:solidFill>
              <a:schemeClr val="accent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400" dirty="0"/>
            </a:p>
          </p:txBody>
        </p:sp>
        <p:sp>
          <p:nvSpPr>
            <p:cNvPr id="109" name="Rectangle 108"/>
            <p:cNvSpPr/>
            <p:nvPr/>
          </p:nvSpPr>
          <p:spPr>
            <a:xfrm>
              <a:off x="2856127" y="2400300"/>
              <a:ext cx="1679018" cy="838200"/>
            </a:xfrm>
            <a:prstGeom prst="rect">
              <a:avLst/>
            </a:prstGeom>
            <a:solidFill>
              <a:schemeClr val="accent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t>Config Processor</a:t>
              </a:r>
              <a:endParaRPr lang="en-US" sz="1400" dirty="0"/>
            </a:p>
          </p:txBody>
        </p:sp>
        <p:sp>
          <p:nvSpPr>
            <p:cNvPr id="111" name="Rectangle 110"/>
            <p:cNvSpPr/>
            <p:nvPr/>
          </p:nvSpPr>
          <p:spPr>
            <a:xfrm>
              <a:off x="2856127" y="3320363"/>
              <a:ext cx="1679018" cy="222937"/>
            </a:xfrm>
            <a:prstGeom prst="rect">
              <a:avLst/>
            </a:prstGeom>
            <a:solidFill>
              <a:schemeClr val="accent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t>nova-api</a:t>
              </a:r>
              <a:endParaRPr lang="en-US" sz="1400" dirty="0"/>
            </a:p>
          </p:txBody>
        </p:sp>
        <p:sp>
          <p:nvSpPr>
            <p:cNvPr id="112" name="Rectangle 111"/>
            <p:cNvSpPr/>
            <p:nvPr/>
          </p:nvSpPr>
          <p:spPr>
            <a:xfrm>
              <a:off x="2856127" y="3625163"/>
              <a:ext cx="1679018" cy="222937"/>
            </a:xfrm>
            <a:prstGeom prst="rect">
              <a:avLst/>
            </a:prstGeom>
            <a:solidFill>
              <a:schemeClr val="accent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t>cinder-api</a:t>
              </a:r>
              <a:endParaRPr lang="en-US" sz="1400" dirty="0"/>
            </a:p>
          </p:txBody>
        </p:sp>
        <p:sp>
          <p:nvSpPr>
            <p:cNvPr id="113" name="Rectangle 112"/>
            <p:cNvSpPr/>
            <p:nvPr/>
          </p:nvSpPr>
          <p:spPr>
            <a:xfrm>
              <a:off x="2856127" y="3929963"/>
              <a:ext cx="1679018" cy="222937"/>
            </a:xfrm>
            <a:prstGeom prst="rect">
              <a:avLst/>
            </a:prstGeom>
            <a:solidFill>
              <a:schemeClr val="accent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t>neutron-</a:t>
              </a:r>
              <a:r>
                <a:rPr lang="en-US" sz="1400" dirty="0"/>
                <a:t>server</a:t>
              </a:r>
              <a:endParaRPr lang="en-GB" sz="1400" dirty="0"/>
            </a:p>
          </p:txBody>
        </p:sp>
        <p:sp>
          <p:nvSpPr>
            <p:cNvPr id="114" name="Rectangle 113"/>
            <p:cNvSpPr/>
            <p:nvPr/>
          </p:nvSpPr>
          <p:spPr>
            <a:xfrm>
              <a:off x="2856127" y="4234763"/>
              <a:ext cx="1679018" cy="222937"/>
            </a:xfrm>
            <a:prstGeom prst="rect">
              <a:avLst/>
            </a:prstGeom>
            <a:solidFill>
              <a:schemeClr val="accent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t>glance-api</a:t>
              </a:r>
            </a:p>
          </p:txBody>
        </p:sp>
        <p:sp>
          <p:nvSpPr>
            <p:cNvPr id="116" name="Rectangle 115"/>
            <p:cNvSpPr/>
            <p:nvPr/>
          </p:nvSpPr>
          <p:spPr>
            <a:xfrm>
              <a:off x="2856127" y="2095908"/>
              <a:ext cx="1679018" cy="222937"/>
            </a:xfrm>
            <a:prstGeom prst="rect">
              <a:avLst/>
            </a:prstGeom>
            <a:solidFill>
              <a:schemeClr val="accent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t>monasca-agent</a:t>
              </a:r>
              <a:endParaRPr lang="en-US" sz="1400" dirty="0"/>
            </a:p>
          </p:txBody>
        </p:sp>
        <p:sp>
          <p:nvSpPr>
            <p:cNvPr id="117" name="Rectangle 116"/>
            <p:cNvSpPr/>
            <p:nvPr/>
          </p:nvSpPr>
          <p:spPr>
            <a:xfrm>
              <a:off x="2856127" y="1791108"/>
              <a:ext cx="1679018" cy="222937"/>
            </a:xfrm>
            <a:prstGeom prst="rect">
              <a:avLst/>
            </a:prstGeom>
            <a:solidFill>
              <a:schemeClr val="accent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t>ansible</a:t>
              </a:r>
              <a:endParaRPr lang="en-US" sz="1400" dirty="0"/>
            </a:p>
          </p:txBody>
        </p:sp>
        <p:sp>
          <p:nvSpPr>
            <p:cNvPr id="118" name="Rectangle 117"/>
            <p:cNvSpPr/>
            <p:nvPr/>
          </p:nvSpPr>
          <p:spPr>
            <a:xfrm>
              <a:off x="2856127" y="1486308"/>
              <a:ext cx="1679018" cy="222937"/>
            </a:xfrm>
            <a:prstGeom prst="rect">
              <a:avLst/>
            </a:prstGeom>
            <a:solidFill>
              <a:schemeClr val="accent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t>swift-proxy</a:t>
              </a:r>
              <a:endParaRPr lang="en-US" sz="1400" dirty="0"/>
            </a:p>
          </p:txBody>
        </p:sp>
        <p:sp>
          <p:nvSpPr>
            <p:cNvPr id="119" name="Rectangle 118"/>
            <p:cNvSpPr/>
            <p:nvPr/>
          </p:nvSpPr>
          <p:spPr>
            <a:xfrm>
              <a:off x="2856127" y="1181508"/>
              <a:ext cx="1679018" cy="222937"/>
            </a:xfrm>
            <a:prstGeom prst="rect">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t>ceilometer-api</a:t>
              </a:r>
              <a:endParaRPr lang="en-US" sz="1400" dirty="0"/>
            </a:p>
          </p:txBody>
        </p:sp>
        <p:sp>
          <p:nvSpPr>
            <p:cNvPr id="83" name="Rectangle 82"/>
            <p:cNvSpPr/>
            <p:nvPr/>
          </p:nvSpPr>
          <p:spPr>
            <a:xfrm>
              <a:off x="2697136" y="1369855"/>
              <a:ext cx="2025824" cy="3022972"/>
            </a:xfrm>
            <a:prstGeom prst="rect">
              <a:avLst/>
            </a:prstGeom>
            <a:noFill/>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400" dirty="0"/>
            </a:p>
          </p:txBody>
        </p:sp>
        <p:sp>
          <p:nvSpPr>
            <p:cNvPr id="9" name="Rectangle 8"/>
            <p:cNvSpPr/>
            <p:nvPr/>
          </p:nvSpPr>
          <p:spPr>
            <a:xfrm>
              <a:off x="2697136" y="990854"/>
              <a:ext cx="2025824" cy="379255"/>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400" dirty="0"/>
            </a:p>
          </p:txBody>
        </p:sp>
        <p:sp>
          <p:nvSpPr>
            <p:cNvPr id="121" name="Rectangle 120"/>
            <p:cNvSpPr/>
            <p:nvPr/>
          </p:nvSpPr>
          <p:spPr>
            <a:xfrm>
              <a:off x="2697136" y="4395291"/>
              <a:ext cx="2025824" cy="379255"/>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400" dirty="0"/>
            </a:p>
          </p:txBody>
        </p:sp>
        <p:sp>
          <p:nvSpPr>
            <p:cNvPr id="122" name="Rectangle 121"/>
            <p:cNvSpPr/>
            <p:nvPr/>
          </p:nvSpPr>
          <p:spPr>
            <a:xfrm>
              <a:off x="2695885" y="1369855"/>
              <a:ext cx="2025824" cy="3022972"/>
            </a:xfrm>
            <a:prstGeom prst="rect">
              <a:avLst/>
            </a:prstGeom>
            <a:noFill/>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400" dirty="0"/>
            </a:p>
          </p:txBody>
        </p:sp>
      </p:grpSp>
      <p:sp>
        <p:nvSpPr>
          <p:cNvPr id="18" name="Freeform 17"/>
          <p:cNvSpPr/>
          <p:nvPr/>
        </p:nvSpPr>
        <p:spPr>
          <a:xfrm>
            <a:off x="8290991" y="3133726"/>
            <a:ext cx="250470" cy="3338212"/>
          </a:xfrm>
          <a:custGeom>
            <a:avLst/>
            <a:gdLst>
              <a:gd name="connsiteX0" fmla="*/ 2381 w 252412"/>
              <a:gd name="connsiteY0" fmla="*/ 795338 h 2631281"/>
              <a:gd name="connsiteX1" fmla="*/ 252412 w 252412"/>
              <a:gd name="connsiteY1" fmla="*/ 0 h 2631281"/>
              <a:gd name="connsiteX2" fmla="*/ 252412 w 252412"/>
              <a:gd name="connsiteY2" fmla="*/ 2631281 h 2631281"/>
              <a:gd name="connsiteX3" fmla="*/ 0 w 252412"/>
              <a:gd name="connsiteY3" fmla="*/ 981075 h 2631281"/>
              <a:gd name="connsiteX4" fmla="*/ 2381 w 252412"/>
              <a:gd name="connsiteY4" fmla="*/ 795338 h 2631281"/>
              <a:gd name="connsiteX0" fmla="*/ 230 w 250261"/>
              <a:gd name="connsiteY0" fmla="*/ 795338 h 2631281"/>
              <a:gd name="connsiteX1" fmla="*/ 250261 w 250261"/>
              <a:gd name="connsiteY1" fmla="*/ 0 h 2631281"/>
              <a:gd name="connsiteX2" fmla="*/ 250261 w 250261"/>
              <a:gd name="connsiteY2" fmla="*/ 2631281 h 2631281"/>
              <a:gd name="connsiteX3" fmla="*/ 230 w 250261"/>
              <a:gd name="connsiteY3" fmla="*/ 954881 h 2631281"/>
              <a:gd name="connsiteX4" fmla="*/ 230 w 250261"/>
              <a:gd name="connsiteY4" fmla="*/ 795338 h 2631281"/>
              <a:gd name="connsiteX0" fmla="*/ 230 w 250261"/>
              <a:gd name="connsiteY0" fmla="*/ 795338 h 3338212"/>
              <a:gd name="connsiteX1" fmla="*/ 250261 w 250261"/>
              <a:gd name="connsiteY1" fmla="*/ 0 h 3338212"/>
              <a:gd name="connsiteX2" fmla="*/ 242577 w 250261"/>
              <a:gd name="connsiteY2" fmla="*/ 3338212 h 3338212"/>
              <a:gd name="connsiteX3" fmla="*/ 230 w 250261"/>
              <a:gd name="connsiteY3" fmla="*/ 954881 h 3338212"/>
              <a:gd name="connsiteX4" fmla="*/ 230 w 250261"/>
              <a:gd name="connsiteY4" fmla="*/ 795338 h 3338212"/>
              <a:gd name="connsiteX0" fmla="*/ 230 w 250261"/>
              <a:gd name="connsiteY0" fmla="*/ 795338 h 3338212"/>
              <a:gd name="connsiteX1" fmla="*/ 250261 w 250261"/>
              <a:gd name="connsiteY1" fmla="*/ 0 h 3338212"/>
              <a:gd name="connsiteX2" fmla="*/ 242577 w 250261"/>
              <a:gd name="connsiteY2" fmla="*/ 3338212 h 3338212"/>
              <a:gd name="connsiteX3" fmla="*/ 230 w 250261"/>
              <a:gd name="connsiteY3" fmla="*/ 954881 h 3338212"/>
              <a:gd name="connsiteX4" fmla="*/ 230 w 250261"/>
              <a:gd name="connsiteY4" fmla="*/ 795338 h 3338212"/>
              <a:gd name="connsiteX0" fmla="*/ 916 w 250947"/>
              <a:gd name="connsiteY0" fmla="*/ 795338 h 3338212"/>
              <a:gd name="connsiteX1" fmla="*/ 250947 w 250947"/>
              <a:gd name="connsiteY1" fmla="*/ 0 h 3338212"/>
              <a:gd name="connsiteX2" fmla="*/ 243263 w 250947"/>
              <a:gd name="connsiteY2" fmla="*/ 3338212 h 3338212"/>
              <a:gd name="connsiteX3" fmla="*/ 916 w 250947"/>
              <a:gd name="connsiteY3" fmla="*/ 954881 h 3338212"/>
              <a:gd name="connsiteX4" fmla="*/ 916 w 250947"/>
              <a:gd name="connsiteY4" fmla="*/ 795338 h 3338212"/>
              <a:gd name="connsiteX0" fmla="*/ 916 w 250947"/>
              <a:gd name="connsiteY0" fmla="*/ 795338 h 3338212"/>
              <a:gd name="connsiteX1" fmla="*/ 250947 w 250947"/>
              <a:gd name="connsiteY1" fmla="*/ 0 h 3338212"/>
              <a:gd name="connsiteX2" fmla="*/ 243263 w 250947"/>
              <a:gd name="connsiteY2" fmla="*/ 3338212 h 3338212"/>
              <a:gd name="connsiteX3" fmla="*/ 916 w 250947"/>
              <a:gd name="connsiteY3" fmla="*/ 1121568 h 3338212"/>
              <a:gd name="connsiteX4" fmla="*/ 916 w 250947"/>
              <a:gd name="connsiteY4" fmla="*/ 795338 h 3338212"/>
              <a:gd name="connsiteX0" fmla="*/ 2820 w 250470"/>
              <a:gd name="connsiteY0" fmla="*/ 950119 h 3338212"/>
              <a:gd name="connsiteX1" fmla="*/ 250470 w 250470"/>
              <a:gd name="connsiteY1" fmla="*/ 0 h 3338212"/>
              <a:gd name="connsiteX2" fmla="*/ 242786 w 250470"/>
              <a:gd name="connsiteY2" fmla="*/ 3338212 h 3338212"/>
              <a:gd name="connsiteX3" fmla="*/ 439 w 250470"/>
              <a:gd name="connsiteY3" fmla="*/ 1121568 h 3338212"/>
              <a:gd name="connsiteX4" fmla="*/ 2820 w 250470"/>
              <a:gd name="connsiteY4" fmla="*/ 950119 h 33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470" h="3338212">
                <a:moveTo>
                  <a:pt x="2820" y="950119"/>
                </a:moveTo>
                <a:lnTo>
                  <a:pt x="250470" y="0"/>
                </a:lnTo>
                <a:cubicBezTo>
                  <a:pt x="247909" y="1112737"/>
                  <a:pt x="245347" y="2225475"/>
                  <a:pt x="242786" y="3338212"/>
                </a:cubicBezTo>
                <a:cubicBezTo>
                  <a:pt x="162004" y="2543768"/>
                  <a:pt x="81221" y="1916012"/>
                  <a:pt x="439" y="1121568"/>
                </a:cubicBezTo>
                <a:cubicBezTo>
                  <a:pt x="-1148" y="1121568"/>
                  <a:pt x="2026" y="1012031"/>
                  <a:pt x="2820" y="950119"/>
                </a:cubicBezTo>
                <a:close/>
              </a:path>
            </a:pathLst>
          </a:custGeom>
          <a:solidFill>
            <a:schemeClr val="accent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78" name="Rectangle 177"/>
          <p:cNvSpPr/>
          <p:nvPr/>
        </p:nvSpPr>
        <p:spPr>
          <a:xfrm>
            <a:off x="8534400" y="3135634"/>
            <a:ext cx="2821386" cy="3347389"/>
          </a:xfrm>
          <a:prstGeom prst="rect">
            <a:avLst/>
          </a:prstGeom>
          <a:solidFill>
            <a:schemeClr val="bg1"/>
          </a:solidFill>
          <a:ln w="285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r>
              <a:rPr lang="en-GB" sz="1050" dirty="0">
                <a:solidFill>
                  <a:schemeClr val="tx1"/>
                </a:solidFill>
              </a:rPr>
              <a:t>Ansible Playbooks</a:t>
            </a:r>
          </a:p>
          <a:p>
            <a:pPr>
              <a:lnSpc>
                <a:spcPct val="90000"/>
              </a:lnSpc>
            </a:pPr>
            <a:endParaRPr lang="en-GB" sz="1050" dirty="0">
              <a:solidFill>
                <a:schemeClr val="tx1"/>
              </a:solidFill>
            </a:endParaRPr>
          </a:p>
          <a:p>
            <a:pPr>
              <a:lnSpc>
                <a:spcPct val="90000"/>
              </a:lnSpc>
            </a:pPr>
            <a:r>
              <a:rPr lang="en-GB" sz="1050" b="1" dirty="0">
                <a:solidFill>
                  <a:srgbClr val="008B2C"/>
                </a:solidFill>
                <a:cs typeface="Courier New" panose="02070309020205020404" pitchFamily="49" charset="0"/>
              </a:rPr>
              <a:t>ansible</a:t>
            </a:r>
            <a:r>
              <a:rPr lang="en-GB" sz="1050" b="1" dirty="0">
                <a:solidFill>
                  <a:schemeClr val="tx1"/>
                </a:solidFill>
                <a:cs typeface="Courier New" panose="02070309020205020404" pitchFamily="49" charset="0"/>
              </a:rPr>
              <a:t>/</a:t>
            </a:r>
          </a:p>
          <a:p>
            <a:pPr>
              <a:lnSpc>
                <a:spcPct val="90000"/>
              </a:lnSpc>
            </a:pPr>
            <a:r>
              <a:rPr lang="en-GB" sz="1050" dirty="0">
                <a:solidFill>
                  <a:schemeClr val="tx1"/>
                </a:solidFill>
                <a:cs typeface="Courier New" panose="02070309020205020404" pitchFamily="49" charset="0"/>
              </a:rPr>
              <a:t>  ├─</a:t>
            </a:r>
            <a:r>
              <a:rPr lang="en-GB" sz="1050" b="1" dirty="0">
                <a:solidFill>
                  <a:srgbClr val="008B2C"/>
                </a:solidFill>
                <a:cs typeface="Courier New" panose="02070309020205020404" pitchFamily="49" charset="0"/>
              </a:rPr>
              <a:t>roles/</a:t>
            </a:r>
            <a:endParaRPr lang="en-GB" sz="1050" dirty="0">
              <a:solidFill>
                <a:srgbClr val="008B2C"/>
              </a:solidFill>
              <a:cs typeface="Courier New" panose="02070309020205020404" pitchFamily="49" charset="0"/>
            </a:endParaRPr>
          </a:p>
          <a:p>
            <a:pPr>
              <a:lnSpc>
                <a:spcPct val="90000"/>
              </a:lnSpc>
            </a:pPr>
            <a:r>
              <a:rPr lang="en-GB" sz="1050" dirty="0">
                <a:solidFill>
                  <a:schemeClr val="tx1"/>
                </a:solidFill>
                <a:cs typeface="Courier New" panose="02070309020205020404" pitchFamily="49" charset="0"/>
              </a:rPr>
              <a:t>  │ ├─</a:t>
            </a:r>
            <a:r>
              <a:rPr lang="en-GB" sz="1050" b="1" dirty="0">
                <a:solidFill>
                  <a:srgbClr val="008B2C"/>
                </a:solidFill>
                <a:cs typeface="Courier New" panose="02070309020205020404" pitchFamily="49" charset="0"/>
              </a:rPr>
              <a:t>nova-compute</a:t>
            </a:r>
            <a:r>
              <a:rPr lang="en-GB" sz="1050" dirty="0">
                <a:solidFill>
                  <a:schemeClr val="accent2"/>
                </a:solidFill>
                <a:cs typeface="Courier New" panose="02070309020205020404" pitchFamily="49" charset="0"/>
              </a:rPr>
              <a:t>/</a:t>
            </a:r>
          </a:p>
          <a:p>
            <a:pPr>
              <a:lnSpc>
                <a:spcPct val="90000"/>
              </a:lnSpc>
            </a:pPr>
            <a:r>
              <a:rPr lang="en-GB" sz="1050" dirty="0">
                <a:solidFill>
                  <a:schemeClr val="tx1"/>
                </a:solidFill>
                <a:cs typeface="Courier New" panose="02070309020205020404" pitchFamily="49" charset="0"/>
              </a:rPr>
              <a:t>  │ │ ├─</a:t>
            </a:r>
            <a:r>
              <a:rPr lang="en-GB" sz="1050" b="1" dirty="0">
                <a:solidFill>
                  <a:srgbClr val="008B2C"/>
                </a:solidFill>
                <a:cs typeface="Courier New" panose="02070309020205020404" pitchFamily="49" charset="0"/>
              </a:rPr>
              <a:t>defaults</a:t>
            </a:r>
            <a:r>
              <a:rPr lang="en-GB" sz="1050" dirty="0">
                <a:solidFill>
                  <a:schemeClr val="tx1"/>
                </a:solidFill>
                <a:cs typeface="Courier New" panose="02070309020205020404" pitchFamily="49" charset="0"/>
              </a:rPr>
              <a:t>/</a:t>
            </a:r>
            <a:endParaRPr lang="en-GB" sz="1050" dirty="0">
              <a:solidFill>
                <a:schemeClr val="accent2"/>
              </a:solidFill>
              <a:cs typeface="Courier New" panose="02070309020205020404" pitchFamily="49" charset="0"/>
            </a:endParaRPr>
          </a:p>
          <a:p>
            <a:pPr>
              <a:lnSpc>
                <a:spcPct val="90000"/>
              </a:lnSpc>
            </a:pPr>
            <a:r>
              <a:rPr lang="en-GB" sz="1050" dirty="0">
                <a:solidFill>
                  <a:schemeClr val="tx1"/>
                </a:solidFill>
                <a:cs typeface="Courier New" panose="02070309020205020404" pitchFamily="49" charset="0"/>
              </a:rPr>
              <a:t>  │ │ ├─</a:t>
            </a:r>
            <a:r>
              <a:rPr lang="en-GB" sz="1050" b="1" dirty="0">
                <a:solidFill>
                  <a:srgbClr val="008B2C"/>
                </a:solidFill>
                <a:cs typeface="Courier New" panose="02070309020205020404" pitchFamily="49" charset="0"/>
              </a:rPr>
              <a:t>handlers</a:t>
            </a:r>
            <a:r>
              <a:rPr lang="en-GB" sz="1050" dirty="0">
                <a:solidFill>
                  <a:schemeClr val="tx1"/>
                </a:solidFill>
                <a:cs typeface="Courier New" panose="02070309020205020404" pitchFamily="49" charset="0"/>
              </a:rPr>
              <a:t>/</a:t>
            </a:r>
            <a:endParaRPr lang="en-GB" sz="1050" dirty="0">
              <a:solidFill>
                <a:schemeClr val="accent2"/>
              </a:solidFill>
              <a:cs typeface="Courier New" panose="02070309020205020404" pitchFamily="49" charset="0"/>
            </a:endParaRPr>
          </a:p>
          <a:p>
            <a:pPr>
              <a:lnSpc>
                <a:spcPct val="90000"/>
              </a:lnSpc>
            </a:pPr>
            <a:r>
              <a:rPr lang="en-GB" sz="1050" dirty="0">
                <a:solidFill>
                  <a:schemeClr val="tx1"/>
                </a:solidFill>
                <a:cs typeface="Courier New" panose="02070309020205020404" pitchFamily="49" charset="0"/>
              </a:rPr>
              <a:t>  │ │ ├─</a:t>
            </a:r>
            <a:r>
              <a:rPr lang="en-GB" sz="1050" b="1" dirty="0">
                <a:solidFill>
                  <a:srgbClr val="008B2C"/>
                </a:solidFill>
                <a:cs typeface="Courier New" panose="02070309020205020404" pitchFamily="49" charset="0"/>
              </a:rPr>
              <a:t>meta</a:t>
            </a:r>
            <a:r>
              <a:rPr lang="en-GB" sz="1050" dirty="0">
                <a:solidFill>
                  <a:schemeClr val="tx1"/>
                </a:solidFill>
                <a:cs typeface="Courier New" panose="02070309020205020404" pitchFamily="49" charset="0"/>
              </a:rPr>
              <a:t>/</a:t>
            </a:r>
            <a:endParaRPr lang="en-GB" sz="1050" dirty="0">
              <a:solidFill>
                <a:schemeClr val="accent2"/>
              </a:solidFill>
              <a:cs typeface="Courier New" panose="02070309020205020404" pitchFamily="49" charset="0"/>
            </a:endParaRPr>
          </a:p>
          <a:p>
            <a:pPr>
              <a:lnSpc>
                <a:spcPct val="90000"/>
              </a:lnSpc>
            </a:pPr>
            <a:r>
              <a:rPr lang="en-GB" sz="1050" dirty="0">
                <a:solidFill>
                  <a:schemeClr val="tx1"/>
                </a:solidFill>
                <a:cs typeface="Courier New" panose="02070309020205020404" pitchFamily="49" charset="0"/>
              </a:rPr>
              <a:t>  │ │ ├─</a:t>
            </a:r>
            <a:r>
              <a:rPr lang="en-GB" sz="1050" b="1" dirty="0">
                <a:solidFill>
                  <a:srgbClr val="008B2C"/>
                </a:solidFill>
                <a:cs typeface="Courier New" panose="02070309020205020404" pitchFamily="49" charset="0"/>
              </a:rPr>
              <a:t>tasks</a:t>
            </a:r>
            <a:r>
              <a:rPr lang="en-GB" sz="1050" dirty="0">
                <a:solidFill>
                  <a:schemeClr val="tx1"/>
                </a:solidFill>
                <a:cs typeface="Courier New" panose="02070309020205020404" pitchFamily="49" charset="0"/>
              </a:rPr>
              <a:t>/</a:t>
            </a:r>
          </a:p>
          <a:p>
            <a:pPr>
              <a:lnSpc>
                <a:spcPct val="90000"/>
              </a:lnSpc>
            </a:pPr>
            <a:r>
              <a:rPr lang="en-GB" sz="1050" dirty="0">
                <a:solidFill>
                  <a:schemeClr val="tx1"/>
                </a:solidFill>
                <a:cs typeface="Courier New" panose="02070309020205020404" pitchFamily="49" charset="0"/>
              </a:rPr>
              <a:t>  │ │ │ ├─</a:t>
            </a:r>
            <a:r>
              <a:rPr lang="en-GB" sz="1050" dirty="0">
                <a:solidFill>
                  <a:srgbClr val="008B2C"/>
                </a:solidFill>
                <a:cs typeface="Courier New" panose="02070309020205020404" pitchFamily="49" charset="0"/>
              </a:rPr>
              <a:t>configure.yml</a:t>
            </a:r>
          </a:p>
          <a:p>
            <a:pPr>
              <a:lnSpc>
                <a:spcPct val="90000"/>
              </a:lnSpc>
            </a:pPr>
            <a:r>
              <a:rPr lang="en-GB" sz="1050" dirty="0">
                <a:solidFill>
                  <a:schemeClr val="tx1"/>
                </a:solidFill>
                <a:cs typeface="Courier New" panose="02070309020205020404" pitchFamily="49" charset="0"/>
              </a:rPr>
              <a:t>  │ │ │ ├─</a:t>
            </a:r>
            <a:r>
              <a:rPr lang="en-GB" sz="1050" dirty="0">
                <a:solidFill>
                  <a:srgbClr val="008B2C"/>
                </a:solidFill>
                <a:cs typeface="Courier New" panose="02070309020205020404" pitchFamily="49" charset="0"/>
              </a:rPr>
              <a:t>install.yml</a:t>
            </a:r>
          </a:p>
          <a:p>
            <a:pPr>
              <a:lnSpc>
                <a:spcPct val="90000"/>
              </a:lnSpc>
            </a:pPr>
            <a:r>
              <a:rPr lang="en-GB" sz="1050" dirty="0">
                <a:solidFill>
                  <a:schemeClr val="tx1"/>
                </a:solidFill>
                <a:cs typeface="Courier New" panose="02070309020205020404" pitchFamily="49" charset="0"/>
              </a:rPr>
              <a:t>  │ │ │ ├─</a:t>
            </a:r>
            <a:r>
              <a:rPr lang="en-GB" sz="1050" dirty="0">
                <a:solidFill>
                  <a:srgbClr val="008B2C"/>
                </a:solidFill>
                <a:cs typeface="Courier New" panose="02070309020205020404" pitchFamily="49" charset="0"/>
              </a:rPr>
              <a:t>start.yml</a:t>
            </a:r>
          </a:p>
          <a:p>
            <a:pPr>
              <a:lnSpc>
                <a:spcPct val="90000"/>
              </a:lnSpc>
            </a:pPr>
            <a:r>
              <a:rPr lang="en-GB" sz="1050" dirty="0">
                <a:solidFill>
                  <a:schemeClr val="tx1"/>
                </a:solidFill>
                <a:cs typeface="Courier New" panose="02070309020205020404" pitchFamily="49" charset="0"/>
              </a:rPr>
              <a:t>  │ │ │ ├─</a:t>
            </a:r>
            <a:r>
              <a:rPr lang="en-GB" sz="1050" dirty="0">
                <a:solidFill>
                  <a:srgbClr val="008B2C"/>
                </a:solidFill>
                <a:cs typeface="Courier New" panose="02070309020205020404" pitchFamily="49" charset="0"/>
              </a:rPr>
              <a:t>status.yml</a:t>
            </a:r>
          </a:p>
          <a:p>
            <a:pPr>
              <a:lnSpc>
                <a:spcPct val="90000"/>
              </a:lnSpc>
            </a:pPr>
            <a:r>
              <a:rPr lang="en-GB" sz="1050" dirty="0">
                <a:solidFill>
                  <a:schemeClr val="tx1"/>
                </a:solidFill>
                <a:cs typeface="Courier New" panose="02070309020205020404" pitchFamily="49" charset="0"/>
              </a:rPr>
              <a:t>  │ │ │ ├─</a:t>
            </a:r>
            <a:r>
              <a:rPr lang="en-GB" sz="1050" dirty="0">
                <a:solidFill>
                  <a:srgbClr val="008B2C"/>
                </a:solidFill>
                <a:cs typeface="Courier New" panose="02070309020205020404" pitchFamily="49" charset="0"/>
              </a:rPr>
              <a:t>stop.yml</a:t>
            </a:r>
          </a:p>
          <a:p>
            <a:pPr>
              <a:lnSpc>
                <a:spcPct val="90000"/>
              </a:lnSpc>
            </a:pPr>
            <a:r>
              <a:rPr lang="en-GB" sz="1050" dirty="0">
                <a:solidFill>
                  <a:schemeClr val="tx1"/>
                </a:solidFill>
                <a:cs typeface="Courier New" panose="02070309020205020404" pitchFamily="49" charset="0"/>
              </a:rPr>
              <a:t>  │ │ └─</a:t>
            </a:r>
            <a:r>
              <a:rPr lang="en-GB" sz="1050" b="1" dirty="0">
                <a:solidFill>
                  <a:srgbClr val="008B2C"/>
                </a:solidFill>
                <a:cs typeface="Courier New" panose="02070309020205020404" pitchFamily="49" charset="0"/>
              </a:rPr>
              <a:t>templates</a:t>
            </a:r>
            <a:r>
              <a:rPr lang="en-GB" sz="1050" dirty="0">
                <a:solidFill>
                  <a:schemeClr val="tx1"/>
                </a:solidFill>
                <a:cs typeface="Courier New" panose="02070309020205020404" pitchFamily="49" charset="0"/>
              </a:rPr>
              <a:t>/</a:t>
            </a:r>
          </a:p>
          <a:p>
            <a:pPr>
              <a:lnSpc>
                <a:spcPct val="90000"/>
              </a:lnSpc>
            </a:pPr>
            <a:r>
              <a:rPr lang="en-GB" sz="1050" dirty="0">
                <a:solidFill>
                  <a:schemeClr val="tx1"/>
                </a:solidFill>
                <a:cs typeface="Courier New" panose="02070309020205020404" pitchFamily="49" charset="0"/>
              </a:rPr>
              <a:t>  │ │   ├─</a:t>
            </a:r>
            <a:r>
              <a:rPr lang="en-GB" sz="1050" dirty="0">
                <a:solidFill>
                  <a:srgbClr val="008B2C"/>
                </a:solidFill>
                <a:cs typeface="Courier New" panose="02070309020205020404" pitchFamily="49" charset="0"/>
              </a:rPr>
              <a:t>compute.conf.j2</a:t>
            </a:r>
            <a:endParaRPr lang="en-GB" sz="1050" dirty="0">
              <a:solidFill>
                <a:schemeClr val="accent2"/>
              </a:solidFill>
              <a:cs typeface="Courier New" panose="02070309020205020404" pitchFamily="49" charset="0"/>
            </a:endParaRPr>
          </a:p>
          <a:p>
            <a:pPr>
              <a:lnSpc>
                <a:spcPct val="90000"/>
              </a:lnSpc>
            </a:pPr>
            <a:r>
              <a:rPr lang="en-GB" sz="1050" dirty="0">
                <a:solidFill>
                  <a:schemeClr val="tx1"/>
                </a:solidFill>
                <a:cs typeface="Courier New" panose="02070309020205020404" pitchFamily="49" charset="0"/>
              </a:rPr>
              <a:t>  │ │   └─</a:t>
            </a:r>
            <a:r>
              <a:rPr lang="en-GB" sz="1050" dirty="0">
                <a:solidFill>
                  <a:srgbClr val="008B2C"/>
                </a:solidFill>
                <a:cs typeface="Courier New" panose="02070309020205020404" pitchFamily="49" charset="0"/>
              </a:rPr>
              <a:t>compute-logging.conf.j2</a:t>
            </a:r>
          </a:p>
          <a:p>
            <a:pPr>
              <a:lnSpc>
                <a:spcPct val="90000"/>
              </a:lnSpc>
            </a:pPr>
            <a:r>
              <a:rPr lang="en-GB" sz="1050" dirty="0">
                <a:solidFill>
                  <a:schemeClr val="tx1"/>
                </a:solidFill>
                <a:cs typeface="Courier New" panose="02070309020205020404" pitchFamily="49" charset="0"/>
              </a:rPr>
              <a:t>  │ └ </a:t>
            </a:r>
            <a:r>
              <a:rPr lang="en-GB" sz="1050" i="1" dirty="0">
                <a:solidFill>
                  <a:srgbClr val="008B2C"/>
                </a:solidFill>
                <a:cs typeface="Courier New" panose="02070309020205020404" pitchFamily="49" charset="0"/>
              </a:rPr>
              <a:t>…</a:t>
            </a:r>
          </a:p>
          <a:p>
            <a:pPr>
              <a:lnSpc>
                <a:spcPct val="90000"/>
              </a:lnSpc>
            </a:pPr>
            <a:r>
              <a:rPr lang="en-GB" sz="1050" dirty="0">
                <a:solidFill>
                  <a:schemeClr val="tx1"/>
                </a:solidFill>
                <a:cs typeface="Courier New" panose="02070309020205020404" pitchFamily="49" charset="0"/>
              </a:rPr>
              <a:t>  ├─</a:t>
            </a:r>
            <a:r>
              <a:rPr lang="en-GB" sz="1050" dirty="0">
                <a:solidFill>
                  <a:srgbClr val="008B2C"/>
                </a:solidFill>
                <a:cs typeface="Courier New" panose="02070309020205020404" pitchFamily="49" charset="0"/>
              </a:rPr>
              <a:t>hlm-deploy.yml</a:t>
            </a:r>
          </a:p>
          <a:p>
            <a:pPr>
              <a:lnSpc>
                <a:spcPct val="90000"/>
              </a:lnSpc>
            </a:pPr>
            <a:r>
              <a:rPr lang="en-GB" sz="1050" dirty="0">
                <a:solidFill>
                  <a:schemeClr val="tx1"/>
                </a:solidFill>
                <a:cs typeface="Courier New" panose="02070309020205020404" pitchFamily="49" charset="0"/>
              </a:rPr>
              <a:t>  ├─</a:t>
            </a:r>
            <a:r>
              <a:rPr lang="en-GB" sz="1050" dirty="0">
                <a:solidFill>
                  <a:srgbClr val="008B2C"/>
                </a:solidFill>
                <a:cs typeface="Courier New" panose="02070309020205020404" pitchFamily="49" charset="0"/>
              </a:rPr>
              <a:t>nova-deploy.yml</a:t>
            </a:r>
            <a:endParaRPr lang="en-GB" sz="1050" b="1" dirty="0">
              <a:solidFill>
                <a:srgbClr val="008B2C"/>
              </a:solidFill>
              <a:cs typeface="Courier New" panose="02070309020205020404" pitchFamily="49" charset="0"/>
            </a:endParaRPr>
          </a:p>
          <a:p>
            <a:pPr>
              <a:lnSpc>
                <a:spcPct val="90000"/>
              </a:lnSpc>
            </a:pPr>
            <a:r>
              <a:rPr lang="en-GB" sz="1050" dirty="0">
                <a:solidFill>
                  <a:schemeClr val="tx1"/>
                </a:solidFill>
                <a:cs typeface="Courier New" panose="02070309020205020404" pitchFamily="49" charset="0"/>
              </a:rPr>
              <a:t>  └ </a:t>
            </a:r>
            <a:r>
              <a:rPr lang="en-GB" sz="1050" dirty="0">
                <a:solidFill>
                  <a:srgbClr val="008B2C"/>
                </a:solidFill>
                <a:cs typeface="Courier New" panose="02070309020205020404" pitchFamily="49" charset="0"/>
              </a:rPr>
              <a:t>…</a:t>
            </a:r>
          </a:p>
        </p:txBody>
      </p:sp>
      <p:sp>
        <p:nvSpPr>
          <p:cNvPr id="22" name="Freeform 21"/>
          <p:cNvSpPr/>
          <p:nvPr/>
        </p:nvSpPr>
        <p:spPr>
          <a:xfrm>
            <a:off x="8288819" y="1145382"/>
            <a:ext cx="245499" cy="1750219"/>
          </a:xfrm>
          <a:custGeom>
            <a:avLst/>
            <a:gdLst>
              <a:gd name="connsiteX0" fmla="*/ 14287 w 245269"/>
              <a:gd name="connsiteY0" fmla="*/ 1076325 h 1750219"/>
              <a:gd name="connsiteX1" fmla="*/ 245269 w 245269"/>
              <a:gd name="connsiteY1" fmla="*/ 0 h 1750219"/>
              <a:gd name="connsiteX2" fmla="*/ 245269 w 245269"/>
              <a:gd name="connsiteY2" fmla="*/ 1750219 h 1750219"/>
              <a:gd name="connsiteX3" fmla="*/ 0 w 245269"/>
              <a:gd name="connsiteY3" fmla="*/ 1493044 h 1750219"/>
              <a:gd name="connsiteX4" fmla="*/ 14287 w 245269"/>
              <a:gd name="connsiteY4" fmla="*/ 1076325 h 1750219"/>
              <a:gd name="connsiteX0" fmla="*/ 2381 w 245269"/>
              <a:gd name="connsiteY0" fmla="*/ 1078706 h 1750219"/>
              <a:gd name="connsiteX1" fmla="*/ 245269 w 245269"/>
              <a:gd name="connsiteY1" fmla="*/ 0 h 1750219"/>
              <a:gd name="connsiteX2" fmla="*/ 245269 w 245269"/>
              <a:gd name="connsiteY2" fmla="*/ 1750219 h 1750219"/>
              <a:gd name="connsiteX3" fmla="*/ 0 w 245269"/>
              <a:gd name="connsiteY3" fmla="*/ 1493044 h 1750219"/>
              <a:gd name="connsiteX4" fmla="*/ 2381 w 245269"/>
              <a:gd name="connsiteY4" fmla="*/ 1078706 h 1750219"/>
              <a:gd name="connsiteX0" fmla="*/ 229 w 245499"/>
              <a:gd name="connsiteY0" fmla="*/ 1078706 h 1750219"/>
              <a:gd name="connsiteX1" fmla="*/ 245499 w 245499"/>
              <a:gd name="connsiteY1" fmla="*/ 0 h 1750219"/>
              <a:gd name="connsiteX2" fmla="*/ 245499 w 245499"/>
              <a:gd name="connsiteY2" fmla="*/ 1750219 h 1750219"/>
              <a:gd name="connsiteX3" fmla="*/ 230 w 245499"/>
              <a:gd name="connsiteY3" fmla="*/ 1493044 h 1750219"/>
              <a:gd name="connsiteX4" fmla="*/ 229 w 245499"/>
              <a:gd name="connsiteY4" fmla="*/ 1078706 h 1750219"/>
              <a:gd name="connsiteX0" fmla="*/ 229 w 245499"/>
              <a:gd name="connsiteY0" fmla="*/ 1078706 h 1750219"/>
              <a:gd name="connsiteX1" fmla="*/ 245499 w 245499"/>
              <a:gd name="connsiteY1" fmla="*/ 0 h 1750219"/>
              <a:gd name="connsiteX2" fmla="*/ 245499 w 245499"/>
              <a:gd name="connsiteY2" fmla="*/ 1750219 h 1750219"/>
              <a:gd name="connsiteX3" fmla="*/ 230 w 245499"/>
              <a:gd name="connsiteY3" fmla="*/ 1497807 h 1750219"/>
              <a:gd name="connsiteX4" fmla="*/ 229 w 245499"/>
              <a:gd name="connsiteY4" fmla="*/ 1078706 h 1750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499" h="1750219">
                <a:moveTo>
                  <a:pt x="229" y="1078706"/>
                </a:moveTo>
                <a:lnTo>
                  <a:pt x="245499" y="0"/>
                </a:lnTo>
                <a:lnTo>
                  <a:pt x="245499" y="1750219"/>
                </a:lnTo>
                <a:lnTo>
                  <a:pt x="230" y="1497807"/>
                </a:lnTo>
                <a:cubicBezTo>
                  <a:pt x="1024" y="1359694"/>
                  <a:pt x="-565" y="1216819"/>
                  <a:pt x="229" y="1078706"/>
                </a:cubicBezTo>
                <a:close/>
              </a:path>
            </a:pathLst>
          </a:custGeom>
          <a:solidFill>
            <a:schemeClr val="accent1">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80" name="Rectangle 179"/>
          <p:cNvSpPr/>
          <p:nvPr/>
        </p:nvSpPr>
        <p:spPr>
          <a:xfrm>
            <a:off x="8534400" y="1143000"/>
            <a:ext cx="2821386" cy="1752600"/>
          </a:xfrm>
          <a:prstGeom prst="rect">
            <a:avLst/>
          </a:prstGeom>
          <a:solidFill>
            <a:schemeClr val="bg1"/>
          </a:solidFill>
          <a:ln w="285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r>
              <a:rPr lang="en-GB" sz="1050" dirty="0">
                <a:solidFill>
                  <a:schemeClr val="tx1"/>
                </a:solidFill>
              </a:rPr>
              <a:t>Cloud Model</a:t>
            </a:r>
          </a:p>
        </p:txBody>
      </p:sp>
      <p:sp>
        <p:nvSpPr>
          <p:cNvPr id="23" name="Down Arrow 22"/>
          <p:cNvSpPr/>
          <p:nvPr/>
        </p:nvSpPr>
        <p:spPr>
          <a:xfrm>
            <a:off x="5961000" y="4495801"/>
            <a:ext cx="1944000" cy="204151"/>
          </a:xfrm>
          <a:prstGeom prst="downArrow">
            <a:avLst>
              <a:gd name="adj1" fmla="val 49161"/>
              <a:gd name="adj2" fmla="val 50000"/>
            </a:avLst>
          </a:prstGeom>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100" dirty="0"/>
              <a:t>managed by</a:t>
            </a:r>
            <a:endParaRPr lang="en-US" sz="1100" dirty="0"/>
          </a:p>
        </p:txBody>
      </p:sp>
      <p:grpSp>
        <p:nvGrpSpPr>
          <p:cNvPr id="32" name="Group 31"/>
          <p:cNvGrpSpPr/>
          <p:nvPr/>
        </p:nvGrpSpPr>
        <p:grpSpPr>
          <a:xfrm>
            <a:off x="4907830" y="990600"/>
            <a:ext cx="205255" cy="5562600"/>
            <a:chOff x="4906241" y="990600"/>
            <a:chExt cx="205255" cy="5562600"/>
          </a:xfrm>
        </p:grpSpPr>
        <p:cxnSp>
          <p:nvCxnSpPr>
            <p:cNvPr id="25" name="Straight Connector 24"/>
            <p:cNvCxnSpPr/>
            <p:nvPr/>
          </p:nvCxnSpPr>
          <p:spPr>
            <a:xfrm>
              <a:off x="5111496" y="990600"/>
              <a:ext cx="0" cy="5562600"/>
            </a:xfrm>
            <a:prstGeom prst="line">
              <a:avLst/>
            </a:prstGeom>
            <a:ln w="19050">
              <a:solidFill>
                <a:srgbClr val="C00000"/>
              </a:solidFill>
              <a:prstDash val="dashDot"/>
              <a:miter lim="800000"/>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rot="5400000">
              <a:off x="3994676" y="2030489"/>
              <a:ext cx="1994694" cy="171563"/>
            </a:xfrm>
            <a:prstGeom prst="rect">
              <a:avLst/>
            </a:prstGeom>
            <a:noFill/>
          </p:spPr>
          <p:txBody>
            <a:bodyPr wrap="square" lIns="0" tIns="0" rIns="0" bIns="0" rtlCol="0">
              <a:noAutofit/>
            </a:bodyPr>
            <a:lstStyle/>
            <a:p>
              <a:pPr>
                <a:lnSpc>
                  <a:spcPct val="90000"/>
                </a:lnSpc>
              </a:pPr>
              <a:r>
                <a:rPr lang="en-GB" sz="1000" dirty="0"/>
                <a:t>installed at system level (/opt/stack/)</a:t>
              </a:r>
              <a:endParaRPr lang="en-US" sz="1000" dirty="0"/>
            </a:p>
          </p:txBody>
        </p:sp>
      </p:grpSp>
      <p:sp>
        <p:nvSpPr>
          <p:cNvPr id="474" name="TextBox 473"/>
          <p:cNvSpPr txBox="1"/>
          <p:nvPr/>
        </p:nvSpPr>
        <p:spPr>
          <a:xfrm rot="5400000">
            <a:off x="4038008" y="2210965"/>
            <a:ext cx="2336870" cy="150070"/>
          </a:xfrm>
          <a:prstGeom prst="rect">
            <a:avLst/>
          </a:prstGeom>
          <a:noFill/>
        </p:spPr>
        <p:txBody>
          <a:bodyPr wrap="square" lIns="0" tIns="0" rIns="0" bIns="0" rtlCol="0">
            <a:noAutofit/>
          </a:bodyPr>
          <a:lstStyle/>
          <a:p>
            <a:pPr>
              <a:lnSpc>
                <a:spcPct val="90000"/>
              </a:lnSpc>
            </a:pPr>
            <a:r>
              <a:rPr lang="en-GB" sz="1000" dirty="0"/>
              <a:t>installed at user level (/home/username/)</a:t>
            </a:r>
            <a:endParaRPr lang="en-US" sz="1000" dirty="0"/>
          </a:p>
        </p:txBody>
      </p:sp>
      <p:pic>
        <p:nvPicPr>
          <p:cNvPr id="7" name="Picture 6"/>
          <p:cNvPicPr>
            <a:picLocks noChangeAspect="1"/>
          </p:cNvPicPr>
          <p:nvPr/>
        </p:nvPicPr>
        <p:blipFill>
          <a:blip r:embed="rId3"/>
          <a:stretch>
            <a:fillRect/>
          </a:stretch>
        </p:blipFill>
        <p:spPr>
          <a:xfrm>
            <a:off x="8575643" y="1559186"/>
            <a:ext cx="2790913" cy="1130597"/>
          </a:xfrm>
          <a:prstGeom prst="rect">
            <a:avLst/>
          </a:prstGeom>
        </p:spPr>
      </p:pic>
      <p:sp>
        <p:nvSpPr>
          <p:cNvPr id="110" name="Rectangle 109"/>
          <p:cNvSpPr/>
          <p:nvPr/>
        </p:nvSpPr>
        <p:spPr>
          <a:xfrm>
            <a:off x="2853839" y="4931992"/>
            <a:ext cx="1679018" cy="838200"/>
          </a:xfrm>
          <a:prstGeom prst="rect">
            <a:avLst/>
          </a:prstGeom>
          <a:solidFill>
            <a:schemeClr val="accent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Cobbler</a:t>
            </a:r>
            <a:endParaRPr lang="en-US" dirty="0"/>
          </a:p>
        </p:txBody>
      </p:sp>
      <p:sp>
        <p:nvSpPr>
          <p:cNvPr id="115" name="Text Placeholder 34"/>
          <p:cNvSpPr txBox="1">
            <a:spLocks/>
          </p:cNvSpPr>
          <p:nvPr/>
        </p:nvSpPr>
        <p:spPr>
          <a:xfrm>
            <a:off x="611030" y="1133856"/>
            <a:ext cx="10969943" cy="274320"/>
          </a:xfrm>
          <a:prstGeom prst="rect">
            <a:avLst/>
          </a:prstGeom>
        </p:spPr>
        <p:txBody>
          <a:bodyPr/>
          <a:lstStyle>
            <a:lvl1pPr marL="182880" indent="-182880" algn="l" defTabSz="914400" rtl="0" eaLnBrk="1" latinLnBrk="0" hangingPunct="1">
              <a:lnSpc>
                <a:spcPct val="90000"/>
              </a:lnSpc>
              <a:spcBef>
                <a:spcPts val="1200"/>
              </a:spcBef>
              <a:buFont typeface="HP Simplified" panose="020B0604020204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SzPct val="80000"/>
              <a:buFont typeface="HP Simplified" panose="020B0604020204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HP Simplified" panose="020B0604020204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SzPct val="80000"/>
              <a:buFont typeface="HP Simplified" panose="020B0604020204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HP Simplified" panose="020B0604020204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SzPct val="80000"/>
              <a:buFont typeface="HP Simplified" panose="020B0604020204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HP Simplified" panose="020B0604020204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SzPct val="80000"/>
              <a:buFont typeface="HP Simplified" panose="020B0604020204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HP Simplified" panose="020B0604020204020204" pitchFamily="34" charset="0"/>
              <a:buChar char="•"/>
              <a:defRPr sz="1200" kern="1200">
                <a:solidFill>
                  <a:schemeClr val="tx1"/>
                </a:solidFill>
                <a:latin typeface="+mn-lt"/>
                <a:ea typeface="+mn-ea"/>
                <a:cs typeface="+mn-cs"/>
              </a:defRPr>
            </a:lvl9pPr>
          </a:lstStyle>
          <a:p>
            <a:pPr marL="0" indent="0">
              <a:buNone/>
            </a:pPr>
            <a:r>
              <a:rPr lang="en-GB" dirty="0">
                <a:solidFill>
                  <a:schemeClr val="accent1"/>
                </a:solidFill>
              </a:rPr>
              <a:t>Mapping update workflow to architecture</a:t>
            </a:r>
            <a:endParaRPr lang="en-US" dirty="0">
              <a:solidFill>
                <a:schemeClr val="accent1"/>
              </a:solidFill>
            </a:endParaRPr>
          </a:p>
        </p:txBody>
      </p:sp>
      <p:sp>
        <p:nvSpPr>
          <p:cNvPr id="125" name="Rectangle 6"/>
          <p:cNvSpPr>
            <a:spLocks noChangeAspect="1" noChangeArrowheads="1"/>
          </p:cNvSpPr>
          <p:nvPr/>
        </p:nvSpPr>
        <p:spPr bwMode="auto">
          <a:xfrm>
            <a:off x="8554862" y="227647"/>
            <a:ext cx="1789844" cy="609600"/>
          </a:xfrm>
          <a:prstGeom prst="snipRoundRect">
            <a:avLst>
              <a:gd name="adj1" fmla="val 12350"/>
              <a:gd name="adj2" fmla="val 0"/>
            </a:avLst>
          </a:prstGeom>
          <a:gradFill flip="none" rotWithShape="1">
            <a:gsLst>
              <a:gs pos="0">
                <a:schemeClr val="accent3"/>
              </a:gs>
              <a:gs pos="50000">
                <a:schemeClr val="accent3"/>
              </a:gs>
              <a:gs pos="50000">
                <a:schemeClr val="accent1"/>
              </a:gs>
              <a:gs pos="100000">
                <a:schemeClr val="accent1"/>
              </a:gs>
            </a:gsLst>
            <a:lin ang="8100000" scaled="1"/>
            <a:tileRect/>
          </a:gra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45720" tIns="45720" rIns="45720" bIns="45720" rtlCol="0" anchor="ctr">
            <a:noAutofit/>
          </a:bodyPr>
          <a:lstStyle/>
          <a:p>
            <a:pPr algn="ctr">
              <a:lnSpc>
                <a:spcPct val="90000"/>
              </a:lnSpc>
            </a:pPr>
            <a:r>
              <a:rPr lang="en-US" sz="1600" b="1" kern="0" dirty="0">
                <a:solidFill>
                  <a:schemeClr val="bg1"/>
                </a:solidFill>
              </a:rPr>
              <a:t>1. Download new release</a:t>
            </a:r>
          </a:p>
        </p:txBody>
      </p:sp>
      <p:sp>
        <p:nvSpPr>
          <p:cNvPr id="120" name="Rectangle 6"/>
          <p:cNvSpPr>
            <a:spLocks noChangeAspect="1" noChangeArrowheads="1"/>
          </p:cNvSpPr>
          <p:nvPr/>
        </p:nvSpPr>
        <p:spPr bwMode="auto">
          <a:xfrm>
            <a:off x="8554862" y="227647"/>
            <a:ext cx="1789844" cy="609600"/>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45720" tIns="45720" rIns="45720" bIns="45720" rtlCol="0" anchor="ctr">
            <a:noAutofit/>
          </a:bodyPr>
          <a:lstStyle/>
          <a:p>
            <a:pPr algn="ctr">
              <a:lnSpc>
                <a:spcPct val="90000"/>
              </a:lnSpc>
            </a:pPr>
            <a:r>
              <a:rPr lang="en-GB" sz="1600" b="1" kern="0" dirty="0">
                <a:solidFill>
                  <a:schemeClr val="bg1"/>
                </a:solidFill>
              </a:rPr>
              <a:t>2. Update lifecycle manager</a:t>
            </a:r>
            <a:endParaRPr lang="en-US" sz="1600" b="1" kern="0" dirty="0">
              <a:solidFill>
                <a:schemeClr val="bg1"/>
              </a:solidFill>
            </a:endParaRPr>
          </a:p>
        </p:txBody>
      </p:sp>
      <p:sp>
        <p:nvSpPr>
          <p:cNvPr id="123" name="Rectangle 8"/>
          <p:cNvSpPr>
            <a:spLocks noChangeAspect="1" noChangeArrowheads="1"/>
          </p:cNvSpPr>
          <p:nvPr/>
        </p:nvSpPr>
        <p:spPr bwMode="auto">
          <a:xfrm>
            <a:off x="8554862" y="227647"/>
            <a:ext cx="1789844" cy="609600"/>
          </a:xfrm>
          <a:prstGeom prst="rect">
            <a:avLst/>
          </a:prstGeom>
          <a:gradFill flip="none" rotWithShape="1">
            <a:gsLst>
              <a:gs pos="0">
                <a:schemeClr val="accent3"/>
              </a:gs>
              <a:gs pos="25000">
                <a:schemeClr val="accent3"/>
              </a:gs>
              <a:gs pos="51000">
                <a:srgbClr val="008B2C"/>
              </a:gs>
              <a:gs pos="50000">
                <a:schemeClr val="accent1"/>
              </a:gs>
              <a:gs pos="25000">
                <a:schemeClr val="accent1"/>
              </a:gs>
              <a:gs pos="76000">
                <a:schemeClr val="accent2"/>
              </a:gs>
              <a:gs pos="75000">
                <a:srgbClr val="008B2C"/>
              </a:gs>
            </a:gsLst>
            <a:lin ang="8100000" scaled="1"/>
            <a:tileRect/>
          </a:gra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45720" tIns="45720" rIns="45720" bIns="45720" rtlCol="0" anchor="ctr">
            <a:noAutofit/>
          </a:bodyPr>
          <a:lstStyle/>
          <a:p>
            <a:pPr algn="ctr">
              <a:lnSpc>
                <a:spcPct val="90000"/>
              </a:lnSpc>
            </a:pPr>
            <a:r>
              <a:rPr lang="en-GB" sz="1600" b="1" kern="0" dirty="0">
                <a:solidFill>
                  <a:schemeClr val="bg1"/>
                </a:solidFill>
              </a:rPr>
              <a:t>3. Merge customizations</a:t>
            </a:r>
            <a:endParaRPr lang="en-US" sz="1600" b="1" kern="0" dirty="0">
              <a:solidFill>
                <a:schemeClr val="bg1"/>
              </a:solidFill>
            </a:endParaRPr>
          </a:p>
        </p:txBody>
      </p:sp>
      <p:sp>
        <p:nvSpPr>
          <p:cNvPr id="124" name="Rectangle 10"/>
          <p:cNvSpPr>
            <a:spLocks noChangeAspect="1" noChangeArrowheads="1"/>
          </p:cNvSpPr>
          <p:nvPr/>
        </p:nvSpPr>
        <p:spPr bwMode="auto">
          <a:xfrm>
            <a:off x="8554862" y="227647"/>
            <a:ext cx="1789844" cy="609600"/>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45720" tIns="45720" rIns="45720" bIns="45720" rtlCol="0" anchor="ctr">
            <a:noAutofit/>
          </a:bodyPr>
          <a:lstStyle/>
          <a:p>
            <a:pPr algn="ctr">
              <a:lnSpc>
                <a:spcPct val="90000"/>
              </a:lnSpc>
            </a:pPr>
            <a:r>
              <a:rPr lang="en-US" sz="1600" b="1" kern="0" dirty="0">
                <a:solidFill>
                  <a:schemeClr val="bg1"/>
                </a:solidFill>
              </a:rPr>
              <a:t>4. Run config processor</a:t>
            </a:r>
          </a:p>
        </p:txBody>
      </p:sp>
      <p:sp>
        <p:nvSpPr>
          <p:cNvPr id="126" name="Round Single Corner Rectangle 125"/>
          <p:cNvSpPr/>
          <p:nvPr/>
        </p:nvSpPr>
        <p:spPr>
          <a:xfrm>
            <a:off x="8554863" y="227647"/>
            <a:ext cx="1791757" cy="609600"/>
          </a:xfrm>
          <a:prstGeom prst="round1Rect">
            <a:avLst>
              <a:gd name="adj" fmla="val 0"/>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45720" tIns="45720" rIns="45720" bIns="45720" rtlCol="0" anchor="ctr">
            <a:noAutofit/>
          </a:bodyPr>
          <a:lstStyle/>
          <a:p>
            <a:pPr algn="ctr">
              <a:lnSpc>
                <a:spcPct val="90000"/>
              </a:lnSpc>
            </a:pPr>
            <a:r>
              <a:rPr lang="en-US" sz="1600" b="1" kern="0" dirty="0">
                <a:solidFill>
                  <a:schemeClr val="bg1"/>
                </a:solidFill>
              </a:rPr>
              <a:t>5. Update cluster</a:t>
            </a:r>
          </a:p>
        </p:txBody>
      </p:sp>
      <p:sp>
        <p:nvSpPr>
          <p:cNvPr id="127" name="Round Single Corner Rectangle 126"/>
          <p:cNvSpPr/>
          <p:nvPr/>
        </p:nvSpPr>
        <p:spPr>
          <a:xfrm>
            <a:off x="8554863" y="227647"/>
            <a:ext cx="1791757" cy="609600"/>
          </a:xfrm>
          <a:prstGeom prst="round1Rect">
            <a:avLst>
              <a:gd name="adj" fmla="val 8251"/>
            </a:avLst>
          </a:prstGeom>
          <a:gradFill flip="none" rotWithShape="1">
            <a:gsLst>
              <a:gs pos="50000">
                <a:srgbClr val="822980"/>
              </a:gs>
              <a:gs pos="50000">
                <a:srgbClr val="00B388"/>
              </a:gs>
              <a:gs pos="100000">
                <a:srgbClr val="00B388"/>
              </a:gs>
            </a:gsLst>
            <a:lin ang="8100000" scaled="1"/>
            <a:tileRect/>
          </a:gra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45720" tIns="45720" rIns="45720" bIns="45720" rtlCol="0" anchor="ctr">
            <a:noAutofit/>
          </a:bodyPr>
          <a:lstStyle/>
          <a:p>
            <a:pPr algn="ctr">
              <a:lnSpc>
                <a:spcPct val="90000"/>
              </a:lnSpc>
            </a:pPr>
            <a:r>
              <a:rPr lang="en-US" sz="1600" b="1" kern="0" dirty="0">
                <a:solidFill>
                  <a:schemeClr val="bg1"/>
                </a:solidFill>
              </a:rPr>
              <a:t>6. Verify cloud</a:t>
            </a:r>
          </a:p>
        </p:txBody>
      </p:sp>
      <p:sp>
        <p:nvSpPr>
          <p:cNvPr id="128" name="Oval 127"/>
          <p:cNvSpPr/>
          <p:nvPr/>
        </p:nvSpPr>
        <p:spPr>
          <a:xfrm>
            <a:off x="6824165" y="5428708"/>
            <a:ext cx="453314" cy="453314"/>
          </a:xfrm>
          <a:prstGeom prst="ellipse">
            <a:avLst/>
          </a:prstGeom>
          <a:solidFill>
            <a:srgbClr val="F0533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3</a:t>
            </a:r>
            <a:endParaRPr lang="en-US" dirty="0"/>
          </a:p>
        </p:txBody>
      </p:sp>
      <p:sp>
        <p:nvSpPr>
          <p:cNvPr id="129" name="Oval 128"/>
          <p:cNvSpPr/>
          <p:nvPr/>
        </p:nvSpPr>
        <p:spPr>
          <a:xfrm>
            <a:off x="3393098" y="2917156"/>
            <a:ext cx="453314" cy="453314"/>
          </a:xfrm>
          <a:prstGeom prst="ellipse">
            <a:avLst/>
          </a:prstGeom>
          <a:solidFill>
            <a:srgbClr val="F0533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4</a:t>
            </a:r>
            <a:endParaRPr lang="en-US" dirty="0"/>
          </a:p>
        </p:txBody>
      </p:sp>
      <p:sp>
        <p:nvSpPr>
          <p:cNvPr id="130" name="Oval 129"/>
          <p:cNvSpPr/>
          <p:nvPr/>
        </p:nvSpPr>
        <p:spPr>
          <a:xfrm>
            <a:off x="9622188" y="4537107"/>
            <a:ext cx="453314" cy="453314"/>
          </a:xfrm>
          <a:prstGeom prst="ellipse">
            <a:avLst/>
          </a:prstGeom>
          <a:solidFill>
            <a:srgbClr val="F0533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5</a:t>
            </a:r>
            <a:endParaRPr lang="en-US" dirty="0"/>
          </a:p>
        </p:txBody>
      </p:sp>
      <p:sp>
        <p:nvSpPr>
          <p:cNvPr id="131" name="Oval 130"/>
          <p:cNvSpPr/>
          <p:nvPr/>
        </p:nvSpPr>
        <p:spPr>
          <a:xfrm>
            <a:off x="413224" y="2185891"/>
            <a:ext cx="453314" cy="453314"/>
          </a:xfrm>
          <a:prstGeom prst="ellipse">
            <a:avLst/>
          </a:prstGeom>
          <a:solidFill>
            <a:srgbClr val="F0533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5</a:t>
            </a:r>
            <a:endParaRPr lang="en-US" dirty="0"/>
          </a:p>
        </p:txBody>
      </p:sp>
      <p:sp>
        <p:nvSpPr>
          <p:cNvPr id="132" name="Oval 131"/>
          <p:cNvSpPr/>
          <p:nvPr/>
        </p:nvSpPr>
        <p:spPr>
          <a:xfrm>
            <a:off x="413302" y="3100291"/>
            <a:ext cx="453314" cy="453314"/>
          </a:xfrm>
          <a:prstGeom prst="ellipse">
            <a:avLst/>
          </a:prstGeom>
          <a:solidFill>
            <a:srgbClr val="F0533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5</a:t>
            </a:r>
            <a:endParaRPr lang="en-US" dirty="0"/>
          </a:p>
        </p:txBody>
      </p:sp>
      <p:sp>
        <p:nvSpPr>
          <p:cNvPr id="133" name="Oval 132"/>
          <p:cNvSpPr/>
          <p:nvPr/>
        </p:nvSpPr>
        <p:spPr>
          <a:xfrm>
            <a:off x="413302" y="3985932"/>
            <a:ext cx="453314" cy="453314"/>
          </a:xfrm>
          <a:prstGeom prst="ellipse">
            <a:avLst/>
          </a:prstGeom>
          <a:solidFill>
            <a:srgbClr val="F0533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5</a:t>
            </a:r>
            <a:endParaRPr lang="en-US" dirty="0"/>
          </a:p>
        </p:txBody>
      </p:sp>
      <p:sp>
        <p:nvSpPr>
          <p:cNvPr id="134" name="Oval 133"/>
          <p:cNvSpPr/>
          <p:nvPr/>
        </p:nvSpPr>
        <p:spPr>
          <a:xfrm>
            <a:off x="9959080" y="5230454"/>
            <a:ext cx="453314" cy="453314"/>
          </a:xfrm>
          <a:prstGeom prst="ellipse">
            <a:avLst/>
          </a:prstGeom>
          <a:solidFill>
            <a:srgbClr val="F0533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6</a:t>
            </a:r>
            <a:endParaRPr lang="en-US" dirty="0"/>
          </a:p>
        </p:txBody>
      </p:sp>
      <p:sp>
        <p:nvSpPr>
          <p:cNvPr id="135" name="Oval 134"/>
          <p:cNvSpPr/>
          <p:nvPr/>
        </p:nvSpPr>
        <p:spPr>
          <a:xfrm>
            <a:off x="9411338" y="3802768"/>
            <a:ext cx="453314" cy="453314"/>
          </a:xfrm>
          <a:prstGeom prst="ellipse">
            <a:avLst/>
          </a:prstGeom>
          <a:solidFill>
            <a:srgbClr val="F0533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dirty="0"/>
              <a:t>2</a:t>
            </a:r>
            <a:endParaRPr lang="en-US" dirty="0"/>
          </a:p>
        </p:txBody>
      </p:sp>
    </p:spTree>
    <p:extLst>
      <p:ext uri="{BB962C8B-B14F-4D97-AF65-F5344CB8AC3E}">
        <p14:creationId xmlns:p14="http://schemas.microsoft.com/office/powerpoint/2010/main" val="12019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anim calcmode="lin" valueType="num">
                                      <p:cBhvr>
                                        <p:cTn id="8" dur="500" fill="hold"/>
                                        <p:tgtEl>
                                          <p:spTgt spid="125"/>
                                        </p:tgtEl>
                                        <p:attrNameLst>
                                          <p:attrName>ppt_w</p:attrName>
                                        </p:attrNameLst>
                                      </p:cBhvr>
                                      <p:tavLst>
                                        <p:tav tm="0" fmla="#ppt_w*sin(2.5*pi*$)">
                                          <p:val>
                                            <p:fltVal val="0"/>
                                          </p:val>
                                        </p:tav>
                                        <p:tav tm="100000">
                                          <p:val>
                                            <p:fltVal val="1"/>
                                          </p:val>
                                        </p:tav>
                                      </p:tavLst>
                                    </p:anim>
                                    <p:anim calcmode="lin" valueType="num">
                                      <p:cBhvr>
                                        <p:cTn id="9" dur="500" fill="hold"/>
                                        <p:tgtEl>
                                          <p:spTgt spid="12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120"/>
                                        </p:tgtEl>
                                        <p:attrNameLst>
                                          <p:attrName>style.visibility</p:attrName>
                                        </p:attrNameLst>
                                      </p:cBhvr>
                                      <p:to>
                                        <p:strVal val="visible"/>
                                      </p:to>
                                    </p:set>
                                    <p:animEffect transition="in" filter="fade">
                                      <p:cBhvr>
                                        <p:cTn id="14" dur="500"/>
                                        <p:tgtEl>
                                          <p:spTgt spid="120"/>
                                        </p:tgtEl>
                                      </p:cBhvr>
                                    </p:animEffect>
                                    <p:anim calcmode="lin" valueType="num">
                                      <p:cBhvr>
                                        <p:cTn id="15" dur="500" fill="hold"/>
                                        <p:tgtEl>
                                          <p:spTgt spid="120"/>
                                        </p:tgtEl>
                                        <p:attrNameLst>
                                          <p:attrName>ppt_w</p:attrName>
                                        </p:attrNameLst>
                                      </p:cBhvr>
                                      <p:tavLst>
                                        <p:tav tm="0" fmla="#ppt_w*sin(2.5*pi*$)">
                                          <p:val>
                                            <p:fltVal val="0"/>
                                          </p:val>
                                        </p:tav>
                                        <p:tav tm="100000">
                                          <p:val>
                                            <p:fltVal val="1"/>
                                          </p:val>
                                        </p:tav>
                                      </p:tavLst>
                                    </p:anim>
                                    <p:anim calcmode="lin" valueType="num">
                                      <p:cBhvr>
                                        <p:cTn id="16" dur="500" fill="hold"/>
                                        <p:tgtEl>
                                          <p:spTgt spid="120"/>
                                        </p:tgtEl>
                                        <p:attrNameLst>
                                          <p:attrName>ppt_h</p:attrName>
                                        </p:attrNameLst>
                                      </p:cBhvr>
                                      <p:tavLst>
                                        <p:tav tm="0">
                                          <p:val>
                                            <p:strVal val="#ppt_h"/>
                                          </p:val>
                                        </p:tav>
                                        <p:tav tm="100000">
                                          <p:val>
                                            <p:strVal val="#ppt_h"/>
                                          </p:val>
                                        </p:tav>
                                      </p:tavLst>
                                    </p:anim>
                                  </p:childTnLst>
                                </p:cTn>
                              </p:par>
                              <p:par>
                                <p:cTn id="17" presetID="45" presetClass="entr" presetSubtype="0" fill="hold" grpId="0" nodeType="withEffect">
                                  <p:stCondLst>
                                    <p:cond delay="0"/>
                                  </p:stCondLst>
                                  <p:childTnLst>
                                    <p:set>
                                      <p:cBhvr>
                                        <p:cTn id="18" dur="1" fill="hold">
                                          <p:stCondLst>
                                            <p:cond delay="0"/>
                                          </p:stCondLst>
                                        </p:cTn>
                                        <p:tgtEl>
                                          <p:spTgt spid="135"/>
                                        </p:tgtEl>
                                        <p:attrNameLst>
                                          <p:attrName>style.visibility</p:attrName>
                                        </p:attrNameLst>
                                      </p:cBhvr>
                                      <p:to>
                                        <p:strVal val="visible"/>
                                      </p:to>
                                    </p:set>
                                    <p:animEffect transition="in" filter="fade">
                                      <p:cBhvr>
                                        <p:cTn id="19" dur="500"/>
                                        <p:tgtEl>
                                          <p:spTgt spid="135"/>
                                        </p:tgtEl>
                                      </p:cBhvr>
                                    </p:animEffect>
                                    <p:anim calcmode="lin" valueType="num">
                                      <p:cBhvr>
                                        <p:cTn id="20" dur="500" fill="hold"/>
                                        <p:tgtEl>
                                          <p:spTgt spid="135"/>
                                        </p:tgtEl>
                                        <p:attrNameLst>
                                          <p:attrName>ppt_w</p:attrName>
                                        </p:attrNameLst>
                                      </p:cBhvr>
                                      <p:tavLst>
                                        <p:tav tm="0" fmla="#ppt_w*sin(2.5*pi*$)">
                                          <p:val>
                                            <p:fltVal val="0"/>
                                          </p:val>
                                        </p:tav>
                                        <p:tav tm="100000">
                                          <p:val>
                                            <p:fltVal val="1"/>
                                          </p:val>
                                        </p:tav>
                                      </p:tavLst>
                                    </p:anim>
                                    <p:anim calcmode="lin" valueType="num">
                                      <p:cBhvr>
                                        <p:cTn id="21" dur="500" fill="hold"/>
                                        <p:tgtEl>
                                          <p:spTgt spid="135"/>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123"/>
                                        </p:tgtEl>
                                        <p:attrNameLst>
                                          <p:attrName>style.visibility</p:attrName>
                                        </p:attrNameLst>
                                      </p:cBhvr>
                                      <p:to>
                                        <p:strVal val="visible"/>
                                      </p:to>
                                    </p:set>
                                    <p:animEffect transition="in" filter="fade">
                                      <p:cBhvr>
                                        <p:cTn id="26" dur="500"/>
                                        <p:tgtEl>
                                          <p:spTgt spid="123"/>
                                        </p:tgtEl>
                                      </p:cBhvr>
                                    </p:animEffect>
                                    <p:anim calcmode="lin" valueType="num">
                                      <p:cBhvr>
                                        <p:cTn id="27" dur="500" fill="hold"/>
                                        <p:tgtEl>
                                          <p:spTgt spid="123"/>
                                        </p:tgtEl>
                                        <p:attrNameLst>
                                          <p:attrName>ppt_w</p:attrName>
                                        </p:attrNameLst>
                                      </p:cBhvr>
                                      <p:tavLst>
                                        <p:tav tm="0" fmla="#ppt_w*sin(2.5*pi*$)">
                                          <p:val>
                                            <p:fltVal val="0"/>
                                          </p:val>
                                        </p:tav>
                                        <p:tav tm="100000">
                                          <p:val>
                                            <p:fltVal val="1"/>
                                          </p:val>
                                        </p:tav>
                                      </p:tavLst>
                                    </p:anim>
                                    <p:anim calcmode="lin" valueType="num">
                                      <p:cBhvr>
                                        <p:cTn id="28" dur="500" fill="hold"/>
                                        <p:tgtEl>
                                          <p:spTgt spid="123"/>
                                        </p:tgtEl>
                                        <p:attrNameLst>
                                          <p:attrName>ppt_h</p:attrName>
                                        </p:attrNameLst>
                                      </p:cBhvr>
                                      <p:tavLst>
                                        <p:tav tm="0">
                                          <p:val>
                                            <p:strVal val="#ppt_h"/>
                                          </p:val>
                                        </p:tav>
                                        <p:tav tm="100000">
                                          <p:val>
                                            <p:strVal val="#ppt_h"/>
                                          </p:val>
                                        </p:tav>
                                      </p:tavLst>
                                    </p:anim>
                                  </p:childTnLst>
                                </p:cTn>
                              </p:par>
                              <p:par>
                                <p:cTn id="29" presetID="45" presetClass="entr" presetSubtype="0" fill="hold" grpId="0" nodeType="withEffect">
                                  <p:stCondLst>
                                    <p:cond delay="0"/>
                                  </p:stCondLst>
                                  <p:childTnLst>
                                    <p:set>
                                      <p:cBhvr>
                                        <p:cTn id="30" dur="1" fill="hold">
                                          <p:stCondLst>
                                            <p:cond delay="0"/>
                                          </p:stCondLst>
                                        </p:cTn>
                                        <p:tgtEl>
                                          <p:spTgt spid="128"/>
                                        </p:tgtEl>
                                        <p:attrNameLst>
                                          <p:attrName>style.visibility</p:attrName>
                                        </p:attrNameLst>
                                      </p:cBhvr>
                                      <p:to>
                                        <p:strVal val="visible"/>
                                      </p:to>
                                    </p:set>
                                    <p:animEffect transition="in" filter="fade">
                                      <p:cBhvr>
                                        <p:cTn id="31" dur="500"/>
                                        <p:tgtEl>
                                          <p:spTgt spid="128"/>
                                        </p:tgtEl>
                                      </p:cBhvr>
                                    </p:animEffect>
                                    <p:anim calcmode="lin" valueType="num">
                                      <p:cBhvr>
                                        <p:cTn id="32" dur="500" fill="hold"/>
                                        <p:tgtEl>
                                          <p:spTgt spid="128"/>
                                        </p:tgtEl>
                                        <p:attrNameLst>
                                          <p:attrName>ppt_w</p:attrName>
                                        </p:attrNameLst>
                                      </p:cBhvr>
                                      <p:tavLst>
                                        <p:tav tm="0" fmla="#ppt_w*sin(2.5*pi*$)">
                                          <p:val>
                                            <p:fltVal val="0"/>
                                          </p:val>
                                        </p:tav>
                                        <p:tav tm="100000">
                                          <p:val>
                                            <p:fltVal val="1"/>
                                          </p:val>
                                        </p:tav>
                                      </p:tavLst>
                                    </p:anim>
                                    <p:anim calcmode="lin" valueType="num">
                                      <p:cBhvr>
                                        <p:cTn id="33" dur="500" fill="hold"/>
                                        <p:tgtEl>
                                          <p:spTgt spid="128"/>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24"/>
                                        </p:tgtEl>
                                        <p:attrNameLst>
                                          <p:attrName>style.visibility</p:attrName>
                                        </p:attrNameLst>
                                      </p:cBhvr>
                                      <p:to>
                                        <p:strVal val="visible"/>
                                      </p:to>
                                    </p:set>
                                    <p:animEffect transition="in" filter="fade">
                                      <p:cBhvr>
                                        <p:cTn id="38" dur="500"/>
                                        <p:tgtEl>
                                          <p:spTgt spid="124"/>
                                        </p:tgtEl>
                                      </p:cBhvr>
                                    </p:animEffect>
                                    <p:anim calcmode="lin" valueType="num">
                                      <p:cBhvr>
                                        <p:cTn id="39" dur="500" fill="hold"/>
                                        <p:tgtEl>
                                          <p:spTgt spid="124"/>
                                        </p:tgtEl>
                                        <p:attrNameLst>
                                          <p:attrName>ppt_w</p:attrName>
                                        </p:attrNameLst>
                                      </p:cBhvr>
                                      <p:tavLst>
                                        <p:tav tm="0" fmla="#ppt_w*sin(2.5*pi*$)">
                                          <p:val>
                                            <p:fltVal val="0"/>
                                          </p:val>
                                        </p:tav>
                                        <p:tav tm="100000">
                                          <p:val>
                                            <p:fltVal val="1"/>
                                          </p:val>
                                        </p:tav>
                                      </p:tavLst>
                                    </p:anim>
                                    <p:anim calcmode="lin" valueType="num">
                                      <p:cBhvr>
                                        <p:cTn id="40" dur="500" fill="hold"/>
                                        <p:tgtEl>
                                          <p:spTgt spid="124"/>
                                        </p:tgtEl>
                                        <p:attrNameLst>
                                          <p:attrName>ppt_h</p:attrName>
                                        </p:attrNameLst>
                                      </p:cBhvr>
                                      <p:tavLst>
                                        <p:tav tm="0">
                                          <p:val>
                                            <p:strVal val="#ppt_h"/>
                                          </p:val>
                                        </p:tav>
                                        <p:tav tm="100000">
                                          <p:val>
                                            <p:strVal val="#ppt_h"/>
                                          </p:val>
                                        </p:tav>
                                      </p:tavLst>
                                    </p:anim>
                                  </p:childTnLst>
                                </p:cTn>
                              </p:par>
                              <p:par>
                                <p:cTn id="41" presetID="45" presetClass="entr" presetSubtype="0" fill="hold" grpId="0" nodeType="withEffect">
                                  <p:stCondLst>
                                    <p:cond delay="0"/>
                                  </p:stCondLst>
                                  <p:childTnLst>
                                    <p:set>
                                      <p:cBhvr>
                                        <p:cTn id="42" dur="1" fill="hold">
                                          <p:stCondLst>
                                            <p:cond delay="0"/>
                                          </p:stCondLst>
                                        </p:cTn>
                                        <p:tgtEl>
                                          <p:spTgt spid="129"/>
                                        </p:tgtEl>
                                        <p:attrNameLst>
                                          <p:attrName>style.visibility</p:attrName>
                                        </p:attrNameLst>
                                      </p:cBhvr>
                                      <p:to>
                                        <p:strVal val="visible"/>
                                      </p:to>
                                    </p:set>
                                    <p:animEffect transition="in" filter="fade">
                                      <p:cBhvr>
                                        <p:cTn id="43" dur="500"/>
                                        <p:tgtEl>
                                          <p:spTgt spid="129"/>
                                        </p:tgtEl>
                                      </p:cBhvr>
                                    </p:animEffect>
                                    <p:anim calcmode="lin" valueType="num">
                                      <p:cBhvr>
                                        <p:cTn id="44" dur="500" fill="hold"/>
                                        <p:tgtEl>
                                          <p:spTgt spid="129"/>
                                        </p:tgtEl>
                                        <p:attrNameLst>
                                          <p:attrName>ppt_w</p:attrName>
                                        </p:attrNameLst>
                                      </p:cBhvr>
                                      <p:tavLst>
                                        <p:tav tm="0" fmla="#ppt_w*sin(2.5*pi*$)">
                                          <p:val>
                                            <p:fltVal val="0"/>
                                          </p:val>
                                        </p:tav>
                                        <p:tav tm="100000">
                                          <p:val>
                                            <p:fltVal val="1"/>
                                          </p:val>
                                        </p:tav>
                                      </p:tavLst>
                                    </p:anim>
                                    <p:anim calcmode="lin" valueType="num">
                                      <p:cBhvr>
                                        <p:cTn id="45" dur="500" fill="hold"/>
                                        <p:tgtEl>
                                          <p:spTgt spid="129"/>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126"/>
                                        </p:tgtEl>
                                        <p:attrNameLst>
                                          <p:attrName>style.visibility</p:attrName>
                                        </p:attrNameLst>
                                      </p:cBhvr>
                                      <p:to>
                                        <p:strVal val="visible"/>
                                      </p:to>
                                    </p:set>
                                    <p:animEffect transition="in" filter="fade">
                                      <p:cBhvr>
                                        <p:cTn id="50" dur="500"/>
                                        <p:tgtEl>
                                          <p:spTgt spid="126"/>
                                        </p:tgtEl>
                                      </p:cBhvr>
                                    </p:animEffect>
                                    <p:anim calcmode="lin" valueType="num">
                                      <p:cBhvr>
                                        <p:cTn id="51" dur="500" fill="hold"/>
                                        <p:tgtEl>
                                          <p:spTgt spid="126"/>
                                        </p:tgtEl>
                                        <p:attrNameLst>
                                          <p:attrName>ppt_w</p:attrName>
                                        </p:attrNameLst>
                                      </p:cBhvr>
                                      <p:tavLst>
                                        <p:tav tm="0" fmla="#ppt_w*sin(2.5*pi*$)">
                                          <p:val>
                                            <p:fltVal val="0"/>
                                          </p:val>
                                        </p:tav>
                                        <p:tav tm="100000">
                                          <p:val>
                                            <p:fltVal val="1"/>
                                          </p:val>
                                        </p:tav>
                                      </p:tavLst>
                                    </p:anim>
                                    <p:anim calcmode="lin" valueType="num">
                                      <p:cBhvr>
                                        <p:cTn id="52" dur="500" fill="hold"/>
                                        <p:tgtEl>
                                          <p:spTgt spid="126"/>
                                        </p:tgtEl>
                                        <p:attrNameLst>
                                          <p:attrName>ppt_h</p:attrName>
                                        </p:attrNameLst>
                                      </p:cBhvr>
                                      <p:tavLst>
                                        <p:tav tm="0">
                                          <p:val>
                                            <p:strVal val="#ppt_h"/>
                                          </p:val>
                                        </p:tav>
                                        <p:tav tm="100000">
                                          <p:val>
                                            <p:strVal val="#ppt_h"/>
                                          </p:val>
                                        </p:tav>
                                      </p:tavLst>
                                    </p:anim>
                                  </p:childTnLst>
                                </p:cTn>
                              </p:par>
                              <p:par>
                                <p:cTn id="53" presetID="45" presetClass="entr" presetSubtype="0" fill="hold" grpId="0" nodeType="withEffect">
                                  <p:stCondLst>
                                    <p:cond delay="0"/>
                                  </p:stCondLst>
                                  <p:childTnLst>
                                    <p:set>
                                      <p:cBhvr>
                                        <p:cTn id="54" dur="1" fill="hold">
                                          <p:stCondLst>
                                            <p:cond delay="0"/>
                                          </p:stCondLst>
                                        </p:cTn>
                                        <p:tgtEl>
                                          <p:spTgt spid="130"/>
                                        </p:tgtEl>
                                        <p:attrNameLst>
                                          <p:attrName>style.visibility</p:attrName>
                                        </p:attrNameLst>
                                      </p:cBhvr>
                                      <p:to>
                                        <p:strVal val="visible"/>
                                      </p:to>
                                    </p:set>
                                    <p:animEffect transition="in" filter="fade">
                                      <p:cBhvr>
                                        <p:cTn id="55" dur="500"/>
                                        <p:tgtEl>
                                          <p:spTgt spid="130"/>
                                        </p:tgtEl>
                                      </p:cBhvr>
                                    </p:animEffect>
                                    <p:anim calcmode="lin" valueType="num">
                                      <p:cBhvr>
                                        <p:cTn id="56" dur="500" fill="hold"/>
                                        <p:tgtEl>
                                          <p:spTgt spid="130"/>
                                        </p:tgtEl>
                                        <p:attrNameLst>
                                          <p:attrName>ppt_w</p:attrName>
                                        </p:attrNameLst>
                                      </p:cBhvr>
                                      <p:tavLst>
                                        <p:tav tm="0" fmla="#ppt_w*sin(2.5*pi*$)">
                                          <p:val>
                                            <p:fltVal val="0"/>
                                          </p:val>
                                        </p:tav>
                                        <p:tav tm="100000">
                                          <p:val>
                                            <p:fltVal val="1"/>
                                          </p:val>
                                        </p:tav>
                                      </p:tavLst>
                                    </p:anim>
                                    <p:anim calcmode="lin" valueType="num">
                                      <p:cBhvr>
                                        <p:cTn id="57" dur="500" fill="hold"/>
                                        <p:tgtEl>
                                          <p:spTgt spid="130"/>
                                        </p:tgtEl>
                                        <p:attrNameLst>
                                          <p:attrName>ppt_h</p:attrName>
                                        </p:attrNameLst>
                                      </p:cBhvr>
                                      <p:tavLst>
                                        <p:tav tm="0">
                                          <p:val>
                                            <p:strVal val="#ppt_h"/>
                                          </p:val>
                                        </p:tav>
                                        <p:tav tm="100000">
                                          <p:val>
                                            <p:strVal val="#ppt_h"/>
                                          </p:val>
                                        </p:tav>
                                      </p:tavLst>
                                    </p:anim>
                                  </p:childTnLst>
                                </p:cTn>
                              </p:par>
                              <p:par>
                                <p:cTn id="58" presetID="45" presetClass="entr" presetSubtype="0" fill="hold" grpId="0" nodeType="withEffect">
                                  <p:stCondLst>
                                    <p:cond delay="0"/>
                                  </p:stCondLst>
                                  <p:childTnLst>
                                    <p:set>
                                      <p:cBhvr>
                                        <p:cTn id="59" dur="1" fill="hold">
                                          <p:stCondLst>
                                            <p:cond delay="0"/>
                                          </p:stCondLst>
                                        </p:cTn>
                                        <p:tgtEl>
                                          <p:spTgt spid="131"/>
                                        </p:tgtEl>
                                        <p:attrNameLst>
                                          <p:attrName>style.visibility</p:attrName>
                                        </p:attrNameLst>
                                      </p:cBhvr>
                                      <p:to>
                                        <p:strVal val="visible"/>
                                      </p:to>
                                    </p:set>
                                    <p:animEffect transition="in" filter="fade">
                                      <p:cBhvr>
                                        <p:cTn id="60" dur="500"/>
                                        <p:tgtEl>
                                          <p:spTgt spid="131"/>
                                        </p:tgtEl>
                                      </p:cBhvr>
                                    </p:animEffect>
                                    <p:anim calcmode="lin" valueType="num">
                                      <p:cBhvr>
                                        <p:cTn id="61" dur="500" fill="hold"/>
                                        <p:tgtEl>
                                          <p:spTgt spid="131"/>
                                        </p:tgtEl>
                                        <p:attrNameLst>
                                          <p:attrName>ppt_w</p:attrName>
                                        </p:attrNameLst>
                                      </p:cBhvr>
                                      <p:tavLst>
                                        <p:tav tm="0" fmla="#ppt_w*sin(2.5*pi*$)">
                                          <p:val>
                                            <p:fltVal val="0"/>
                                          </p:val>
                                        </p:tav>
                                        <p:tav tm="100000">
                                          <p:val>
                                            <p:fltVal val="1"/>
                                          </p:val>
                                        </p:tav>
                                      </p:tavLst>
                                    </p:anim>
                                    <p:anim calcmode="lin" valueType="num">
                                      <p:cBhvr>
                                        <p:cTn id="62" dur="500" fill="hold"/>
                                        <p:tgtEl>
                                          <p:spTgt spid="131"/>
                                        </p:tgtEl>
                                        <p:attrNameLst>
                                          <p:attrName>ppt_h</p:attrName>
                                        </p:attrNameLst>
                                      </p:cBhvr>
                                      <p:tavLst>
                                        <p:tav tm="0">
                                          <p:val>
                                            <p:strVal val="#ppt_h"/>
                                          </p:val>
                                        </p:tav>
                                        <p:tav tm="100000">
                                          <p:val>
                                            <p:strVal val="#ppt_h"/>
                                          </p:val>
                                        </p:tav>
                                      </p:tavLst>
                                    </p:anim>
                                  </p:childTnLst>
                                </p:cTn>
                              </p:par>
                              <p:par>
                                <p:cTn id="63" presetID="45" presetClass="entr" presetSubtype="0" fill="hold" grpId="0" nodeType="withEffect">
                                  <p:stCondLst>
                                    <p:cond delay="0"/>
                                  </p:stCondLst>
                                  <p:childTnLst>
                                    <p:set>
                                      <p:cBhvr>
                                        <p:cTn id="64" dur="1" fill="hold">
                                          <p:stCondLst>
                                            <p:cond delay="0"/>
                                          </p:stCondLst>
                                        </p:cTn>
                                        <p:tgtEl>
                                          <p:spTgt spid="132"/>
                                        </p:tgtEl>
                                        <p:attrNameLst>
                                          <p:attrName>style.visibility</p:attrName>
                                        </p:attrNameLst>
                                      </p:cBhvr>
                                      <p:to>
                                        <p:strVal val="visible"/>
                                      </p:to>
                                    </p:set>
                                    <p:animEffect transition="in" filter="fade">
                                      <p:cBhvr>
                                        <p:cTn id="65" dur="500"/>
                                        <p:tgtEl>
                                          <p:spTgt spid="132"/>
                                        </p:tgtEl>
                                      </p:cBhvr>
                                    </p:animEffect>
                                    <p:anim calcmode="lin" valueType="num">
                                      <p:cBhvr>
                                        <p:cTn id="66" dur="500" fill="hold"/>
                                        <p:tgtEl>
                                          <p:spTgt spid="132"/>
                                        </p:tgtEl>
                                        <p:attrNameLst>
                                          <p:attrName>ppt_w</p:attrName>
                                        </p:attrNameLst>
                                      </p:cBhvr>
                                      <p:tavLst>
                                        <p:tav tm="0" fmla="#ppt_w*sin(2.5*pi*$)">
                                          <p:val>
                                            <p:fltVal val="0"/>
                                          </p:val>
                                        </p:tav>
                                        <p:tav tm="100000">
                                          <p:val>
                                            <p:fltVal val="1"/>
                                          </p:val>
                                        </p:tav>
                                      </p:tavLst>
                                    </p:anim>
                                    <p:anim calcmode="lin" valueType="num">
                                      <p:cBhvr>
                                        <p:cTn id="67" dur="500" fill="hold"/>
                                        <p:tgtEl>
                                          <p:spTgt spid="132"/>
                                        </p:tgtEl>
                                        <p:attrNameLst>
                                          <p:attrName>ppt_h</p:attrName>
                                        </p:attrNameLst>
                                      </p:cBhvr>
                                      <p:tavLst>
                                        <p:tav tm="0">
                                          <p:val>
                                            <p:strVal val="#ppt_h"/>
                                          </p:val>
                                        </p:tav>
                                        <p:tav tm="100000">
                                          <p:val>
                                            <p:strVal val="#ppt_h"/>
                                          </p:val>
                                        </p:tav>
                                      </p:tavLst>
                                    </p:anim>
                                  </p:childTnLst>
                                </p:cTn>
                              </p:par>
                              <p:par>
                                <p:cTn id="68" presetID="45" presetClass="entr" presetSubtype="0" fill="hold" grpId="0" nodeType="withEffect">
                                  <p:stCondLst>
                                    <p:cond delay="0"/>
                                  </p:stCondLst>
                                  <p:childTnLst>
                                    <p:set>
                                      <p:cBhvr>
                                        <p:cTn id="69" dur="1" fill="hold">
                                          <p:stCondLst>
                                            <p:cond delay="0"/>
                                          </p:stCondLst>
                                        </p:cTn>
                                        <p:tgtEl>
                                          <p:spTgt spid="133"/>
                                        </p:tgtEl>
                                        <p:attrNameLst>
                                          <p:attrName>style.visibility</p:attrName>
                                        </p:attrNameLst>
                                      </p:cBhvr>
                                      <p:to>
                                        <p:strVal val="visible"/>
                                      </p:to>
                                    </p:set>
                                    <p:animEffect transition="in" filter="fade">
                                      <p:cBhvr>
                                        <p:cTn id="70" dur="500"/>
                                        <p:tgtEl>
                                          <p:spTgt spid="133"/>
                                        </p:tgtEl>
                                      </p:cBhvr>
                                    </p:animEffect>
                                    <p:anim calcmode="lin" valueType="num">
                                      <p:cBhvr>
                                        <p:cTn id="71" dur="500" fill="hold"/>
                                        <p:tgtEl>
                                          <p:spTgt spid="133"/>
                                        </p:tgtEl>
                                        <p:attrNameLst>
                                          <p:attrName>ppt_w</p:attrName>
                                        </p:attrNameLst>
                                      </p:cBhvr>
                                      <p:tavLst>
                                        <p:tav tm="0" fmla="#ppt_w*sin(2.5*pi*$)">
                                          <p:val>
                                            <p:fltVal val="0"/>
                                          </p:val>
                                        </p:tav>
                                        <p:tav tm="100000">
                                          <p:val>
                                            <p:fltVal val="1"/>
                                          </p:val>
                                        </p:tav>
                                      </p:tavLst>
                                    </p:anim>
                                    <p:anim calcmode="lin" valueType="num">
                                      <p:cBhvr>
                                        <p:cTn id="72" dur="500" fill="hold"/>
                                        <p:tgtEl>
                                          <p:spTgt spid="133"/>
                                        </p:tgtEl>
                                        <p:attrNameLst>
                                          <p:attrName>ppt_h</p:attrName>
                                        </p:attrNameLst>
                                      </p:cBhvr>
                                      <p:tavLst>
                                        <p:tav tm="0">
                                          <p:val>
                                            <p:strVal val="#ppt_h"/>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45" presetClass="entr" presetSubtype="0" fill="hold" grpId="0" nodeType="clickEffect">
                                  <p:stCondLst>
                                    <p:cond delay="0"/>
                                  </p:stCondLst>
                                  <p:childTnLst>
                                    <p:set>
                                      <p:cBhvr>
                                        <p:cTn id="76" dur="1" fill="hold">
                                          <p:stCondLst>
                                            <p:cond delay="0"/>
                                          </p:stCondLst>
                                        </p:cTn>
                                        <p:tgtEl>
                                          <p:spTgt spid="127"/>
                                        </p:tgtEl>
                                        <p:attrNameLst>
                                          <p:attrName>style.visibility</p:attrName>
                                        </p:attrNameLst>
                                      </p:cBhvr>
                                      <p:to>
                                        <p:strVal val="visible"/>
                                      </p:to>
                                    </p:set>
                                    <p:animEffect transition="in" filter="fade">
                                      <p:cBhvr>
                                        <p:cTn id="77" dur="500"/>
                                        <p:tgtEl>
                                          <p:spTgt spid="127"/>
                                        </p:tgtEl>
                                      </p:cBhvr>
                                    </p:animEffect>
                                    <p:anim calcmode="lin" valueType="num">
                                      <p:cBhvr>
                                        <p:cTn id="78" dur="500" fill="hold"/>
                                        <p:tgtEl>
                                          <p:spTgt spid="127"/>
                                        </p:tgtEl>
                                        <p:attrNameLst>
                                          <p:attrName>ppt_w</p:attrName>
                                        </p:attrNameLst>
                                      </p:cBhvr>
                                      <p:tavLst>
                                        <p:tav tm="0" fmla="#ppt_w*sin(2.5*pi*$)">
                                          <p:val>
                                            <p:fltVal val="0"/>
                                          </p:val>
                                        </p:tav>
                                        <p:tav tm="100000">
                                          <p:val>
                                            <p:fltVal val="1"/>
                                          </p:val>
                                        </p:tav>
                                      </p:tavLst>
                                    </p:anim>
                                    <p:anim calcmode="lin" valueType="num">
                                      <p:cBhvr>
                                        <p:cTn id="79" dur="500" fill="hold"/>
                                        <p:tgtEl>
                                          <p:spTgt spid="127"/>
                                        </p:tgtEl>
                                        <p:attrNameLst>
                                          <p:attrName>ppt_h</p:attrName>
                                        </p:attrNameLst>
                                      </p:cBhvr>
                                      <p:tavLst>
                                        <p:tav tm="0">
                                          <p:val>
                                            <p:strVal val="#ppt_h"/>
                                          </p:val>
                                        </p:tav>
                                        <p:tav tm="100000">
                                          <p:val>
                                            <p:strVal val="#ppt_h"/>
                                          </p:val>
                                        </p:tav>
                                      </p:tavLst>
                                    </p:anim>
                                  </p:childTnLst>
                                </p:cTn>
                              </p:par>
                              <p:par>
                                <p:cTn id="80" presetID="45" presetClass="entr" presetSubtype="0" fill="hold" grpId="0" nodeType="withEffect">
                                  <p:stCondLst>
                                    <p:cond delay="0"/>
                                  </p:stCondLst>
                                  <p:childTnLst>
                                    <p:set>
                                      <p:cBhvr>
                                        <p:cTn id="81" dur="1" fill="hold">
                                          <p:stCondLst>
                                            <p:cond delay="0"/>
                                          </p:stCondLst>
                                        </p:cTn>
                                        <p:tgtEl>
                                          <p:spTgt spid="134"/>
                                        </p:tgtEl>
                                        <p:attrNameLst>
                                          <p:attrName>style.visibility</p:attrName>
                                        </p:attrNameLst>
                                      </p:cBhvr>
                                      <p:to>
                                        <p:strVal val="visible"/>
                                      </p:to>
                                    </p:set>
                                    <p:animEffect transition="in" filter="fade">
                                      <p:cBhvr>
                                        <p:cTn id="82" dur="500"/>
                                        <p:tgtEl>
                                          <p:spTgt spid="134"/>
                                        </p:tgtEl>
                                      </p:cBhvr>
                                    </p:animEffect>
                                    <p:anim calcmode="lin" valueType="num">
                                      <p:cBhvr>
                                        <p:cTn id="83" dur="500" fill="hold"/>
                                        <p:tgtEl>
                                          <p:spTgt spid="134"/>
                                        </p:tgtEl>
                                        <p:attrNameLst>
                                          <p:attrName>ppt_w</p:attrName>
                                        </p:attrNameLst>
                                      </p:cBhvr>
                                      <p:tavLst>
                                        <p:tav tm="0" fmla="#ppt_w*sin(2.5*pi*$)">
                                          <p:val>
                                            <p:fltVal val="0"/>
                                          </p:val>
                                        </p:tav>
                                        <p:tav tm="100000">
                                          <p:val>
                                            <p:fltVal val="1"/>
                                          </p:val>
                                        </p:tav>
                                      </p:tavLst>
                                    </p:anim>
                                    <p:anim calcmode="lin" valueType="num">
                                      <p:cBhvr>
                                        <p:cTn id="84" dur="500" fill="hold"/>
                                        <p:tgtEl>
                                          <p:spTgt spid="1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0" grpId="0" animBg="1"/>
      <p:bldP spid="123" grpId="0" animBg="1"/>
      <p:bldP spid="124"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RHEL compute nodes – deployment workflow</a:t>
            </a:r>
            <a:endParaRPr lang="ko-KR" altLang="en-US" dirty="0"/>
          </a:p>
        </p:txBody>
      </p:sp>
      <p:sp>
        <p:nvSpPr>
          <p:cNvPr id="5" name="텍스트 개체 틀 4"/>
          <p:cNvSpPr>
            <a:spLocks noGrp="1"/>
          </p:cNvSpPr>
          <p:nvPr>
            <p:ph type="body" sz="quarter" idx="13"/>
          </p:nvPr>
        </p:nvSpPr>
        <p:spPr/>
        <p:txBody>
          <a:bodyPr/>
          <a:lstStyle/>
          <a:p>
            <a:r>
              <a:rPr lang="en-US" altLang="ko-KR" dirty="0"/>
              <a:t>Customer deploys and manages RHEL nodes</a:t>
            </a:r>
          </a:p>
        </p:txBody>
      </p:sp>
      <p:sp>
        <p:nvSpPr>
          <p:cNvPr id="3" name="슬라이드 번호 개체 틀 2"/>
          <p:cNvSpPr>
            <a:spLocks noGrp="1"/>
          </p:cNvSpPr>
          <p:nvPr>
            <p:ph type="sldNum" sz="quarter" idx="12"/>
          </p:nvPr>
        </p:nvSpPr>
        <p:spPr/>
        <p:txBody>
          <a:bodyPr/>
          <a:lstStyle/>
          <a:p>
            <a:fld id="{B016F8AB-BCEA-4347-8BA6-BE776009BC89}" type="slidenum">
              <a:rPr lang="en-US" altLang="ko-KR" smtClean="0"/>
              <a:t>26</a:t>
            </a:fld>
            <a:endParaRPr lang="en-US" altLang="ko-KR"/>
          </a:p>
        </p:txBody>
      </p:sp>
      <p:pic>
        <p:nvPicPr>
          <p:cNvPr id="6" name="Picture 2" descr="https://wiki.hpcloud.net/download/attachments/56147504/image2016-1-8%200%3A30%3A6.png?version=1&amp;modificationDate=1452213011000&amp;api=v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9642" y="1404000"/>
            <a:ext cx="8449537" cy="48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76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RHEL compute nodes – deployment workflow</a:t>
            </a:r>
            <a:endParaRPr lang="ko-KR" altLang="en-US" dirty="0"/>
          </a:p>
        </p:txBody>
      </p:sp>
      <p:sp>
        <p:nvSpPr>
          <p:cNvPr id="3" name="텍스트 개체 틀 2"/>
          <p:cNvSpPr>
            <a:spLocks noGrp="1"/>
          </p:cNvSpPr>
          <p:nvPr>
            <p:ph type="body" sz="quarter" idx="13"/>
          </p:nvPr>
        </p:nvSpPr>
        <p:spPr/>
        <p:txBody>
          <a:bodyPr/>
          <a:lstStyle/>
          <a:p>
            <a:r>
              <a:rPr lang="en-US" altLang="ko-KR" dirty="0"/>
              <a:t>HLM deploys and manages RHEL nodes</a:t>
            </a:r>
          </a:p>
        </p:txBody>
      </p:sp>
      <p:sp>
        <p:nvSpPr>
          <p:cNvPr id="4" name="슬라이드 번호 개체 틀 3"/>
          <p:cNvSpPr>
            <a:spLocks noGrp="1"/>
          </p:cNvSpPr>
          <p:nvPr>
            <p:ph type="sldNum" sz="quarter" idx="12"/>
          </p:nvPr>
        </p:nvSpPr>
        <p:spPr/>
        <p:txBody>
          <a:bodyPr/>
          <a:lstStyle/>
          <a:p>
            <a:fld id="{B016F8AB-BCEA-4347-8BA6-BE776009BC89}" type="slidenum">
              <a:rPr lang="en-US" altLang="ko-KR" smtClean="0"/>
              <a:t>27</a:t>
            </a:fld>
            <a:endParaRPr lang="ko-KR" altLang="en-US" dirty="0"/>
          </a:p>
        </p:txBody>
      </p:sp>
      <p:pic>
        <p:nvPicPr>
          <p:cNvPr id="5" name="Picture 2" descr="https://wiki.hpcloud.net/download/attachments/56147504/image2016-2-4%2012%3A5%3A20.png?version=1&amp;modificationDate=1454587520000&amp;api=v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9641" y="1404000"/>
            <a:ext cx="8449537" cy="47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00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Installation by UI</a:t>
            </a:r>
          </a:p>
        </p:txBody>
      </p:sp>
      <p:sp>
        <p:nvSpPr>
          <p:cNvPr id="15" name="Text Placeholder 14"/>
          <p:cNvSpPr>
            <a:spLocks noGrp="1"/>
          </p:cNvSpPr>
          <p:nvPr>
            <p:ph type="body" sz="quarter" idx="13"/>
          </p:nvPr>
        </p:nvSpPr>
        <p:spPr/>
        <p:txBody>
          <a:bodyPr vert="horz" lIns="0" tIns="0" rIns="0" bIns="0" rtlCol="0" anchor="t">
            <a:noAutofit/>
          </a:bodyPr>
          <a:lstStyle/>
          <a:p>
            <a:r>
              <a:rPr lang="en-US" dirty="0">
                <a:latin typeface="Arial" charset="0"/>
              </a:rPr>
              <a:t>Simple installation with flexible deployment modeling</a:t>
            </a:r>
          </a:p>
        </p:txBody>
      </p:sp>
      <p:sp>
        <p:nvSpPr>
          <p:cNvPr id="5" name="Text Placeholder 4"/>
          <p:cNvSpPr>
            <a:spLocks noGrp="1"/>
          </p:cNvSpPr>
          <p:nvPr>
            <p:ph type="body" idx="1"/>
          </p:nvPr>
        </p:nvSpPr>
        <p:spPr/>
        <p:txBody>
          <a:bodyPr/>
          <a:lstStyle/>
          <a:p>
            <a:r>
              <a:rPr lang="en-US" dirty="0">
                <a:latin typeface="Arial" charset="0"/>
              </a:rPr>
              <a:t>Lifecycle Management</a:t>
            </a:r>
          </a:p>
        </p:txBody>
      </p:sp>
      <p:sp>
        <p:nvSpPr>
          <p:cNvPr id="16" name="Text Placeholder 15"/>
          <p:cNvSpPr>
            <a:spLocks noGrp="1"/>
          </p:cNvSpPr>
          <p:nvPr>
            <p:ph type="body" sz="quarter" idx="14"/>
          </p:nvPr>
        </p:nvSpPr>
        <p:spPr/>
        <p:txBody>
          <a:bodyPr/>
          <a:lstStyle/>
          <a:p>
            <a:endParaRPr lang="en-US"/>
          </a:p>
        </p:txBody>
      </p:sp>
      <p:sp>
        <p:nvSpPr>
          <p:cNvPr id="24" name="Text Placeholder 23"/>
          <p:cNvSpPr>
            <a:spLocks noGrp="1"/>
          </p:cNvSpPr>
          <p:nvPr>
            <p:ph type="body" idx="17"/>
          </p:nvPr>
        </p:nvSpPr>
        <p:spPr/>
        <p:txBody>
          <a:bodyPr/>
          <a:lstStyle/>
          <a:p>
            <a:endParaRPr lang="en-US"/>
          </a:p>
        </p:txBody>
      </p:sp>
      <p:sp>
        <p:nvSpPr>
          <p:cNvPr id="17" name="Text Placeholder 16"/>
          <p:cNvSpPr>
            <a:spLocks noGrp="1"/>
          </p:cNvSpPr>
          <p:nvPr>
            <p:ph type="body" sz="quarter" idx="15"/>
          </p:nvPr>
        </p:nvSpPr>
        <p:spPr/>
        <p:txBody>
          <a:bodyPr/>
          <a:lstStyle/>
          <a:p>
            <a:endParaRPr lang="en-US"/>
          </a:p>
        </p:txBody>
      </p:sp>
      <p:sp>
        <p:nvSpPr>
          <p:cNvPr id="25" name="Text Placeholder 24"/>
          <p:cNvSpPr>
            <a:spLocks noGrp="1"/>
          </p:cNvSpPr>
          <p:nvPr>
            <p:ph type="body" idx="18"/>
          </p:nvPr>
        </p:nvSpPr>
        <p:spPr/>
        <p:txBody>
          <a:bodyPr/>
          <a:lstStyle/>
          <a:p>
            <a:endParaRPr lang="en-US"/>
          </a:p>
        </p:txBody>
      </p:sp>
      <p:sp>
        <p:nvSpPr>
          <p:cNvPr id="23" name="Text Placeholder 22"/>
          <p:cNvSpPr>
            <a:spLocks noGrp="1"/>
          </p:cNvSpPr>
          <p:nvPr>
            <p:ph type="body" sz="quarter" idx="16"/>
          </p:nvPr>
        </p:nvSpPr>
        <p:spPr/>
        <p:txBody>
          <a:bodyPr/>
          <a:lstStyle/>
          <a:p>
            <a:endParaRPr lang="en-US"/>
          </a:p>
        </p:txBody>
      </p:sp>
      <p:sp>
        <p:nvSpPr>
          <p:cNvPr id="10" name="Slide Number Placeholder 9"/>
          <p:cNvSpPr>
            <a:spLocks noGrp="1"/>
          </p:cNvSpPr>
          <p:nvPr>
            <p:ph type="sldNum" sz="quarter" idx="12"/>
          </p:nvPr>
        </p:nvSpPr>
        <p:spPr/>
        <p:txBody>
          <a:bodyPr/>
          <a:lstStyle/>
          <a:p>
            <a:fld id="{B016F8AB-BCEA-4347-8BA6-BE776009BC89}" type="slidenum">
              <a:rPr lang="en-US" smtClean="0"/>
              <a:t>28</a:t>
            </a:fld>
            <a:endParaRPr lang="en-US" dirty="0"/>
          </a:p>
        </p:txBody>
      </p:sp>
      <p:grpSp>
        <p:nvGrpSpPr>
          <p:cNvPr id="18" name="Group 17"/>
          <p:cNvGrpSpPr/>
          <p:nvPr/>
        </p:nvGrpSpPr>
        <p:grpSpPr>
          <a:xfrm>
            <a:off x="1178239" y="2436876"/>
            <a:ext cx="2291403" cy="3127248"/>
            <a:chOff x="770873" y="1947672"/>
            <a:chExt cx="2291403" cy="3127248"/>
          </a:xfrm>
        </p:grpSpPr>
        <p:sp>
          <p:nvSpPr>
            <p:cNvPr id="19" name="Rectangle 18"/>
            <p:cNvSpPr/>
            <p:nvPr/>
          </p:nvSpPr>
          <p:spPr>
            <a:xfrm>
              <a:off x="770874" y="2688604"/>
              <a:ext cx="2291402" cy="1645920"/>
            </a:xfrm>
            <a:prstGeom prst="rect">
              <a:avLst/>
            </a:prstGeom>
            <a:solidFill>
              <a:srgbClr val="00B388"/>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1218804">
                <a:tabLst>
                  <a:tab pos="10359832" algn="r"/>
                </a:tabLst>
              </a:pPr>
              <a:r>
                <a:rPr lang="en-US" sz="1400" b="1" kern="0" dirty="0" err="1">
                  <a:solidFill>
                    <a:prstClr val="black"/>
                  </a:solidFill>
                </a:rPr>
                <a:t>Ansible</a:t>
              </a:r>
              <a:endParaRPr lang="en-US" sz="1400" b="1" kern="0" dirty="0">
                <a:solidFill>
                  <a:prstClr val="black"/>
                </a:solidFill>
              </a:endParaRPr>
            </a:p>
            <a:p>
              <a:pPr algn="ctr" defTabSz="1218804">
                <a:tabLst>
                  <a:tab pos="10359832" algn="r"/>
                </a:tabLst>
              </a:pPr>
              <a:r>
                <a:rPr lang="en-US" sz="1000" b="1" kern="0" dirty="0">
                  <a:solidFill>
                    <a:prstClr val="black"/>
                  </a:solidFill>
                </a:rPr>
                <a:t>(deployment)</a:t>
              </a:r>
            </a:p>
          </p:txBody>
        </p:sp>
        <p:sp>
          <p:nvSpPr>
            <p:cNvPr id="20" name="Rectangle 19"/>
            <p:cNvSpPr/>
            <p:nvPr/>
          </p:nvSpPr>
          <p:spPr>
            <a:xfrm>
              <a:off x="770873" y="4434840"/>
              <a:ext cx="2291403" cy="640080"/>
            </a:xfrm>
            <a:prstGeom prst="rect">
              <a:avLst/>
            </a:prstGeom>
            <a:solidFill>
              <a:srgbClr val="00B388"/>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1218804">
                <a:tabLst>
                  <a:tab pos="10359832" algn="r"/>
                </a:tabLst>
              </a:pPr>
              <a:r>
                <a:rPr lang="en-US" sz="1400" b="1" kern="0" dirty="0">
                  <a:solidFill>
                    <a:prstClr val="black"/>
                  </a:solidFill>
                </a:rPr>
                <a:t>Cobbler</a:t>
              </a:r>
            </a:p>
            <a:p>
              <a:pPr algn="ctr" defTabSz="1218804">
                <a:tabLst>
                  <a:tab pos="10359832" algn="r"/>
                </a:tabLst>
              </a:pPr>
              <a:r>
                <a:rPr lang="en-US" sz="1000" b="1" kern="0" dirty="0">
                  <a:solidFill>
                    <a:prstClr val="black"/>
                  </a:solidFill>
                </a:rPr>
                <a:t>(bare metal provisioning)</a:t>
              </a:r>
            </a:p>
          </p:txBody>
        </p:sp>
        <p:sp>
          <p:nvSpPr>
            <p:cNvPr id="21" name="Rectangle 20"/>
            <p:cNvSpPr/>
            <p:nvPr/>
          </p:nvSpPr>
          <p:spPr>
            <a:xfrm>
              <a:off x="770873" y="1947672"/>
              <a:ext cx="2291403" cy="640080"/>
            </a:xfrm>
            <a:prstGeom prst="rect">
              <a:avLst/>
            </a:prstGeom>
            <a:solidFill>
              <a:srgbClr val="00B388"/>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1218804">
                <a:tabLst>
                  <a:tab pos="10359832" algn="r"/>
                </a:tabLst>
              </a:pPr>
              <a:r>
                <a:rPr lang="en-US" sz="1400" b="1" kern="0" dirty="0">
                  <a:solidFill>
                    <a:prstClr val="black"/>
                  </a:solidFill>
                </a:rPr>
                <a:t>Day Zero Installer</a:t>
              </a:r>
            </a:p>
            <a:p>
              <a:pPr algn="ctr" defTabSz="1218804">
                <a:tabLst>
                  <a:tab pos="10359832" algn="r"/>
                </a:tabLst>
              </a:pPr>
              <a:r>
                <a:rPr lang="en-US" sz="1000" b="1" kern="0" dirty="0">
                  <a:solidFill>
                    <a:prstClr val="black"/>
                  </a:solidFill>
                </a:rPr>
                <a:t>(wizard)</a:t>
              </a:r>
            </a:p>
          </p:txBody>
        </p:sp>
      </p:grpSp>
      <p:pic>
        <p:nvPicPr>
          <p:cNvPr id="22" name="01-Lifecycle-HLM-v0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38440" y="1523999"/>
            <a:ext cx="7765108" cy="4319847"/>
          </a:xfrm>
          <a:prstGeom prst="rect">
            <a:avLst/>
          </a:prstGeom>
        </p:spPr>
      </p:pic>
    </p:spTree>
    <p:extLst>
      <p:ext uri="{BB962C8B-B14F-4D97-AF65-F5344CB8AC3E}">
        <p14:creationId xmlns:p14="http://schemas.microsoft.com/office/powerpoint/2010/main" val="254503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2"/>
                                        </p:tgtEl>
                                      </p:cBhvr>
                                    </p:cmd>
                                  </p:childTnLst>
                                </p:cTn>
                              </p:par>
                            </p:childTnLst>
                          </p:cTn>
                        </p:par>
                      </p:childTnLst>
                    </p:cTn>
                  </p:par>
                </p:childTnLst>
              </p:cTn>
              <p:nextCondLst>
                <p:cond evt="onClick" delay="0">
                  <p:tgtEl>
                    <p:spTgt spid="22"/>
                  </p:tgtEl>
                </p:cond>
              </p:nextCondLst>
            </p:seq>
            <p:video>
              <p:cMediaNode vol="80000">
                <p:cTn id="7" fill="hold" display="0">
                  <p:stCondLst>
                    <p:cond delay="indefinite"/>
                  </p:stCondLst>
                </p:cTn>
                <p:tgtEl>
                  <p:spTgt spid="22"/>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Deployment Models</a:t>
            </a:r>
          </a:p>
        </p:txBody>
      </p:sp>
      <p:sp>
        <p:nvSpPr>
          <p:cNvPr id="2" name="텍스트 개체 틀 1"/>
          <p:cNvSpPr>
            <a:spLocks noGrp="1"/>
          </p:cNvSpPr>
          <p:nvPr>
            <p:ph type="body" sz="quarter" idx="14"/>
          </p:nvPr>
        </p:nvSpPr>
        <p:spPr/>
        <p:txBody>
          <a:bodyPr/>
          <a:lstStyle/>
          <a:p>
            <a:endParaRPr lang="ko-KR" altLang="en-US"/>
          </a:p>
        </p:txBody>
      </p:sp>
      <p:sp>
        <p:nvSpPr>
          <p:cNvPr id="3" name="Slide Number Placeholder 2"/>
          <p:cNvSpPr>
            <a:spLocks noGrp="1"/>
          </p:cNvSpPr>
          <p:nvPr>
            <p:ph type="sldNum" sz="quarter" idx="12"/>
          </p:nvPr>
        </p:nvSpPr>
        <p:spPr/>
        <p:txBody>
          <a:bodyPr/>
          <a:lstStyle/>
          <a:p>
            <a:fld id="{B016F8AB-BCEA-4347-8BA6-BE776009BC89}" type="slidenum">
              <a:rPr lang="en-US" smtClean="0"/>
              <a:t>29</a:t>
            </a:fld>
            <a:endParaRPr lang="en-US" dirty="0"/>
          </a:p>
        </p:txBody>
      </p:sp>
    </p:spTree>
    <p:extLst>
      <p:ext uri="{BB962C8B-B14F-4D97-AF65-F5344CB8AC3E}">
        <p14:creationId xmlns:p14="http://schemas.microsoft.com/office/powerpoint/2010/main" val="2289149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ko-KR" dirty="0"/>
              <a:t>Helion OpenStack</a:t>
            </a:r>
            <a:r>
              <a:rPr lang="ko-KR" altLang="en-US" dirty="0"/>
              <a:t> 개요</a:t>
            </a:r>
            <a:endParaRPr lang="en-US" altLang="ko-KR" dirty="0"/>
          </a:p>
        </p:txBody>
      </p:sp>
      <p:sp>
        <p:nvSpPr>
          <p:cNvPr id="5" name="Text Placeholder 4"/>
          <p:cNvSpPr>
            <a:spLocks noGrp="1"/>
          </p:cNvSpPr>
          <p:nvPr>
            <p:ph type="body" sz="quarter" idx="14"/>
          </p:nvPr>
        </p:nvSpPr>
        <p:spPr/>
        <p:txBody>
          <a:bodyPr/>
          <a:lstStyle/>
          <a:p>
            <a:endParaRPr lang="en-US"/>
          </a:p>
        </p:txBody>
      </p:sp>
      <p:sp>
        <p:nvSpPr>
          <p:cNvPr id="3" name="Slide Number Placeholder 2"/>
          <p:cNvSpPr>
            <a:spLocks noGrp="1"/>
          </p:cNvSpPr>
          <p:nvPr>
            <p:ph type="sldNum" sz="quarter" idx="12"/>
          </p:nvPr>
        </p:nvSpPr>
        <p:spPr/>
        <p:txBody>
          <a:bodyPr/>
          <a:lstStyle/>
          <a:p>
            <a:fld id="{B016F8AB-BCEA-4347-8BA6-BE776009BC89}" type="slidenum">
              <a:rPr lang="en-US" smtClean="0"/>
              <a:t>3</a:t>
            </a:fld>
            <a:endParaRPr lang="en-US"/>
          </a:p>
        </p:txBody>
      </p:sp>
    </p:spTree>
    <p:extLst>
      <p:ext uri="{BB962C8B-B14F-4D97-AF65-F5344CB8AC3E}">
        <p14:creationId xmlns:p14="http://schemas.microsoft.com/office/powerpoint/2010/main" val="1849845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Entry Scale Cloud with KVM</a:t>
            </a:r>
          </a:p>
        </p:txBody>
      </p:sp>
      <p:sp>
        <p:nvSpPr>
          <p:cNvPr id="59" name="Subtitle 3"/>
          <p:cNvSpPr txBox="1">
            <a:spLocks/>
          </p:cNvSpPr>
          <p:nvPr/>
        </p:nvSpPr>
        <p:spPr>
          <a:xfrm>
            <a:off x="609441" y="1177530"/>
            <a:ext cx="3215462" cy="369332"/>
          </a:xfrm>
          <a:prstGeom prst="rect">
            <a:avLst/>
          </a:prstGeom>
        </p:spPr>
        <p:txBody>
          <a:bodyPr/>
          <a:lstStyle>
            <a:lvl1pPr marL="0" indent="0" algn="l" defTabSz="685800" rtl="0" eaLnBrk="1" latinLnBrk="0" hangingPunct="1">
              <a:lnSpc>
                <a:spcPct val="90000"/>
              </a:lnSpc>
              <a:spcBef>
                <a:spcPts val="1800"/>
              </a:spcBef>
              <a:spcAft>
                <a:spcPts val="0"/>
              </a:spcAft>
              <a:buClr>
                <a:schemeClr val="bg1"/>
              </a:buClr>
              <a:buFont typeface="Arial" panose="020B0604020202020204" pitchFamily="34" charset="0"/>
              <a:buNone/>
              <a:defRPr sz="2000" b="1" kern="1200">
                <a:solidFill>
                  <a:srgbClr val="FFFFFF"/>
                </a:solidFill>
                <a:latin typeface="+mn-lt"/>
                <a:ea typeface="+mn-ea"/>
                <a:cs typeface="+mn-cs"/>
              </a:defRPr>
            </a:lvl1pPr>
            <a:lvl2pPr marL="209550" indent="-209550" algn="l" defTabSz="685800" rtl="0" eaLnBrk="1" latinLnBrk="0" hangingPunct="1">
              <a:lnSpc>
                <a:spcPct val="90000"/>
              </a:lnSpc>
              <a:spcBef>
                <a:spcPts val="600"/>
              </a:spcBef>
              <a:spcAft>
                <a:spcPts val="0"/>
              </a:spcAft>
              <a:buClr>
                <a:schemeClr val="bg1"/>
              </a:buClr>
              <a:buFont typeface="Arial" panose="020B0604020202020204" pitchFamily="34" charset="0"/>
              <a:buChar char="•"/>
              <a:defRPr sz="2000" kern="1200">
                <a:solidFill>
                  <a:srgbClr val="FFFFFF"/>
                </a:solidFill>
                <a:latin typeface="+mn-lt"/>
                <a:ea typeface="+mn-ea"/>
                <a:cs typeface="+mn-cs"/>
              </a:defRPr>
            </a:lvl2pPr>
            <a:lvl3pPr marL="403225" indent="-171450" algn="l" defTabSz="685800" rtl="0" eaLnBrk="1" latinLnBrk="0" hangingPunct="1">
              <a:lnSpc>
                <a:spcPct val="90000"/>
              </a:lnSpc>
              <a:spcBef>
                <a:spcPts val="600"/>
              </a:spcBef>
              <a:spcAft>
                <a:spcPts val="0"/>
              </a:spcAft>
              <a:buClr>
                <a:schemeClr val="bg1"/>
              </a:buClr>
              <a:buFont typeface="Arial" panose="020B0604020202020204" pitchFamily="34" charset="0"/>
              <a:buChar char="•"/>
              <a:defRPr sz="1700" kern="1200">
                <a:solidFill>
                  <a:srgbClr val="FFFFFF"/>
                </a:solidFill>
                <a:latin typeface="+mn-lt"/>
                <a:ea typeface="+mn-ea"/>
                <a:cs typeface="+mn-cs"/>
              </a:defRPr>
            </a:lvl3pPr>
            <a:lvl4pPr marL="403225" indent="-171450" algn="l" defTabSz="685800" rtl="0" eaLnBrk="1" latinLnBrk="0" hangingPunct="1">
              <a:lnSpc>
                <a:spcPct val="90000"/>
              </a:lnSpc>
              <a:spcBef>
                <a:spcPts val="600"/>
              </a:spcBef>
              <a:spcAft>
                <a:spcPts val="0"/>
              </a:spcAft>
              <a:buClr>
                <a:schemeClr val="bg1"/>
              </a:buClr>
              <a:buFont typeface="Arial" panose="020B0604020202020204" pitchFamily="34" charset="0"/>
              <a:buChar char="•"/>
              <a:defRPr sz="1700" kern="1200">
                <a:solidFill>
                  <a:srgbClr val="FFFFFF"/>
                </a:solidFill>
                <a:latin typeface="+mn-lt"/>
                <a:ea typeface="+mn-ea"/>
                <a:cs typeface="+mn-cs"/>
              </a:defRPr>
            </a:lvl4pPr>
            <a:lvl5pPr marL="403225" indent="-171450" algn="l" defTabSz="685800" rtl="0" eaLnBrk="1" latinLnBrk="0" hangingPunct="1">
              <a:lnSpc>
                <a:spcPct val="90000"/>
              </a:lnSpc>
              <a:spcBef>
                <a:spcPts val="600"/>
              </a:spcBef>
              <a:spcAft>
                <a:spcPts val="0"/>
              </a:spcAft>
              <a:buClr>
                <a:schemeClr val="bg1"/>
              </a:buClr>
              <a:buFont typeface="Arial" panose="020B0604020202020204" pitchFamily="34" charset="0"/>
              <a:buChar char="•"/>
              <a:defRPr sz="1700" kern="1200">
                <a:solidFill>
                  <a:srgbClr val="FFFFFF"/>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i="1" u="sng" dirty="0">
                <a:solidFill>
                  <a:schemeClr val="accent3"/>
                </a:solidFill>
              </a:rPr>
              <a:t>Qualified Example</a:t>
            </a:r>
          </a:p>
        </p:txBody>
      </p:sp>
      <p:sp>
        <p:nvSpPr>
          <p:cNvPr id="61" name="TextBox 60"/>
          <p:cNvSpPr txBox="1"/>
          <p:nvPr/>
        </p:nvSpPr>
        <p:spPr>
          <a:xfrm>
            <a:off x="609441" y="1590053"/>
            <a:ext cx="4499517" cy="1300469"/>
          </a:xfrm>
          <a:prstGeom prst="rect">
            <a:avLst/>
          </a:prstGeom>
          <a:noFill/>
        </p:spPr>
        <p:txBody>
          <a:bodyPr wrap="none" lIns="90000" tIns="46800" rIns="90000" bIns="46800" rtlCol="0">
            <a:noAutofit/>
          </a:bodyPr>
          <a:lstStyle/>
          <a:p>
            <a:pPr>
              <a:lnSpc>
                <a:spcPct val="90000"/>
              </a:lnSpc>
            </a:pPr>
            <a:r>
              <a:rPr lang="en-GB" sz="1200" b="1" dirty="0"/>
              <a:t>Use Cases: </a:t>
            </a:r>
            <a:r>
              <a:rPr lang="en-GB" sz="1200" dirty="0"/>
              <a:t>PoC, Production</a:t>
            </a:r>
          </a:p>
          <a:p>
            <a:pPr>
              <a:lnSpc>
                <a:spcPct val="90000"/>
              </a:lnSpc>
            </a:pPr>
            <a:r>
              <a:rPr lang="en-GB" sz="1200" b="1" dirty="0"/>
              <a:t>Node Count: </a:t>
            </a:r>
            <a:r>
              <a:rPr lang="en-GB" sz="1200" dirty="0"/>
              <a:t>4 – 106</a:t>
            </a:r>
          </a:p>
          <a:p>
            <a:pPr>
              <a:lnSpc>
                <a:spcPct val="90000"/>
              </a:lnSpc>
            </a:pPr>
            <a:r>
              <a:rPr lang="en-GB" sz="1200" b="1" dirty="0"/>
              <a:t>Control Plane: </a:t>
            </a:r>
            <a:r>
              <a:rPr lang="en-GB" sz="1200" dirty="0"/>
              <a:t>3 nodes</a:t>
            </a:r>
          </a:p>
          <a:p>
            <a:pPr>
              <a:lnSpc>
                <a:spcPct val="90000"/>
              </a:lnSpc>
            </a:pPr>
            <a:r>
              <a:rPr lang="en-GB" sz="1200" b="1" dirty="0"/>
              <a:t>Object Store: </a:t>
            </a:r>
            <a:r>
              <a:rPr lang="en-GB" sz="1200" dirty="0"/>
              <a:t>Swift in control plane</a:t>
            </a:r>
          </a:p>
          <a:p>
            <a:pPr>
              <a:lnSpc>
                <a:spcPct val="90000"/>
              </a:lnSpc>
            </a:pPr>
            <a:r>
              <a:rPr lang="en-GB" sz="1200" b="1" dirty="0"/>
              <a:t>Block Storage: </a:t>
            </a:r>
            <a:r>
              <a:rPr lang="en-GB" sz="1200" dirty="0"/>
              <a:t>0 or 3 VSA nodes (or optional external 3PAR)</a:t>
            </a:r>
          </a:p>
          <a:p>
            <a:pPr>
              <a:lnSpc>
                <a:spcPct val="90000"/>
              </a:lnSpc>
            </a:pPr>
            <a:r>
              <a:rPr lang="en-GB" sz="1200" b="1" dirty="0"/>
              <a:t>Compute: </a:t>
            </a:r>
            <a:r>
              <a:rPr lang="en-GB" sz="1200" dirty="0"/>
              <a:t>0 – 100 KVM nodes</a:t>
            </a:r>
          </a:p>
          <a:p>
            <a:pPr>
              <a:lnSpc>
                <a:spcPct val="90000"/>
              </a:lnSpc>
            </a:pPr>
            <a:r>
              <a:rPr lang="en-GB" sz="1200" b="1" dirty="0"/>
              <a:t>Physical Network: </a:t>
            </a:r>
            <a:r>
              <a:rPr lang="en-GB" sz="1200" dirty="0"/>
              <a:t>1 pair bonded NICS</a:t>
            </a:r>
          </a:p>
        </p:txBody>
      </p:sp>
      <p:sp>
        <p:nvSpPr>
          <p:cNvPr id="62" name="Rectangle 115"/>
          <p:cNvSpPr/>
          <p:nvPr/>
        </p:nvSpPr>
        <p:spPr>
          <a:xfrm>
            <a:off x="7338684" y="4429763"/>
            <a:ext cx="1882299" cy="1600203"/>
          </a:xfrm>
          <a:prstGeom prst="rect">
            <a:avLst/>
          </a:prstGeom>
          <a:solidFill>
            <a:schemeClr val="bg2"/>
          </a:solidFill>
          <a:ln w="19050" cap="flat" cmpd="sng" algn="ctr">
            <a:solidFill>
              <a:schemeClr val="tx1"/>
            </a:solidFill>
            <a:prstDash val="solid"/>
            <a:miter lim="800000"/>
          </a:ln>
          <a:effectLst/>
        </p:spPr>
        <p:txBody>
          <a:bodyPr rtlCol="0" anchor="b"/>
          <a:lstStyle/>
          <a:p>
            <a:pPr algn="ctr" defTabSz="914460">
              <a:lnSpc>
                <a:spcPct val="90000"/>
              </a:lnSpc>
            </a:pPr>
            <a:endParaRPr lang="en-US" sz="1200" b="1" kern="0" dirty="0"/>
          </a:p>
        </p:txBody>
      </p:sp>
      <p:sp>
        <p:nvSpPr>
          <p:cNvPr id="63" name="Rectangle 116"/>
          <p:cNvSpPr/>
          <p:nvPr/>
        </p:nvSpPr>
        <p:spPr>
          <a:xfrm>
            <a:off x="7262484" y="4361183"/>
            <a:ext cx="1882299" cy="1600203"/>
          </a:xfrm>
          <a:prstGeom prst="rect">
            <a:avLst/>
          </a:prstGeom>
          <a:solidFill>
            <a:schemeClr val="bg2"/>
          </a:solidFill>
          <a:ln w="19050" cap="flat" cmpd="sng" algn="ctr">
            <a:solidFill>
              <a:schemeClr val="tx1"/>
            </a:solidFill>
            <a:prstDash val="solid"/>
            <a:miter lim="800000"/>
          </a:ln>
          <a:effectLst/>
        </p:spPr>
        <p:txBody>
          <a:bodyPr rtlCol="0" anchor="b"/>
          <a:lstStyle/>
          <a:p>
            <a:pPr algn="ctr" defTabSz="914460">
              <a:lnSpc>
                <a:spcPct val="90000"/>
              </a:lnSpc>
            </a:pPr>
            <a:endParaRPr lang="en-US" sz="1200" b="1" kern="0" dirty="0"/>
          </a:p>
        </p:txBody>
      </p:sp>
      <p:sp>
        <p:nvSpPr>
          <p:cNvPr id="64" name="Rectangle 117"/>
          <p:cNvSpPr/>
          <p:nvPr/>
        </p:nvSpPr>
        <p:spPr>
          <a:xfrm>
            <a:off x="8139357" y="1595124"/>
            <a:ext cx="1882299" cy="1143001"/>
          </a:xfrm>
          <a:prstGeom prst="rect">
            <a:avLst/>
          </a:prstGeom>
          <a:solidFill>
            <a:schemeClr val="accent5"/>
          </a:solidFill>
          <a:ln w="19050" cap="flat" cmpd="sng" algn="ctr">
            <a:solidFill>
              <a:schemeClr val="tx1"/>
            </a:solidFill>
            <a:prstDash val="solid"/>
            <a:miter lim="800000"/>
          </a:ln>
          <a:effectLst/>
        </p:spPr>
        <p:txBody>
          <a:bodyPr rtlCol="0" anchor="t"/>
          <a:lstStyle/>
          <a:p>
            <a:pPr algn="ctr" defTabSz="914460">
              <a:lnSpc>
                <a:spcPct val="90000"/>
              </a:lnSpc>
              <a:defRPr/>
            </a:pPr>
            <a:endParaRPr lang="en-US" sz="1351" kern="0" dirty="0">
              <a:solidFill>
                <a:srgbClr val="0096D6"/>
              </a:solidFill>
            </a:endParaRPr>
          </a:p>
        </p:txBody>
      </p:sp>
      <p:sp>
        <p:nvSpPr>
          <p:cNvPr id="65" name="Rectangle 118"/>
          <p:cNvSpPr/>
          <p:nvPr/>
        </p:nvSpPr>
        <p:spPr>
          <a:xfrm>
            <a:off x="8215557" y="1671324"/>
            <a:ext cx="1882299" cy="1143001"/>
          </a:xfrm>
          <a:prstGeom prst="rect">
            <a:avLst/>
          </a:prstGeom>
          <a:solidFill>
            <a:schemeClr val="accent5"/>
          </a:solidFill>
          <a:ln w="19050" cap="flat" cmpd="sng" algn="ctr">
            <a:solidFill>
              <a:schemeClr val="tx1"/>
            </a:solidFill>
            <a:prstDash val="solid"/>
            <a:miter lim="800000"/>
          </a:ln>
          <a:effectLst/>
        </p:spPr>
        <p:txBody>
          <a:bodyPr rtlCol="0" anchor="t"/>
          <a:lstStyle/>
          <a:p>
            <a:pPr algn="ctr" defTabSz="914460">
              <a:lnSpc>
                <a:spcPct val="90000"/>
              </a:lnSpc>
              <a:defRPr/>
            </a:pPr>
            <a:endParaRPr lang="en-US" sz="1200" kern="0" dirty="0">
              <a:solidFill>
                <a:srgbClr val="0096D6"/>
              </a:solidFill>
            </a:endParaRPr>
          </a:p>
        </p:txBody>
      </p:sp>
      <p:sp>
        <p:nvSpPr>
          <p:cNvPr id="66" name="Rectangle 119"/>
          <p:cNvSpPr/>
          <p:nvPr/>
        </p:nvSpPr>
        <p:spPr>
          <a:xfrm>
            <a:off x="8291756" y="1747521"/>
            <a:ext cx="1882299" cy="1143001"/>
          </a:xfrm>
          <a:prstGeom prst="rect">
            <a:avLst/>
          </a:prstGeom>
          <a:solidFill>
            <a:schemeClr val="accent5"/>
          </a:solidFill>
          <a:ln w="19050" cap="flat" cmpd="sng" algn="ctr">
            <a:solidFill>
              <a:schemeClr val="tx1"/>
            </a:solidFill>
            <a:prstDash val="solid"/>
            <a:miter lim="800000"/>
          </a:ln>
          <a:effectLst/>
        </p:spPr>
        <p:txBody>
          <a:bodyPr rtlCol="0" anchor="t"/>
          <a:lstStyle/>
          <a:p>
            <a:pPr algn="ctr" defTabSz="914460">
              <a:lnSpc>
                <a:spcPct val="90000"/>
              </a:lnSpc>
              <a:defRPr/>
            </a:pPr>
            <a:r>
              <a:rPr lang="en-GB" sz="1200" b="1" kern="0" dirty="0">
                <a:solidFill>
                  <a:schemeClr val="bg1"/>
                </a:solidFill>
              </a:rPr>
              <a:t>Control Plane (3)</a:t>
            </a:r>
            <a:endParaRPr lang="en-US" sz="1200" b="1" kern="0" dirty="0">
              <a:solidFill>
                <a:schemeClr val="bg1"/>
              </a:solidFill>
            </a:endParaRPr>
          </a:p>
        </p:txBody>
      </p:sp>
      <p:cxnSp>
        <p:nvCxnSpPr>
          <p:cNvPr id="67" name="Straight Connector 120"/>
          <p:cNvCxnSpPr/>
          <p:nvPr/>
        </p:nvCxnSpPr>
        <p:spPr>
          <a:xfrm>
            <a:off x="6512409" y="3271524"/>
            <a:ext cx="5299375" cy="1"/>
          </a:xfrm>
          <a:prstGeom prst="line">
            <a:avLst/>
          </a:prstGeom>
          <a:noFill/>
          <a:ln w="57150" cap="flat" cmpd="sng" algn="ctr">
            <a:solidFill>
              <a:srgbClr val="0096D6"/>
            </a:solidFill>
            <a:prstDash val="solid"/>
            <a:miter lim="800000"/>
          </a:ln>
          <a:effectLst/>
        </p:spPr>
      </p:cxnSp>
      <p:cxnSp>
        <p:nvCxnSpPr>
          <p:cNvPr id="68" name="Straight Connector 121"/>
          <p:cNvCxnSpPr/>
          <p:nvPr/>
        </p:nvCxnSpPr>
        <p:spPr>
          <a:xfrm flipV="1">
            <a:off x="6512406" y="3484879"/>
            <a:ext cx="3200036" cy="15247"/>
          </a:xfrm>
          <a:prstGeom prst="line">
            <a:avLst/>
          </a:prstGeom>
          <a:noFill/>
          <a:ln w="57150" cap="flat" cmpd="sng" algn="ctr">
            <a:solidFill>
              <a:srgbClr val="822980"/>
            </a:solidFill>
            <a:prstDash val="solid"/>
            <a:miter lim="800000"/>
          </a:ln>
          <a:effectLst/>
        </p:spPr>
      </p:cxnSp>
      <p:cxnSp>
        <p:nvCxnSpPr>
          <p:cNvPr id="69" name="Straight Connector 122"/>
          <p:cNvCxnSpPr/>
          <p:nvPr/>
        </p:nvCxnSpPr>
        <p:spPr>
          <a:xfrm flipV="1">
            <a:off x="6531949" y="3721098"/>
            <a:ext cx="3565907" cy="7623"/>
          </a:xfrm>
          <a:prstGeom prst="line">
            <a:avLst/>
          </a:prstGeom>
          <a:noFill/>
          <a:ln w="57150" cap="flat" cmpd="sng" algn="ctr">
            <a:solidFill>
              <a:sysClr val="windowText" lastClr="000000"/>
            </a:solidFill>
            <a:prstDash val="solid"/>
            <a:miter lim="800000"/>
          </a:ln>
          <a:effectLst/>
        </p:spPr>
      </p:cxnSp>
      <p:cxnSp>
        <p:nvCxnSpPr>
          <p:cNvPr id="70" name="Straight Connector 123"/>
          <p:cNvCxnSpPr/>
          <p:nvPr/>
        </p:nvCxnSpPr>
        <p:spPr>
          <a:xfrm>
            <a:off x="6526290" y="3957320"/>
            <a:ext cx="2466093" cy="0"/>
          </a:xfrm>
          <a:prstGeom prst="line">
            <a:avLst/>
          </a:prstGeom>
          <a:noFill/>
          <a:ln w="57150" cap="flat" cmpd="sng" algn="ctr">
            <a:solidFill>
              <a:srgbClr val="ABA051"/>
            </a:solidFill>
            <a:prstDash val="solid"/>
            <a:miter lim="800000"/>
          </a:ln>
          <a:effectLst/>
        </p:spPr>
      </p:cxnSp>
      <p:sp>
        <p:nvSpPr>
          <p:cNvPr id="71" name="Rectangle 124"/>
          <p:cNvSpPr/>
          <p:nvPr/>
        </p:nvSpPr>
        <p:spPr>
          <a:xfrm>
            <a:off x="7198208" y="4292601"/>
            <a:ext cx="1882299" cy="1600203"/>
          </a:xfrm>
          <a:prstGeom prst="rect">
            <a:avLst/>
          </a:prstGeom>
          <a:solidFill>
            <a:schemeClr val="bg2"/>
          </a:solidFill>
          <a:ln w="19050" cap="flat" cmpd="sng" algn="ctr">
            <a:solidFill>
              <a:schemeClr val="tx1"/>
            </a:solidFill>
            <a:prstDash val="solid"/>
            <a:miter lim="800000"/>
          </a:ln>
          <a:effectLst/>
        </p:spPr>
        <p:txBody>
          <a:bodyPr rtlCol="0" anchor="b"/>
          <a:lstStyle/>
          <a:p>
            <a:pPr algn="ctr" defTabSz="914460">
              <a:lnSpc>
                <a:spcPct val="90000"/>
              </a:lnSpc>
            </a:pPr>
            <a:r>
              <a:rPr lang="en-GB" sz="1200" b="1" kern="0" dirty="0"/>
              <a:t>Compute (1..100)</a:t>
            </a:r>
            <a:endParaRPr lang="en-US" sz="1200" b="1" kern="0" dirty="0"/>
          </a:p>
        </p:txBody>
      </p:sp>
      <p:cxnSp>
        <p:nvCxnSpPr>
          <p:cNvPr id="72" name="Straight Connector 125"/>
          <p:cNvCxnSpPr/>
          <p:nvPr/>
        </p:nvCxnSpPr>
        <p:spPr>
          <a:xfrm flipV="1">
            <a:off x="8546160" y="2585721"/>
            <a:ext cx="0" cy="685803"/>
          </a:xfrm>
          <a:prstGeom prst="line">
            <a:avLst/>
          </a:prstGeom>
          <a:noFill/>
          <a:ln w="38100" cap="flat" cmpd="sng" algn="ctr">
            <a:solidFill>
              <a:srgbClr val="0096D6"/>
            </a:solidFill>
            <a:prstDash val="solid"/>
            <a:miter lim="800000"/>
          </a:ln>
          <a:effectLst/>
        </p:spPr>
      </p:cxnSp>
      <p:cxnSp>
        <p:nvCxnSpPr>
          <p:cNvPr id="73" name="Straight Connector 126"/>
          <p:cNvCxnSpPr/>
          <p:nvPr/>
        </p:nvCxnSpPr>
        <p:spPr>
          <a:xfrm flipV="1">
            <a:off x="8663935" y="2585721"/>
            <a:ext cx="0" cy="914403"/>
          </a:xfrm>
          <a:prstGeom prst="line">
            <a:avLst/>
          </a:prstGeom>
          <a:noFill/>
          <a:ln w="38100" cap="flat" cmpd="sng" algn="ctr">
            <a:solidFill>
              <a:srgbClr val="822980"/>
            </a:solidFill>
            <a:prstDash val="solid"/>
            <a:miter lim="800000"/>
          </a:ln>
          <a:effectLst/>
        </p:spPr>
      </p:cxnSp>
      <p:cxnSp>
        <p:nvCxnSpPr>
          <p:cNvPr id="74" name="Straight Connector 127"/>
          <p:cNvCxnSpPr/>
          <p:nvPr/>
        </p:nvCxnSpPr>
        <p:spPr>
          <a:xfrm flipV="1">
            <a:off x="9136711" y="2242825"/>
            <a:ext cx="0" cy="342897"/>
          </a:xfrm>
          <a:prstGeom prst="line">
            <a:avLst/>
          </a:prstGeom>
          <a:noFill/>
          <a:ln w="38100" cap="flat" cmpd="sng" algn="ctr">
            <a:solidFill>
              <a:srgbClr val="0096D6"/>
            </a:solidFill>
            <a:prstDash val="solid"/>
            <a:miter lim="800000"/>
          </a:ln>
          <a:effectLst/>
        </p:spPr>
      </p:cxnSp>
      <p:cxnSp>
        <p:nvCxnSpPr>
          <p:cNvPr id="75" name="Straight Connector 128"/>
          <p:cNvCxnSpPr>
            <a:stCxn id="170" idx="0"/>
          </p:cNvCxnSpPr>
          <p:nvPr/>
        </p:nvCxnSpPr>
        <p:spPr>
          <a:xfrm flipV="1">
            <a:off x="9240603" y="2242824"/>
            <a:ext cx="0" cy="228597"/>
          </a:xfrm>
          <a:prstGeom prst="line">
            <a:avLst/>
          </a:prstGeom>
          <a:noFill/>
          <a:ln w="38100" cap="flat" cmpd="sng" algn="ctr">
            <a:solidFill>
              <a:srgbClr val="822980"/>
            </a:solidFill>
            <a:prstDash val="solid"/>
            <a:miter lim="800000"/>
          </a:ln>
          <a:effectLst/>
        </p:spPr>
      </p:cxnSp>
      <p:sp>
        <p:nvSpPr>
          <p:cNvPr id="76" name="Rectangle 129"/>
          <p:cNvSpPr/>
          <p:nvPr/>
        </p:nvSpPr>
        <p:spPr>
          <a:xfrm>
            <a:off x="8415181" y="2090419"/>
            <a:ext cx="1635443" cy="289560"/>
          </a:xfrm>
          <a:prstGeom prst="rect">
            <a:avLst/>
          </a:prstGeom>
          <a:solidFill>
            <a:sysClr val="window" lastClr="FFFFFF"/>
          </a:solidFill>
          <a:ln w="25400" cap="flat" cmpd="sng" algn="ctr">
            <a:solidFill>
              <a:srgbClr val="0096D6">
                <a:lumMod val="50000"/>
              </a:srgbClr>
            </a:solidFill>
            <a:prstDash val="solid"/>
          </a:ln>
          <a:effectLst/>
        </p:spPr>
        <p:txBody>
          <a:bodyPr rtlCol="0" anchor="ctr"/>
          <a:lstStyle/>
          <a:p>
            <a:pPr algn="ctr" defTabSz="914460">
              <a:lnSpc>
                <a:spcPct val="90000"/>
              </a:lnSpc>
              <a:defRPr/>
            </a:pPr>
            <a:r>
              <a:rPr lang="en-GB" sz="1200" kern="0" dirty="0">
                <a:solidFill>
                  <a:prstClr val="black"/>
                </a:solidFill>
              </a:rPr>
              <a:t>services</a:t>
            </a:r>
            <a:endParaRPr lang="en-US" sz="1200" kern="0" dirty="0">
              <a:solidFill>
                <a:prstClr val="black"/>
              </a:solidFill>
            </a:endParaRPr>
          </a:p>
        </p:txBody>
      </p:sp>
      <p:cxnSp>
        <p:nvCxnSpPr>
          <p:cNvPr id="77" name="Straight Connector 130"/>
          <p:cNvCxnSpPr/>
          <p:nvPr/>
        </p:nvCxnSpPr>
        <p:spPr>
          <a:xfrm flipV="1">
            <a:off x="7606899" y="3721098"/>
            <a:ext cx="0" cy="1684023"/>
          </a:xfrm>
          <a:prstGeom prst="line">
            <a:avLst/>
          </a:prstGeom>
          <a:noFill/>
          <a:ln w="38100" cap="flat" cmpd="sng" algn="ctr">
            <a:solidFill>
              <a:sysClr val="windowText" lastClr="000000"/>
            </a:solidFill>
            <a:prstDash val="solid"/>
            <a:miter lim="800000"/>
          </a:ln>
          <a:effectLst/>
        </p:spPr>
      </p:cxnSp>
      <p:cxnSp>
        <p:nvCxnSpPr>
          <p:cNvPr id="78" name="Straight Connector 131"/>
          <p:cNvCxnSpPr/>
          <p:nvPr/>
        </p:nvCxnSpPr>
        <p:spPr>
          <a:xfrm flipV="1">
            <a:off x="7757711" y="3957325"/>
            <a:ext cx="0" cy="1371599"/>
          </a:xfrm>
          <a:prstGeom prst="line">
            <a:avLst/>
          </a:prstGeom>
          <a:noFill/>
          <a:ln w="38100" cap="flat" cmpd="sng" algn="ctr">
            <a:solidFill>
              <a:srgbClr val="ABA051"/>
            </a:solidFill>
            <a:prstDash val="solid"/>
            <a:miter lim="800000"/>
          </a:ln>
          <a:effectLst/>
        </p:spPr>
      </p:cxnSp>
      <p:cxnSp>
        <p:nvCxnSpPr>
          <p:cNvPr id="79" name="Straight Connector 132"/>
          <p:cNvCxnSpPr/>
          <p:nvPr/>
        </p:nvCxnSpPr>
        <p:spPr>
          <a:xfrm flipV="1">
            <a:off x="8445099" y="3271520"/>
            <a:ext cx="0" cy="1371603"/>
          </a:xfrm>
          <a:prstGeom prst="line">
            <a:avLst/>
          </a:prstGeom>
          <a:noFill/>
          <a:ln w="38100" cap="flat" cmpd="sng" algn="ctr">
            <a:solidFill>
              <a:srgbClr val="0096D6"/>
            </a:solidFill>
            <a:prstDash val="solid"/>
            <a:miter lim="800000"/>
          </a:ln>
          <a:effectLst/>
        </p:spPr>
      </p:cxnSp>
      <p:cxnSp>
        <p:nvCxnSpPr>
          <p:cNvPr id="80" name="Straight Connector 133"/>
          <p:cNvCxnSpPr/>
          <p:nvPr/>
        </p:nvCxnSpPr>
        <p:spPr>
          <a:xfrm flipV="1">
            <a:off x="8597499" y="3721098"/>
            <a:ext cx="0" cy="922023"/>
          </a:xfrm>
          <a:prstGeom prst="line">
            <a:avLst/>
          </a:prstGeom>
          <a:noFill/>
          <a:ln w="38100" cap="flat" cmpd="sng" algn="ctr">
            <a:solidFill>
              <a:sysClr val="windowText" lastClr="000000"/>
            </a:solidFill>
            <a:prstDash val="solid"/>
            <a:miter lim="800000"/>
          </a:ln>
          <a:effectLst/>
        </p:spPr>
      </p:cxnSp>
      <p:cxnSp>
        <p:nvCxnSpPr>
          <p:cNvPr id="81" name="Straight Connector 134"/>
          <p:cNvCxnSpPr/>
          <p:nvPr/>
        </p:nvCxnSpPr>
        <p:spPr>
          <a:xfrm flipV="1">
            <a:off x="8748311" y="3957324"/>
            <a:ext cx="0" cy="685801"/>
          </a:xfrm>
          <a:prstGeom prst="line">
            <a:avLst/>
          </a:prstGeom>
          <a:noFill/>
          <a:ln w="38100" cap="flat" cmpd="sng" algn="ctr">
            <a:solidFill>
              <a:srgbClr val="ABA051"/>
            </a:solidFill>
            <a:prstDash val="solid"/>
            <a:miter lim="800000"/>
          </a:ln>
          <a:effectLst/>
        </p:spPr>
      </p:cxnSp>
      <p:cxnSp>
        <p:nvCxnSpPr>
          <p:cNvPr id="82" name="Straight Connector 135"/>
          <p:cNvCxnSpPr/>
          <p:nvPr/>
        </p:nvCxnSpPr>
        <p:spPr>
          <a:xfrm flipV="1">
            <a:off x="9524467" y="2585721"/>
            <a:ext cx="0" cy="685803"/>
          </a:xfrm>
          <a:prstGeom prst="line">
            <a:avLst/>
          </a:prstGeom>
          <a:noFill/>
          <a:ln w="38100" cap="flat" cmpd="sng" algn="ctr">
            <a:solidFill>
              <a:srgbClr val="0096D6"/>
            </a:solidFill>
            <a:prstDash val="solid"/>
            <a:miter lim="800000"/>
          </a:ln>
          <a:effectLst/>
        </p:spPr>
      </p:cxnSp>
      <p:cxnSp>
        <p:nvCxnSpPr>
          <p:cNvPr id="83" name="Straight Connector 136"/>
          <p:cNvCxnSpPr/>
          <p:nvPr/>
        </p:nvCxnSpPr>
        <p:spPr>
          <a:xfrm flipV="1">
            <a:off x="9654535" y="2585721"/>
            <a:ext cx="0" cy="914403"/>
          </a:xfrm>
          <a:prstGeom prst="line">
            <a:avLst/>
          </a:prstGeom>
          <a:noFill/>
          <a:ln w="38100" cap="flat" cmpd="sng" algn="ctr">
            <a:solidFill>
              <a:srgbClr val="822980"/>
            </a:solidFill>
            <a:prstDash val="solid"/>
            <a:miter lim="800000"/>
          </a:ln>
          <a:effectLst/>
        </p:spPr>
      </p:cxnSp>
      <p:sp>
        <p:nvSpPr>
          <p:cNvPr id="84" name="Rectangle 137"/>
          <p:cNvSpPr/>
          <p:nvPr/>
        </p:nvSpPr>
        <p:spPr>
          <a:xfrm>
            <a:off x="8280408" y="4185921"/>
            <a:ext cx="684371" cy="228600"/>
          </a:xfrm>
          <a:prstGeom prst="rect">
            <a:avLst/>
          </a:prstGeom>
          <a:solidFill>
            <a:sysClr val="window" lastClr="FFFFFF"/>
          </a:solidFill>
          <a:ln w="25400" cap="flat" cmpd="sng" algn="ctr">
            <a:solidFill>
              <a:srgbClr val="002060"/>
            </a:solidFill>
            <a:prstDash val="solid"/>
          </a:ln>
          <a:effectLst/>
        </p:spPr>
        <p:txBody>
          <a:bodyPr rtlCol="0" anchor="ctr"/>
          <a:lstStyle/>
          <a:p>
            <a:pPr algn="ctr" defTabSz="914460">
              <a:lnSpc>
                <a:spcPct val="90000"/>
              </a:lnSpc>
              <a:defRPr/>
            </a:pPr>
            <a:r>
              <a:rPr lang="en-GB" sz="1200" kern="0" dirty="0">
                <a:solidFill>
                  <a:prstClr val="black"/>
                </a:solidFill>
              </a:rPr>
              <a:t>eth1</a:t>
            </a:r>
            <a:endParaRPr lang="en-US" sz="1200" kern="0" dirty="0">
              <a:solidFill>
                <a:prstClr val="black"/>
              </a:solidFill>
            </a:endParaRPr>
          </a:p>
        </p:txBody>
      </p:sp>
      <p:cxnSp>
        <p:nvCxnSpPr>
          <p:cNvPr id="85" name="Straight Connector 138"/>
          <p:cNvCxnSpPr/>
          <p:nvPr/>
        </p:nvCxnSpPr>
        <p:spPr>
          <a:xfrm flipV="1">
            <a:off x="8176512" y="4643120"/>
            <a:ext cx="0" cy="304800"/>
          </a:xfrm>
          <a:prstGeom prst="line">
            <a:avLst/>
          </a:prstGeom>
          <a:noFill/>
          <a:ln w="38100" cap="flat" cmpd="sng" algn="ctr">
            <a:solidFill>
              <a:srgbClr val="0096D6"/>
            </a:solidFill>
            <a:prstDash val="solid"/>
            <a:miter lim="800000"/>
          </a:ln>
          <a:effectLst/>
        </p:spPr>
      </p:cxnSp>
      <p:sp>
        <p:nvSpPr>
          <p:cNvPr id="86" name="Rectangle 139"/>
          <p:cNvSpPr/>
          <p:nvPr/>
        </p:nvSpPr>
        <p:spPr>
          <a:xfrm>
            <a:off x="7966478" y="4825999"/>
            <a:ext cx="990599" cy="289560"/>
          </a:xfrm>
          <a:prstGeom prst="rect">
            <a:avLst/>
          </a:prstGeom>
          <a:solidFill>
            <a:sysClr val="window" lastClr="FFFFFF"/>
          </a:solidFill>
          <a:ln w="25400" cap="flat" cmpd="sng" algn="ctr">
            <a:solidFill>
              <a:srgbClr val="0096D6">
                <a:lumMod val="50000"/>
              </a:srgbClr>
            </a:solidFill>
            <a:prstDash val="solid"/>
          </a:ln>
          <a:effectLst/>
        </p:spPr>
        <p:txBody>
          <a:bodyPr rtlCol="0" anchor="ctr"/>
          <a:lstStyle/>
          <a:p>
            <a:pPr algn="ctr" defTabSz="914460">
              <a:lnSpc>
                <a:spcPct val="90000"/>
              </a:lnSpc>
              <a:defRPr/>
            </a:pPr>
            <a:r>
              <a:rPr lang="en-GB" sz="1200" kern="0" dirty="0">
                <a:solidFill>
                  <a:prstClr val="black"/>
                </a:solidFill>
              </a:rPr>
              <a:t>services</a:t>
            </a:r>
            <a:endParaRPr lang="en-US" sz="1200" kern="0" dirty="0">
              <a:solidFill>
                <a:prstClr val="black"/>
              </a:solidFill>
            </a:endParaRPr>
          </a:p>
        </p:txBody>
      </p:sp>
      <p:cxnSp>
        <p:nvCxnSpPr>
          <p:cNvPr id="87" name="Straight Connector 140"/>
          <p:cNvCxnSpPr/>
          <p:nvPr/>
        </p:nvCxnSpPr>
        <p:spPr>
          <a:xfrm flipV="1">
            <a:off x="7454499" y="3271520"/>
            <a:ext cx="0" cy="1371600"/>
          </a:xfrm>
          <a:prstGeom prst="line">
            <a:avLst/>
          </a:prstGeom>
          <a:noFill/>
          <a:ln w="38100" cap="flat" cmpd="sng" algn="ctr">
            <a:solidFill>
              <a:srgbClr val="0096D6"/>
            </a:solidFill>
            <a:prstDash val="solid"/>
            <a:miter lim="800000"/>
          </a:ln>
          <a:effectLst/>
        </p:spPr>
      </p:cxnSp>
      <p:sp>
        <p:nvSpPr>
          <p:cNvPr id="88" name="Rectangle 141"/>
          <p:cNvSpPr/>
          <p:nvPr/>
        </p:nvSpPr>
        <p:spPr>
          <a:xfrm>
            <a:off x="7329333" y="4498339"/>
            <a:ext cx="1635443" cy="228600"/>
          </a:xfrm>
          <a:prstGeom prst="rect">
            <a:avLst/>
          </a:prstGeom>
          <a:solidFill>
            <a:sysClr val="window" lastClr="FFFFFF"/>
          </a:solidFill>
          <a:ln w="25400" cap="flat" cmpd="sng" algn="ctr">
            <a:solidFill>
              <a:srgbClr val="002060"/>
            </a:solidFill>
            <a:prstDash val="solid"/>
          </a:ln>
          <a:effectLst/>
        </p:spPr>
        <p:txBody>
          <a:bodyPr rtlCol="0" anchor="ctr"/>
          <a:lstStyle/>
          <a:p>
            <a:pPr algn="ctr" defTabSz="914460">
              <a:lnSpc>
                <a:spcPct val="90000"/>
              </a:lnSpc>
              <a:defRPr/>
            </a:pPr>
            <a:r>
              <a:rPr lang="en-GB" sz="1200" kern="0" dirty="0">
                <a:solidFill>
                  <a:prstClr val="black"/>
                </a:solidFill>
              </a:rPr>
              <a:t>bond0</a:t>
            </a:r>
            <a:endParaRPr lang="en-US" sz="1200" kern="0" dirty="0">
              <a:solidFill>
                <a:prstClr val="black"/>
              </a:solidFill>
            </a:endParaRPr>
          </a:p>
        </p:txBody>
      </p:sp>
      <p:sp>
        <p:nvSpPr>
          <p:cNvPr id="89" name="Rectangle 142"/>
          <p:cNvSpPr/>
          <p:nvPr/>
        </p:nvSpPr>
        <p:spPr>
          <a:xfrm>
            <a:off x="7329187" y="4825999"/>
            <a:ext cx="561093" cy="289560"/>
          </a:xfrm>
          <a:prstGeom prst="rect">
            <a:avLst/>
          </a:prstGeom>
          <a:solidFill>
            <a:sysClr val="window" lastClr="FFFFFF"/>
          </a:solidFill>
          <a:ln w="25400" cap="flat" cmpd="sng" algn="ctr">
            <a:solidFill>
              <a:srgbClr val="0096D6">
                <a:lumMod val="50000"/>
              </a:srgbClr>
            </a:solidFill>
            <a:prstDash val="solid"/>
          </a:ln>
          <a:effectLst/>
        </p:spPr>
        <p:txBody>
          <a:bodyPr rtlCol="0" anchor="ctr"/>
          <a:lstStyle/>
          <a:p>
            <a:pPr algn="ctr" defTabSz="914460">
              <a:lnSpc>
                <a:spcPct val="90000"/>
              </a:lnSpc>
              <a:defRPr/>
            </a:pPr>
            <a:r>
              <a:rPr lang="en-GB" sz="1200" kern="0" dirty="0">
                <a:solidFill>
                  <a:prstClr val="black"/>
                </a:solidFill>
              </a:rPr>
              <a:t>ovs</a:t>
            </a:r>
            <a:endParaRPr lang="en-US" sz="1200" kern="0" dirty="0">
              <a:solidFill>
                <a:prstClr val="black"/>
              </a:solidFill>
            </a:endParaRPr>
          </a:p>
        </p:txBody>
      </p:sp>
      <p:sp>
        <p:nvSpPr>
          <p:cNvPr id="90" name="Rectangle 143"/>
          <p:cNvSpPr/>
          <p:nvPr/>
        </p:nvSpPr>
        <p:spPr>
          <a:xfrm>
            <a:off x="7329184" y="5214620"/>
            <a:ext cx="1635592" cy="289560"/>
          </a:xfrm>
          <a:prstGeom prst="rect">
            <a:avLst/>
          </a:prstGeom>
          <a:solidFill>
            <a:sysClr val="window" lastClr="FFFFFF"/>
          </a:solidFill>
          <a:ln w="25400" cap="flat" cmpd="sng" algn="ctr">
            <a:noFill/>
            <a:prstDash val="solid"/>
          </a:ln>
          <a:effectLst/>
        </p:spPr>
        <p:txBody>
          <a:bodyPr rtlCol="0" anchor="ctr"/>
          <a:lstStyle/>
          <a:p>
            <a:pPr algn="ctr" defTabSz="914460">
              <a:lnSpc>
                <a:spcPct val="90000"/>
              </a:lnSpc>
              <a:defRPr/>
            </a:pPr>
            <a:r>
              <a:rPr lang="en-GB" sz="1200" kern="0" dirty="0">
                <a:solidFill>
                  <a:prstClr val="black"/>
                </a:solidFill>
              </a:rPr>
              <a:t>Guest VM</a:t>
            </a:r>
            <a:endParaRPr lang="en-US" sz="1200" kern="0" dirty="0">
              <a:solidFill>
                <a:prstClr val="black"/>
              </a:solidFill>
            </a:endParaRPr>
          </a:p>
        </p:txBody>
      </p:sp>
      <p:sp>
        <p:nvSpPr>
          <p:cNvPr id="91" name="Rectangle 144"/>
          <p:cNvSpPr/>
          <p:nvPr/>
        </p:nvSpPr>
        <p:spPr>
          <a:xfrm>
            <a:off x="7329337" y="4185921"/>
            <a:ext cx="684371" cy="228600"/>
          </a:xfrm>
          <a:prstGeom prst="rect">
            <a:avLst/>
          </a:prstGeom>
          <a:solidFill>
            <a:sysClr val="window" lastClr="FFFFFF"/>
          </a:solidFill>
          <a:ln w="25400" cap="flat" cmpd="sng" algn="ctr">
            <a:solidFill>
              <a:srgbClr val="002060"/>
            </a:solidFill>
            <a:prstDash val="solid"/>
          </a:ln>
          <a:effectLst/>
        </p:spPr>
        <p:txBody>
          <a:bodyPr rtlCol="0" anchor="ctr"/>
          <a:lstStyle/>
          <a:p>
            <a:pPr algn="ctr" defTabSz="914460">
              <a:lnSpc>
                <a:spcPct val="90000"/>
              </a:lnSpc>
              <a:defRPr/>
            </a:pPr>
            <a:r>
              <a:rPr lang="en-GB" sz="1200" kern="0" dirty="0">
                <a:solidFill>
                  <a:prstClr val="black"/>
                </a:solidFill>
              </a:rPr>
              <a:t>eth0</a:t>
            </a:r>
            <a:endParaRPr lang="en-US" sz="1200" kern="0" dirty="0">
              <a:solidFill>
                <a:prstClr val="black"/>
              </a:solidFill>
            </a:endParaRPr>
          </a:p>
        </p:txBody>
      </p:sp>
      <p:sp>
        <p:nvSpPr>
          <p:cNvPr id="92" name="Rectangle 145"/>
          <p:cNvSpPr/>
          <p:nvPr/>
        </p:nvSpPr>
        <p:spPr>
          <a:xfrm>
            <a:off x="9777084" y="4429763"/>
            <a:ext cx="1882299" cy="1600203"/>
          </a:xfrm>
          <a:prstGeom prst="rect">
            <a:avLst/>
          </a:prstGeom>
          <a:solidFill>
            <a:schemeClr val="bg2"/>
          </a:solidFill>
          <a:ln w="19050" cap="flat" cmpd="sng" algn="ctr">
            <a:solidFill>
              <a:schemeClr val="tx1"/>
            </a:solidFill>
            <a:prstDash val="solid"/>
            <a:miter lim="800000"/>
          </a:ln>
          <a:effectLst/>
        </p:spPr>
        <p:txBody>
          <a:bodyPr rtlCol="0" anchor="b"/>
          <a:lstStyle/>
          <a:p>
            <a:pPr algn="ctr" defTabSz="914460">
              <a:lnSpc>
                <a:spcPct val="90000"/>
              </a:lnSpc>
            </a:pPr>
            <a:endParaRPr lang="en-US" sz="1200" b="1" kern="0" dirty="0"/>
          </a:p>
        </p:txBody>
      </p:sp>
      <p:sp>
        <p:nvSpPr>
          <p:cNvPr id="93" name="Rectangle 146"/>
          <p:cNvSpPr/>
          <p:nvPr/>
        </p:nvSpPr>
        <p:spPr>
          <a:xfrm>
            <a:off x="9700884" y="4361183"/>
            <a:ext cx="1882299" cy="1600203"/>
          </a:xfrm>
          <a:prstGeom prst="rect">
            <a:avLst/>
          </a:prstGeom>
          <a:solidFill>
            <a:schemeClr val="bg2"/>
          </a:solidFill>
          <a:ln w="19050" cap="flat" cmpd="sng" algn="ctr">
            <a:solidFill>
              <a:schemeClr val="tx1"/>
            </a:solidFill>
            <a:prstDash val="solid"/>
            <a:miter lim="800000"/>
          </a:ln>
          <a:effectLst/>
        </p:spPr>
        <p:txBody>
          <a:bodyPr rtlCol="0" anchor="b"/>
          <a:lstStyle/>
          <a:p>
            <a:pPr algn="ctr" defTabSz="914460">
              <a:lnSpc>
                <a:spcPct val="90000"/>
              </a:lnSpc>
            </a:pPr>
            <a:endParaRPr lang="en-US" sz="1200" b="1" kern="0" dirty="0"/>
          </a:p>
        </p:txBody>
      </p:sp>
      <p:sp>
        <p:nvSpPr>
          <p:cNvPr id="94" name="Rectangle 147"/>
          <p:cNvSpPr/>
          <p:nvPr/>
        </p:nvSpPr>
        <p:spPr>
          <a:xfrm>
            <a:off x="9636608" y="4292601"/>
            <a:ext cx="1882299" cy="1600203"/>
          </a:xfrm>
          <a:prstGeom prst="rect">
            <a:avLst/>
          </a:prstGeom>
          <a:solidFill>
            <a:schemeClr val="bg2"/>
          </a:solidFill>
          <a:ln w="19050" cap="flat" cmpd="sng" algn="ctr">
            <a:solidFill>
              <a:schemeClr val="tx1"/>
            </a:solidFill>
            <a:prstDash val="solid"/>
            <a:miter lim="800000"/>
          </a:ln>
          <a:effectLst/>
        </p:spPr>
        <p:txBody>
          <a:bodyPr rtlCol="0" anchor="b"/>
          <a:lstStyle/>
          <a:p>
            <a:pPr algn="ctr" defTabSz="914460">
              <a:lnSpc>
                <a:spcPct val="90000"/>
              </a:lnSpc>
            </a:pPr>
            <a:r>
              <a:rPr lang="en-GB" sz="1200" b="1" kern="0" dirty="0"/>
              <a:t>VSA (0..3)</a:t>
            </a:r>
            <a:endParaRPr lang="en-US" sz="1200" b="1" kern="0" dirty="0"/>
          </a:p>
        </p:txBody>
      </p:sp>
      <p:cxnSp>
        <p:nvCxnSpPr>
          <p:cNvPr id="95" name="Straight Connector 148"/>
          <p:cNvCxnSpPr/>
          <p:nvPr/>
        </p:nvCxnSpPr>
        <p:spPr>
          <a:xfrm flipV="1">
            <a:off x="10883499" y="3271524"/>
            <a:ext cx="0" cy="1371601"/>
          </a:xfrm>
          <a:prstGeom prst="line">
            <a:avLst/>
          </a:prstGeom>
          <a:noFill/>
          <a:ln w="38100" cap="flat" cmpd="sng" algn="ctr">
            <a:solidFill>
              <a:srgbClr val="0096D6"/>
            </a:solidFill>
            <a:prstDash val="solid"/>
            <a:miter lim="800000"/>
          </a:ln>
          <a:effectLst/>
        </p:spPr>
      </p:cxnSp>
      <p:sp>
        <p:nvSpPr>
          <p:cNvPr id="96" name="Rectangle 149"/>
          <p:cNvSpPr/>
          <p:nvPr/>
        </p:nvSpPr>
        <p:spPr>
          <a:xfrm>
            <a:off x="10718808" y="4185921"/>
            <a:ext cx="684371" cy="228600"/>
          </a:xfrm>
          <a:prstGeom prst="rect">
            <a:avLst/>
          </a:prstGeom>
          <a:solidFill>
            <a:sysClr val="window" lastClr="FFFFFF"/>
          </a:solidFill>
          <a:ln w="25400" cap="flat" cmpd="sng" algn="ctr">
            <a:solidFill>
              <a:srgbClr val="002060"/>
            </a:solidFill>
            <a:prstDash val="solid"/>
          </a:ln>
          <a:effectLst/>
        </p:spPr>
        <p:txBody>
          <a:bodyPr rtlCol="0" anchor="ctr"/>
          <a:lstStyle/>
          <a:p>
            <a:pPr algn="ctr" defTabSz="914460">
              <a:lnSpc>
                <a:spcPct val="90000"/>
              </a:lnSpc>
              <a:defRPr/>
            </a:pPr>
            <a:r>
              <a:rPr lang="en-GB" sz="1200" kern="0" dirty="0">
                <a:solidFill>
                  <a:prstClr val="black"/>
                </a:solidFill>
              </a:rPr>
              <a:t>eth1</a:t>
            </a:r>
            <a:endParaRPr lang="en-US" sz="1200" kern="0" dirty="0">
              <a:solidFill>
                <a:prstClr val="black"/>
              </a:solidFill>
            </a:endParaRPr>
          </a:p>
        </p:txBody>
      </p:sp>
      <p:cxnSp>
        <p:nvCxnSpPr>
          <p:cNvPr id="97" name="Straight Connector 150"/>
          <p:cNvCxnSpPr/>
          <p:nvPr/>
        </p:nvCxnSpPr>
        <p:spPr>
          <a:xfrm flipV="1">
            <a:off x="10592580" y="4643120"/>
            <a:ext cx="0" cy="304800"/>
          </a:xfrm>
          <a:prstGeom prst="line">
            <a:avLst/>
          </a:prstGeom>
          <a:noFill/>
          <a:ln w="19050" cap="flat" cmpd="sng" algn="ctr">
            <a:solidFill>
              <a:srgbClr val="0096D6"/>
            </a:solidFill>
            <a:prstDash val="solid"/>
            <a:miter lim="800000"/>
          </a:ln>
          <a:effectLst/>
        </p:spPr>
      </p:cxnSp>
      <p:sp>
        <p:nvSpPr>
          <p:cNvPr id="98" name="Rectangle 151"/>
          <p:cNvSpPr/>
          <p:nvPr/>
        </p:nvSpPr>
        <p:spPr>
          <a:xfrm>
            <a:off x="9777081" y="4825999"/>
            <a:ext cx="1618395" cy="289560"/>
          </a:xfrm>
          <a:prstGeom prst="rect">
            <a:avLst/>
          </a:prstGeom>
          <a:solidFill>
            <a:sysClr val="window" lastClr="FFFFFF"/>
          </a:solidFill>
          <a:ln w="25400" cap="flat" cmpd="sng" algn="ctr">
            <a:solidFill>
              <a:srgbClr val="0096D6">
                <a:lumMod val="50000"/>
              </a:srgbClr>
            </a:solidFill>
            <a:prstDash val="solid"/>
          </a:ln>
          <a:effectLst/>
        </p:spPr>
        <p:txBody>
          <a:bodyPr rtlCol="0" anchor="ctr"/>
          <a:lstStyle/>
          <a:p>
            <a:pPr algn="ctr" defTabSz="914460">
              <a:lnSpc>
                <a:spcPct val="90000"/>
              </a:lnSpc>
              <a:defRPr/>
            </a:pPr>
            <a:r>
              <a:rPr lang="en-GB" sz="1200" kern="0" dirty="0">
                <a:solidFill>
                  <a:prstClr val="black"/>
                </a:solidFill>
              </a:rPr>
              <a:t>services</a:t>
            </a:r>
            <a:endParaRPr lang="en-US" sz="1200" kern="0" dirty="0">
              <a:solidFill>
                <a:prstClr val="black"/>
              </a:solidFill>
            </a:endParaRPr>
          </a:p>
        </p:txBody>
      </p:sp>
      <p:cxnSp>
        <p:nvCxnSpPr>
          <p:cNvPr id="99" name="Straight Connector 152"/>
          <p:cNvCxnSpPr/>
          <p:nvPr/>
        </p:nvCxnSpPr>
        <p:spPr>
          <a:xfrm flipV="1">
            <a:off x="10174052" y="3271520"/>
            <a:ext cx="0" cy="1371600"/>
          </a:xfrm>
          <a:prstGeom prst="line">
            <a:avLst/>
          </a:prstGeom>
          <a:noFill/>
          <a:ln w="38100" cap="flat" cmpd="sng" algn="ctr">
            <a:solidFill>
              <a:srgbClr val="0096D6"/>
            </a:solidFill>
            <a:prstDash val="solid"/>
            <a:miter lim="800000"/>
          </a:ln>
          <a:effectLst/>
        </p:spPr>
      </p:cxnSp>
      <p:sp>
        <p:nvSpPr>
          <p:cNvPr id="100" name="Rectangle 153"/>
          <p:cNvSpPr/>
          <p:nvPr/>
        </p:nvSpPr>
        <p:spPr>
          <a:xfrm>
            <a:off x="9767733" y="4498339"/>
            <a:ext cx="1635443" cy="228600"/>
          </a:xfrm>
          <a:prstGeom prst="rect">
            <a:avLst/>
          </a:prstGeom>
          <a:solidFill>
            <a:sysClr val="window" lastClr="FFFFFF"/>
          </a:solidFill>
          <a:ln w="25400" cap="flat" cmpd="sng" algn="ctr">
            <a:solidFill>
              <a:srgbClr val="002060"/>
            </a:solidFill>
            <a:prstDash val="solid"/>
          </a:ln>
          <a:effectLst/>
        </p:spPr>
        <p:txBody>
          <a:bodyPr rtlCol="0" anchor="ctr"/>
          <a:lstStyle/>
          <a:p>
            <a:pPr algn="ctr" defTabSz="914460">
              <a:lnSpc>
                <a:spcPct val="90000"/>
              </a:lnSpc>
              <a:defRPr/>
            </a:pPr>
            <a:r>
              <a:rPr lang="en-GB" sz="1200" kern="0" dirty="0">
                <a:solidFill>
                  <a:prstClr val="black"/>
                </a:solidFill>
              </a:rPr>
              <a:t>bond0</a:t>
            </a:r>
            <a:endParaRPr lang="en-US" sz="1200" kern="0" dirty="0">
              <a:solidFill>
                <a:prstClr val="black"/>
              </a:solidFill>
            </a:endParaRPr>
          </a:p>
        </p:txBody>
      </p:sp>
      <p:sp>
        <p:nvSpPr>
          <p:cNvPr id="101" name="Rectangle 154"/>
          <p:cNvSpPr/>
          <p:nvPr/>
        </p:nvSpPr>
        <p:spPr>
          <a:xfrm>
            <a:off x="9767737" y="4185921"/>
            <a:ext cx="684371" cy="228600"/>
          </a:xfrm>
          <a:prstGeom prst="rect">
            <a:avLst/>
          </a:prstGeom>
          <a:solidFill>
            <a:sysClr val="window" lastClr="FFFFFF"/>
          </a:solidFill>
          <a:ln w="25400" cap="flat" cmpd="sng" algn="ctr">
            <a:solidFill>
              <a:srgbClr val="002060"/>
            </a:solidFill>
            <a:prstDash val="solid"/>
          </a:ln>
          <a:effectLst/>
        </p:spPr>
        <p:txBody>
          <a:bodyPr rtlCol="0" anchor="ctr"/>
          <a:lstStyle/>
          <a:p>
            <a:pPr algn="ctr" defTabSz="914460">
              <a:lnSpc>
                <a:spcPct val="90000"/>
              </a:lnSpc>
              <a:defRPr/>
            </a:pPr>
            <a:r>
              <a:rPr lang="en-GB" sz="1200" kern="0" dirty="0">
                <a:solidFill>
                  <a:prstClr val="black"/>
                </a:solidFill>
              </a:rPr>
              <a:t>eth0</a:t>
            </a:r>
            <a:endParaRPr lang="en-US" sz="1200" kern="0" dirty="0">
              <a:solidFill>
                <a:prstClr val="black"/>
              </a:solidFill>
            </a:endParaRPr>
          </a:p>
        </p:txBody>
      </p:sp>
      <p:graphicFrame>
        <p:nvGraphicFramePr>
          <p:cNvPr id="102" name="Table 155"/>
          <p:cNvGraphicFramePr>
            <a:graphicFrameLocks noGrp="1"/>
          </p:cNvGraphicFramePr>
          <p:nvPr>
            <p:extLst>
              <p:ext uri="{D42A27DB-BD31-4B8C-83A1-F6EECF244321}">
                <p14:modId xmlns:p14="http://schemas.microsoft.com/office/powerpoint/2010/main" val="3851706962"/>
              </p:ext>
            </p:extLst>
          </p:nvPr>
        </p:nvGraphicFramePr>
        <p:xfrm>
          <a:off x="452120" y="2995932"/>
          <a:ext cx="5891530" cy="3294380"/>
        </p:xfrm>
        <a:graphic>
          <a:graphicData uri="http://schemas.openxmlformats.org/drawingml/2006/table">
            <a:tbl>
              <a:tblPr firstRow="1" firstCol="1"/>
              <a:tblGrid>
                <a:gridCol w="1538993">
                  <a:extLst>
                    <a:ext uri="{9D8B030D-6E8A-4147-A177-3AD203B41FA5}">
                      <a16:colId xmlns:a16="http://schemas.microsoft.com/office/drawing/2014/main" val="20000"/>
                    </a:ext>
                  </a:extLst>
                </a:gridCol>
                <a:gridCol w="2394887">
                  <a:extLst>
                    <a:ext uri="{9D8B030D-6E8A-4147-A177-3AD203B41FA5}">
                      <a16:colId xmlns:a16="http://schemas.microsoft.com/office/drawing/2014/main" val="20001"/>
                    </a:ext>
                  </a:extLst>
                </a:gridCol>
                <a:gridCol w="1957650">
                  <a:extLst>
                    <a:ext uri="{9D8B030D-6E8A-4147-A177-3AD203B41FA5}">
                      <a16:colId xmlns:a16="http://schemas.microsoft.com/office/drawing/2014/main" val="20002"/>
                    </a:ext>
                  </a:extLst>
                </a:gridCol>
              </a:tblGrid>
              <a:tr h="823595">
                <a:tc>
                  <a:txBody>
                    <a:bodyPr/>
                    <a:lstStyle>
                      <a:lvl1pPr marL="0" algn="l" defTabSz="685800" rtl="0" eaLnBrk="1" latinLnBrk="0" hangingPunct="1">
                        <a:defRPr sz="1350" kern="1200">
                          <a:solidFill>
                            <a:schemeClr val="tx1"/>
                          </a:solidFill>
                          <a:latin typeface="HP Simplified"/>
                        </a:defRPr>
                      </a:lvl1pPr>
                      <a:lvl2pPr marL="342900" algn="l" defTabSz="685800" rtl="0" eaLnBrk="1" latinLnBrk="0" hangingPunct="1">
                        <a:defRPr sz="1350" kern="1200">
                          <a:solidFill>
                            <a:schemeClr val="tx1"/>
                          </a:solidFill>
                          <a:latin typeface="HP Simplified"/>
                        </a:defRPr>
                      </a:lvl2pPr>
                      <a:lvl3pPr marL="685800" algn="l" defTabSz="685800" rtl="0" eaLnBrk="1" latinLnBrk="0" hangingPunct="1">
                        <a:defRPr sz="1350" kern="1200">
                          <a:solidFill>
                            <a:schemeClr val="tx1"/>
                          </a:solidFill>
                          <a:latin typeface="HP Simplified"/>
                        </a:defRPr>
                      </a:lvl3pPr>
                      <a:lvl4pPr marL="1028700" algn="l" defTabSz="685800" rtl="0" eaLnBrk="1" latinLnBrk="0" hangingPunct="1">
                        <a:defRPr sz="1350" kern="1200">
                          <a:solidFill>
                            <a:schemeClr val="tx1"/>
                          </a:solidFill>
                          <a:latin typeface="HP Simplified"/>
                        </a:defRPr>
                      </a:lvl4pPr>
                      <a:lvl5pPr marL="1371600" algn="l" defTabSz="685800" rtl="0" eaLnBrk="1" latinLnBrk="0" hangingPunct="1">
                        <a:defRPr sz="1350" kern="1200">
                          <a:solidFill>
                            <a:schemeClr val="tx1"/>
                          </a:solidFill>
                          <a:latin typeface="HP Simplified"/>
                        </a:defRPr>
                      </a:lvl5pPr>
                      <a:lvl6pPr marL="1714500" algn="l" defTabSz="685800" rtl="0" eaLnBrk="1" latinLnBrk="0" hangingPunct="1">
                        <a:defRPr sz="1350" kern="1200">
                          <a:solidFill>
                            <a:schemeClr val="tx1"/>
                          </a:solidFill>
                          <a:latin typeface="HP Simplified"/>
                        </a:defRPr>
                      </a:lvl6pPr>
                      <a:lvl7pPr marL="2057400" algn="l" defTabSz="685800" rtl="0" eaLnBrk="1" latinLnBrk="0" hangingPunct="1">
                        <a:defRPr sz="1350" kern="1200">
                          <a:solidFill>
                            <a:schemeClr val="tx1"/>
                          </a:solidFill>
                          <a:latin typeface="HP Simplified"/>
                        </a:defRPr>
                      </a:lvl7pPr>
                      <a:lvl8pPr marL="2400300" algn="l" defTabSz="685800" rtl="0" eaLnBrk="1" latinLnBrk="0" hangingPunct="1">
                        <a:defRPr sz="1350" kern="1200">
                          <a:solidFill>
                            <a:schemeClr val="tx1"/>
                          </a:solidFill>
                          <a:latin typeface="HP Simplified"/>
                        </a:defRPr>
                      </a:lvl8pPr>
                      <a:lvl9pPr marL="2743200" algn="l" defTabSz="685800" rtl="0" eaLnBrk="1" latinLnBrk="0" hangingPunct="1">
                        <a:defRPr sz="1350" kern="1200">
                          <a:solidFill>
                            <a:schemeClr val="tx1"/>
                          </a:solidFill>
                          <a:latin typeface="HP Simplified"/>
                        </a:defRPr>
                      </a:lvl9pPr>
                    </a:lstStyle>
                    <a:p>
                      <a:pPr algn="r"/>
                      <a:r>
                        <a:rPr lang="en-GB" sz="1600" b="1" dirty="0">
                          <a:solidFill>
                            <a:schemeClr val="accent1"/>
                          </a:solidFill>
                          <a:latin typeface="+mn-lt"/>
                        </a:rPr>
                        <a:t>Management</a:t>
                      </a:r>
                      <a:endParaRPr lang="en-US" sz="1600" b="1" dirty="0">
                        <a:solidFill>
                          <a:schemeClr val="accent1"/>
                        </a:solidFill>
                        <a:latin typeface="+mn-lt"/>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HP Simplified"/>
                        </a:defRPr>
                      </a:lvl1pPr>
                      <a:lvl2pPr marL="342900" algn="l" defTabSz="685800" rtl="0" eaLnBrk="1" latinLnBrk="0" hangingPunct="1">
                        <a:defRPr sz="1350" kern="1200">
                          <a:solidFill>
                            <a:schemeClr val="tx1"/>
                          </a:solidFill>
                          <a:latin typeface="HP Simplified"/>
                        </a:defRPr>
                      </a:lvl2pPr>
                      <a:lvl3pPr marL="685800" algn="l" defTabSz="685800" rtl="0" eaLnBrk="1" latinLnBrk="0" hangingPunct="1">
                        <a:defRPr sz="1350" kern="1200">
                          <a:solidFill>
                            <a:schemeClr val="tx1"/>
                          </a:solidFill>
                          <a:latin typeface="HP Simplified"/>
                        </a:defRPr>
                      </a:lvl3pPr>
                      <a:lvl4pPr marL="1028700" algn="l" defTabSz="685800" rtl="0" eaLnBrk="1" latinLnBrk="0" hangingPunct="1">
                        <a:defRPr sz="1350" kern="1200">
                          <a:solidFill>
                            <a:schemeClr val="tx1"/>
                          </a:solidFill>
                          <a:latin typeface="HP Simplified"/>
                        </a:defRPr>
                      </a:lvl4pPr>
                      <a:lvl5pPr marL="1371600" algn="l" defTabSz="685800" rtl="0" eaLnBrk="1" latinLnBrk="0" hangingPunct="1">
                        <a:defRPr sz="1350" kern="1200">
                          <a:solidFill>
                            <a:schemeClr val="tx1"/>
                          </a:solidFill>
                          <a:latin typeface="HP Simplified"/>
                        </a:defRPr>
                      </a:lvl5pPr>
                      <a:lvl6pPr marL="1714500" algn="l" defTabSz="685800" rtl="0" eaLnBrk="1" latinLnBrk="0" hangingPunct="1">
                        <a:defRPr sz="1350" kern="1200">
                          <a:solidFill>
                            <a:schemeClr val="tx1"/>
                          </a:solidFill>
                          <a:latin typeface="HP Simplified"/>
                        </a:defRPr>
                      </a:lvl6pPr>
                      <a:lvl7pPr marL="2057400" algn="l" defTabSz="685800" rtl="0" eaLnBrk="1" latinLnBrk="0" hangingPunct="1">
                        <a:defRPr sz="1350" kern="1200">
                          <a:solidFill>
                            <a:schemeClr val="tx1"/>
                          </a:solidFill>
                          <a:latin typeface="HP Simplified"/>
                        </a:defRPr>
                      </a:lvl7pPr>
                      <a:lvl8pPr marL="2400300" algn="l" defTabSz="685800" rtl="0" eaLnBrk="1" latinLnBrk="0" hangingPunct="1">
                        <a:defRPr sz="1350" kern="1200">
                          <a:solidFill>
                            <a:schemeClr val="tx1"/>
                          </a:solidFill>
                          <a:latin typeface="HP Simplified"/>
                        </a:defRPr>
                      </a:lvl8pPr>
                      <a:lvl9pPr marL="2743200" algn="l" defTabSz="685800" rtl="0" eaLnBrk="1" latinLnBrk="0" hangingPunct="1">
                        <a:defRPr sz="1350" kern="1200">
                          <a:solidFill>
                            <a:schemeClr val="tx1"/>
                          </a:solidFill>
                          <a:latin typeface="HP Simplified"/>
                        </a:defRPr>
                      </a:lvl9pPr>
                    </a:lstStyle>
                    <a:p>
                      <a:r>
                        <a:rPr lang="en-GB" sz="1600" dirty="0">
                          <a:solidFill>
                            <a:schemeClr val="accent1"/>
                          </a:solidFill>
                          <a:latin typeface="+mn-lt"/>
                        </a:rPr>
                        <a:t>Internal management traffic</a:t>
                      </a:r>
                      <a:r>
                        <a:rPr lang="en-GB" sz="1600" baseline="0" dirty="0">
                          <a:solidFill>
                            <a:schemeClr val="accent1"/>
                          </a:solidFill>
                          <a:latin typeface="+mn-lt"/>
                        </a:rPr>
                        <a:t> + iSCSI</a:t>
                      </a:r>
                      <a:endParaRPr lang="en-US" sz="1600" dirty="0">
                        <a:solidFill>
                          <a:schemeClr val="accent1"/>
                        </a:solidFill>
                        <a:latin typeface="+mn-lt"/>
                      </a:endParaRP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HP Simplified"/>
                        </a:defRPr>
                      </a:lvl1pPr>
                      <a:lvl2pPr marL="342900" algn="l" defTabSz="685800" rtl="0" eaLnBrk="1" latinLnBrk="0" hangingPunct="1">
                        <a:defRPr sz="1350" kern="1200">
                          <a:solidFill>
                            <a:schemeClr val="tx1"/>
                          </a:solidFill>
                          <a:latin typeface="HP Simplified"/>
                        </a:defRPr>
                      </a:lvl2pPr>
                      <a:lvl3pPr marL="685800" algn="l" defTabSz="685800" rtl="0" eaLnBrk="1" latinLnBrk="0" hangingPunct="1">
                        <a:defRPr sz="1350" kern="1200">
                          <a:solidFill>
                            <a:schemeClr val="tx1"/>
                          </a:solidFill>
                          <a:latin typeface="HP Simplified"/>
                        </a:defRPr>
                      </a:lvl3pPr>
                      <a:lvl4pPr marL="1028700" algn="l" defTabSz="685800" rtl="0" eaLnBrk="1" latinLnBrk="0" hangingPunct="1">
                        <a:defRPr sz="1350" kern="1200">
                          <a:solidFill>
                            <a:schemeClr val="tx1"/>
                          </a:solidFill>
                          <a:latin typeface="HP Simplified"/>
                        </a:defRPr>
                      </a:lvl4pPr>
                      <a:lvl5pPr marL="1371600" algn="l" defTabSz="685800" rtl="0" eaLnBrk="1" latinLnBrk="0" hangingPunct="1">
                        <a:defRPr sz="1350" kern="1200">
                          <a:solidFill>
                            <a:schemeClr val="tx1"/>
                          </a:solidFill>
                          <a:latin typeface="HP Simplified"/>
                        </a:defRPr>
                      </a:lvl5pPr>
                      <a:lvl6pPr marL="1714500" algn="l" defTabSz="685800" rtl="0" eaLnBrk="1" latinLnBrk="0" hangingPunct="1">
                        <a:defRPr sz="1350" kern="1200">
                          <a:solidFill>
                            <a:schemeClr val="tx1"/>
                          </a:solidFill>
                          <a:latin typeface="HP Simplified"/>
                        </a:defRPr>
                      </a:lvl6pPr>
                      <a:lvl7pPr marL="2057400" algn="l" defTabSz="685800" rtl="0" eaLnBrk="1" latinLnBrk="0" hangingPunct="1">
                        <a:defRPr sz="1350" kern="1200">
                          <a:solidFill>
                            <a:schemeClr val="tx1"/>
                          </a:solidFill>
                          <a:latin typeface="HP Simplified"/>
                        </a:defRPr>
                      </a:lvl7pPr>
                      <a:lvl8pPr marL="2400300" algn="l" defTabSz="685800" rtl="0" eaLnBrk="1" latinLnBrk="0" hangingPunct="1">
                        <a:defRPr sz="1350" kern="1200">
                          <a:solidFill>
                            <a:schemeClr val="tx1"/>
                          </a:solidFill>
                          <a:latin typeface="HP Simplified"/>
                        </a:defRPr>
                      </a:lvl8pPr>
                      <a:lvl9pPr marL="2743200" algn="l" defTabSz="685800" rtl="0" eaLnBrk="1" latinLnBrk="0" hangingPunct="1">
                        <a:defRPr sz="1350" kern="1200">
                          <a:solidFill>
                            <a:schemeClr val="tx1"/>
                          </a:solidFill>
                          <a:latin typeface="HP Simplified"/>
                        </a:defRPr>
                      </a:lvl9pPr>
                    </a:lstStyle>
                    <a:p>
                      <a:r>
                        <a:rPr lang="en-GB" sz="1400" dirty="0">
                          <a:solidFill>
                            <a:schemeClr val="accent1"/>
                          </a:solidFill>
                          <a:latin typeface="+mn-lt"/>
                        </a:rPr>
                        <a:t>VLAN: 100, untagged</a:t>
                      </a:r>
                    </a:p>
                    <a:p>
                      <a:r>
                        <a:rPr lang="en-GB" sz="1400" dirty="0">
                          <a:solidFill>
                            <a:schemeClr val="accent1"/>
                          </a:solidFill>
                          <a:latin typeface="+mn-lt"/>
                        </a:rPr>
                        <a:t>CIDR: </a:t>
                      </a:r>
                      <a:r>
                        <a:rPr lang="en-US" sz="1400" dirty="0">
                          <a:solidFill>
                            <a:schemeClr val="accent1"/>
                          </a:solidFill>
                          <a:latin typeface="+mn-lt"/>
                        </a:rPr>
                        <a:t>10.2.1.0/24</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823595">
                <a:tc>
                  <a:txBody>
                    <a:bodyPr/>
                    <a:lstStyle>
                      <a:lvl1pPr marL="0" algn="l" defTabSz="685800" rtl="0" eaLnBrk="1" latinLnBrk="0" hangingPunct="1">
                        <a:defRPr sz="1350" kern="1200">
                          <a:solidFill>
                            <a:schemeClr val="tx1"/>
                          </a:solidFill>
                          <a:latin typeface="HP Simplified"/>
                        </a:defRPr>
                      </a:lvl1pPr>
                      <a:lvl2pPr marL="342900" algn="l" defTabSz="685800" rtl="0" eaLnBrk="1" latinLnBrk="0" hangingPunct="1">
                        <a:defRPr sz="1350" kern="1200">
                          <a:solidFill>
                            <a:schemeClr val="tx1"/>
                          </a:solidFill>
                          <a:latin typeface="HP Simplified"/>
                        </a:defRPr>
                      </a:lvl2pPr>
                      <a:lvl3pPr marL="685800" algn="l" defTabSz="685800" rtl="0" eaLnBrk="1" latinLnBrk="0" hangingPunct="1">
                        <a:defRPr sz="1350" kern="1200">
                          <a:solidFill>
                            <a:schemeClr val="tx1"/>
                          </a:solidFill>
                          <a:latin typeface="HP Simplified"/>
                        </a:defRPr>
                      </a:lvl3pPr>
                      <a:lvl4pPr marL="1028700" algn="l" defTabSz="685800" rtl="0" eaLnBrk="1" latinLnBrk="0" hangingPunct="1">
                        <a:defRPr sz="1350" kern="1200">
                          <a:solidFill>
                            <a:schemeClr val="tx1"/>
                          </a:solidFill>
                          <a:latin typeface="HP Simplified"/>
                        </a:defRPr>
                      </a:lvl4pPr>
                      <a:lvl5pPr marL="1371600" algn="l" defTabSz="685800" rtl="0" eaLnBrk="1" latinLnBrk="0" hangingPunct="1">
                        <a:defRPr sz="1350" kern="1200">
                          <a:solidFill>
                            <a:schemeClr val="tx1"/>
                          </a:solidFill>
                          <a:latin typeface="HP Simplified"/>
                        </a:defRPr>
                      </a:lvl5pPr>
                      <a:lvl6pPr marL="1714500" algn="l" defTabSz="685800" rtl="0" eaLnBrk="1" latinLnBrk="0" hangingPunct="1">
                        <a:defRPr sz="1350" kern="1200">
                          <a:solidFill>
                            <a:schemeClr val="tx1"/>
                          </a:solidFill>
                          <a:latin typeface="HP Simplified"/>
                        </a:defRPr>
                      </a:lvl6pPr>
                      <a:lvl7pPr marL="2057400" algn="l" defTabSz="685800" rtl="0" eaLnBrk="1" latinLnBrk="0" hangingPunct="1">
                        <a:defRPr sz="1350" kern="1200">
                          <a:solidFill>
                            <a:schemeClr val="tx1"/>
                          </a:solidFill>
                          <a:latin typeface="HP Simplified"/>
                        </a:defRPr>
                      </a:lvl7pPr>
                      <a:lvl8pPr marL="2400300" algn="l" defTabSz="685800" rtl="0" eaLnBrk="1" latinLnBrk="0" hangingPunct="1">
                        <a:defRPr sz="1350" kern="1200">
                          <a:solidFill>
                            <a:schemeClr val="tx1"/>
                          </a:solidFill>
                          <a:latin typeface="HP Simplified"/>
                        </a:defRPr>
                      </a:lvl8pPr>
                      <a:lvl9pPr marL="2743200" algn="l" defTabSz="685800" rtl="0" eaLnBrk="1" latinLnBrk="0" hangingPunct="1">
                        <a:defRPr sz="1350" kern="1200">
                          <a:solidFill>
                            <a:schemeClr val="tx1"/>
                          </a:solidFill>
                          <a:latin typeface="HP Simplified"/>
                        </a:defRPr>
                      </a:lvl9pPr>
                    </a:lstStyle>
                    <a:p>
                      <a:pPr algn="r"/>
                      <a:r>
                        <a:rPr lang="en-GB" sz="1600" b="1" dirty="0">
                          <a:solidFill>
                            <a:schemeClr val="accent2"/>
                          </a:solidFill>
                          <a:latin typeface="+mn-lt"/>
                        </a:rPr>
                        <a:t>External</a:t>
                      </a:r>
                      <a:r>
                        <a:rPr lang="en-GB" sz="1600" b="1" baseline="0" dirty="0">
                          <a:solidFill>
                            <a:schemeClr val="accent2"/>
                          </a:solidFill>
                          <a:latin typeface="+mn-lt"/>
                        </a:rPr>
                        <a:t> API</a:t>
                      </a:r>
                      <a:endParaRPr lang="en-GB" sz="1600" b="1" dirty="0">
                        <a:solidFill>
                          <a:schemeClr val="accent2"/>
                        </a:solidFill>
                        <a:latin typeface="+mn-lt"/>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HP Simplified"/>
                        </a:defRPr>
                      </a:lvl1pPr>
                      <a:lvl2pPr marL="342900" algn="l" defTabSz="685800" rtl="0" eaLnBrk="1" latinLnBrk="0" hangingPunct="1">
                        <a:defRPr sz="1350" kern="1200">
                          <a:solidFill>
                            <a:schemeClr val="tx1"/>
                          </a:solidFill>
                          <a:latin typeface="HP Simplified"/>
                        </a:defRPr>
                      </a:lvl2pPr>
                      <a:lvl3pPr marL="685800" algn="l" defTabSz="685800" rtl="0" eaLnBrk="1" latinLnBrk="0" hangingPunct="1">
                        <a:defRPr sz="1350" kern="1200">
                          <a:solidFill>
                            <a:schemeClr val="tx1"/>
                          </a:solidFill>
                          <a:latin typeface="HP Simplified"/>
                        </a:defRPr>
                      </a:lvl3pPr>
                      <a:lvl4pPr marL="1028700" algn="l" defTabSz="685800" rtl="0" eaLnBrk="1" latinLnBrk="0" hangingPunct="1">
                        <a:defRPr sz="1350" kern="1200">
                          <a:solidFill>
                            <a:schemeClr val="tx1"/>
                          </a:solidFill>
                          <a:latin typeface="HP Simplified"/>
                        </a:defRPr>
                      </a:lvl4pPr>
                      <a:lvl5pPr marL="1371600" algn="l" defTabSz="685800" rtl="0" eaLnBrk="1" latinLnBrk="0" hangingPunct="1">
                        <a:defRPr sz="1350" kern="1200">
                          <a:solidFill>
                            <a:schemeClr val="tx1"/>
                          </a:solidFill>
                          <a:latin typeface="HP Simplified"/>
                        </a:defRPr>
                      </a:lvl5pPr>
                      <a:lvl6pPr marL="1714500" algn="l" defTabSz="685800" rtl="0" eaLnBrk="1" latinLnBrk="0" hangingPunct="1">
                        <a:defRPr sz="1350" kern="1200">
                          <a:solidFill>
                            <a:schemeClr val="tx1"/>
                          </a:solidFill>
                          <a:latin typeface="HP Simplified"/>
                        </a:defRPr>
                      </a:lvl6pPr>
                      <a:lvl7pPr marL="2057400" algn="l" defTabSz="685800" rtl="0" eaLnBrk="1" latinLnBrk="0" hangingPunct="1">
                        <a:defRPr sz="1350" kern="1200">
                          <a:solidFill>
                            <a:schemeClr val="tx1"/>
                          </a:solidFill>
                          <a:latin typeface="HP Simplified"/>
                        </a:defRPr>
                      </a:lvl7pPr>
                      <a:lvl8pPr marL="2400300" algn="l" defTabSz="685800" rtl="0" eaLnBrk="1" latinLnBrk="0" hangingPunct="1">
                        <a:defRPr sz="1350" kern="1200">
                          <a:solidFill>
                            <a:schemeClr val="tx1"/>
                          </a:solidFill>
                          <a:latin typeface="HP Simplified"/>
                        </a:defRPr>
                      </a:lvl8pPr>
                      <a:lvl9pPr marL="2743200" algn="l" defTabSz="685800" rtl="0" eaLnBrk="1" latinLnBrk="0" hangingPunct="1">
                        <a:defRPr sz="1350" kern="1200">
                          <a:solidFill>
                            <a:schemeClr val="tx1"/>
                          </a:solidFill>
                          <a:latin typeface="HP Simplified"/>
                        </a:defRPr>
                      </a:lvl9pPr>
                    </a:lstStyle>
                    <a:p>
                      <a:r>
                        <a:rPr lang="en-GB" sz="1600" dirty="0">
                          <a:solidFill>
                            <a:schemeClr val="accent2"/>
                          </a:solidFill>
                          <a:latin typeface="+mn-lt"/>
                        </a:rPr>
                        <a:t>Clients connect to cloud API endpoints</a:t>
                      </a:r>
                      <a:endParaRPr lang="en-US" sz="1600" dirty="0">
                        <a:solidFill>
                          <a:schemeClr val="accent2"/>
                        </a:solidFill>
                        <a:latin typeface="+mn-lt"/>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HP Simplified"/>
                        </a:defRPr>
                      </a:lvl1pPr>
                      <a:lvl2pPr marL="342900" algn="l" defTabSz="685800" rtl="0" eaLnBrk="1" latinLnBrk="0" hangingPunct="1">
                        <a:defRPr sz="1350" kern="1200">
                          <a:solidFill>
                            <a:schemeClr val="tx1"/>
                          </a:solidFill>
                          <a:latin typeface="HP Simplified"/>
                        </a:defRPr>
                      </a:lvl2pPr>
                      <a:lvl3pPr marL="685800" algn="l" defTabSz="685800" rtl="0" eaLnBrk="1" latinLnBrk="0" hangingPunct="1">
                        <a:defRPr sz="1350" kern="1200">
                          <a:solidFill>
                            <a:schemeClr val="tx1"/>
                          </a:solidFill>
                          <a:latin typeface="HP Simplified"/>
                        </a:defRPr>
                      </a:lvl3pPr>
                      <a:lvl4pPr marL="1028700" algn="l" defTabSz="685800" rtl="0" eaLnBrk="1" latinLnBrk="0" hangingPunct="1">
                        <a:defRPr sz="1350" kern="1200">
                          <a:solidFill>
                            <a:schemeClr val="tx1"/>
                          </a:solidFill>
                          <a:latin typeface="HP Simplified"/>
                        </a:defRPr>
                      </a:lvl4pPr>
                      <a:lvl5pPr marL="1371600" algn="l" defTabSz="685800" rtl="0" eaLnBrk="1" latinLnBrk="0" hangingPunct="1">
                        <a:defRPr sz="1350" kern="1200">
                          <a:solidFill>
                            <a:schemeClr val="tx1"/>
                          </a:solidFill>
                          <a:latin typeface="HP Simplified"/>
                        </a:defRPr>
                      </a:lvl5pPr>
                      <a:lvl6pPr marL="1714500" algn="l" defTabSz="685800" rtl="0" eaLnBrk="1" latinLnBrk="0" hangingPunct="1">
                        <a:defRPr sz="1350" kern="1200">
                          <a:solidFill>
                            <a:schemeClr val="tx1"/>
                          </a:solidFill>
                          <a:latin typeface="HP Simplified"/>
                        </a:defRPr>
                      </a:lvl6pPr>
                      <a:lvl7pPr marL="2057400" algn="l" defTabSz="685800" rtl="0" eaLnBrk="1" latinLnBrk="0" hangingPunct="1">
                        <a:defRPr sz="1350" kern="1200">
                          <a:solidFill>
                            <a:schemeClr val="tx1"/>
                          </a:solidFill>
                          <a:latin typeface="HP Simplified"/>
                        </a:defRPr>
                      </a:lvl7pPr>
                      <a:lvl8pPr marL="2400300" algn="l" defTabSz="685800" rtl="0" eaLnBrk="1" latinLnBrk="0" hangingPunct="1">
                        <a:defRPr sz="1350" kern="1200">
                          <a:solidFill>
                            <a:schemeClr val="tx1"/>
                          </a:solidFill>
                          <a:latin typeface="HP Simplified"/>
                        </a:defRPr>
                      </a:lvl8pPr>
                      <a:lvl9pPr marL="2743200" algn="l" defTabSz="685800" rtl="0" eaLnBrk="1" latinLnBrk="0" hangingPunct="1">
                        <a:defRPr sz="1350" kern="1200">
                          <a:solidFill>
                            <a:schemeClr val="tx1"/>
                          </a:solidFill>
                          <a:latin typeface="HP Simplified"/>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accent2"/>
                          </a:solidFill>
                          <a:effectLst/>
                          <a:uLnTx/>
                          <a:uFillTx/>
                          <a:latin typeface="+mn-lt"/>
                          <a:ea typeface="+mn-ea"/>
                          <a:cs typeface="+mn-cs"/>
                        </a:rPr>
                        <a:t>VLAN: 101, tagged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accent2"/>
                          </a:solidFill>
                          <a:effectLst/>
                          <a:uLnTx/>
                          <a:uFillTx/>
                          <a:latin typeface="+mn-lt"/>
                          <a:ea typeface="+mn-ea"/>
                          <a:cs typeface="+mn-cs"/>
                        </a:rPr>
                        <a:t>CIDR: </a:t>
                      </a:r>
                      <a:r>
                        <a:rPr kumimoji="0" lang="en-US" sz="1400" b="0" i="0" u="none" strike="noStrike" kern="1200" cap="none" spc="0" normalizeH="0" baseline="0" noProof="0" dirty="0">
                          <a:ln>
                            <a:noFill/>
                          </a:ln>
                          <a:solidFill>
                            <a:schemeClr val="accent2"/>
                          </a:solidFill>
                          <a:effectLst/>
                          <a:uLnTx/>
                          <a:uFillTx/>
                          <a:latin typeface="+mn-lt"/>
                          <a:ea typeface="+mn-ea"/>
                          <a:cs typeface="+mn-cs"/>
                        </a:rPr>
                        <a:t>10.2.2.0/24</a:t>
                      </a:r>
                    </a:p>
                    <a:p>
                      <a:endParaRPr lang="en-US" sz="1800" dirty="0">
                        <a:solidFill>
                          <a:schemeClr val="accent2"/>
                        </a:solidFill>
                        <a:latin typeface="+mn-lt"/>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23595">
                <a:tc>
                  <a:txBody>
                    <a:bodyPr/>
                    <a:lstStyle>
                      <a:lvl1pPr marL="0" algn="l" defTabSz="685800" rtl="0" eaLnBrk="1" latinLnBrk="0" hangingPunct="1">
                        <a:defRPr sz="1350" kern="1200">
                          <a:solidFill>
                            <a:schemeClr val="tx1"/>
                          </a:solidFill>
                          <a:latin typeface="HP Simplified"/>
                        </a:defRPr>
                      </a:lvl1pPr>
                      <a:lvl2pPr marL="342900" algn="l" defTabSz="685800" rtl="0" eaLnBrk="1" latinLnBrk="0" hangingPunct="1">
                        <a:defRPr sz="1350" kern="1200">
                          <a:solidFill>
                            <a:schemeClr val="tx1"/>
                          </a:solidFill>
                          <a:latin typeface="HP Simplified"/>
                        </a:defRPr>
                      </a:lvl2pPr>
                      <a:lvl3pPr marL="685800" algn="l" defTabSz="685800" rtl="0" eaLnBrk="1" latinLnBrk="0" hangingPunct="1">
                        <a:defRPr sz="1350" kern="1200">
                          <a:solidFill>
                            <a:schemeClr val="tx1"/>
                          </a:solidFill>
                          <a:latin typeface="HP Simplified"/>
                        </a:defRPr>
                      </a:lvl3pPr>
                      <a:lvl4pPr marL="1028700" algn="l" defTabSz="685800" rtl="0" eaLnBrk="1" latinLnBrk="0" hangingPunct="1">
                        <a:defRPr sz="1350" kern="1200">
                          <a:solidFill>
                            <a:schemeClr val="tx1"/>
                          </a:solidFill>
                          <a:latin typeface="HP Simplified"/>
                        </a:defRPr>
                      </a:lvl4pPr>
                      <a:lvl5pPr marL="1371600" algn="l" defTabSz="685800" rtl="0" eaLnBrk="1" latinLnBrk="0" hangingPunct="1">
                        <a:defRPr sz="1350" kern="1200">
                          <a:solidFill>
                            <a:schemeClr val="tx1"/>
                          </a:solidFill>
                          <a:latin typeface="HP Simplified"/>
                        </a:defRPr>
                      </a:lvl5pPr>
                      <a:lvl6pPr marL="1714500" algn="l" defTabSz="685800" rtl="0" eaLnBrk="1" latinLnBrk="0" hangingPunct="1">
                        <a:defRPr sz="1350" kern="1200">
                          <a:solidFill>
                            <a:schemeClr val="tx1"/>
                          </a:solidFill>
                          <a:latin typeface="HP Simplified"/>
                        </a:defRPr>
                      </a:lvl6pPr>
                      <a:lvl7pPr marL="2057400" algn="l" defTabSz="685800" rtl="0" eaLnBrk="1" latinLnBrk="0" hangingPunct="1">
                        <a:defRPr sz="1350" kern="1200">
                          <a:solidFill>
                            <a:schemeClr val="tx1"/>
                          </a:solidFill>
                          <a:latin typeface="HP Simplified"/>
                        </a:defRPr>
                      </a:lvl7pPr>
                      <a:lvl8pPr marL="2400300" algn="l" defTabSz="685800" rtl="0" eaLnBrk="1" latinLnBrk="0" hangingPunct="1">
                        <a:defRPr sz="1350" kern="1200">
                          <a:solidFill>
                            <a:schemeClr val="tx1"/>
                          </a:solidFill>
                          <a:latin typeface="HP Simplified"/>
                        </a:defRPr>
                      </a:lvl8pPr>
                      <a:lvl9pPr marL="2743200" algn="l" defTabSz="685800" rtl="0" eaLnBrk="1" latinLnBrk="0" hangingPunct="1">
                        <a:defRPr sz="1350" kern="1200">
                          <a:solidFill>
                            <a:schemeClr val="tx1"/>
                          </a:solidFill>
                          <a:latin typeface="HP Simplified"/>
                        </a:defRPr>
                      </a:lvl9pPr>
                    </a:lstStyle>
                    <a:p>
                      <a:pPr algn="r"/>
                      <a:r>
                        <a:rPr lang="en-GB" sz="1600" b="1" dirty="0">
                          <a:solidFill>
                            <a:schemeClr val="tx1"/>
                          </a:solidFill>
                          <a:latin typeface="+mn-lt"/>
                        </a:rPr>
                        <a:t>External</a:t>
                      </a:r>
                      <a:endParaRPr lang="en-US" sz="1600" b="1" dirty="0">
                        <a:solidFill>
                          <a:schemeClr val="tx1"/>
                        </a:solidFill>
                        <a:latin typeface="+mn-lt"/>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HP Simplified"/>
                        </a:defRPr>
                      </a:lvl1pPr>
                      <a:lvl2pPr marL="342900" algn="l" defTabSz="685800" rtl="0" eaLnBrk="1" latinLnBrk="0" hangingPunct="1">
                        <a:defRPr sz="1350" kern="1200">
                          <a:solidFill>
                            <a:schemeClr val="tx1"/>
                          </a:solidFill>
                          <a:latin typeface="HP Simplified"/>
                        </a:defRPr>
                      </a:lvl2pPr>
                      <a:lvl3pPr marL="685800" algn="l" defTabSz="685800" rtl="0" eaLnBrk="1" latinLnBrk="0" hangingPunct="1">
                        <a:defRPr sz="1350" kern="1200">
                          <a:solidFill>
                            <a:schemeClr val="tx1"/>
                          </a:solidFill>
                          <a:latin typeface="HP Simplified"/>
                        </a:defRPr>
                      </a:lvl3pPr>
                      <a:lvl4pPr marL="1028700" algn="l" defTabSz="685800" rtl="0" eaLnBrk="1" latinLnBrk="0" hangingPunct="1">
                        <a:defRPr sz="1350" kern="1200">
                          <a:solidFill>
                            <a:schemeClr val="tx1"/>
                          </a:solidFill>
                          <a:latin typeface="HP Simplified"/>
                        </a:defRPr>
                      </a:lvl4pPr>
                      <a:lvl5pPr marL="1371600" algn="l" defTabSz="685800" rtl="0" eaLnBrk="1" latinLnBrk="0" hangingPunct="1">
                        <a:defRPr sz="1350" kern="1200">
                          <a:solidFill>
                            <a:schemeClr val="tx1"/>
                          </a:solidFill>
                          <a:latin typeface="HP Simplified"/>
                        </a:defRPr>
                      </a:lvl5pPr>
                      <a:lvl6pPr marL="1714500" algn="l" defTabSz="685800" rtl="0" eaLnBrk="1" latinLnBrk="0" hangingPunct="1">
                        <a:defRPr sz="1350" kern="1200">
                          <a:solidFill>
                            <a:schemeClr val="tx1"/>
                          </a:solidFill>
                          <a:latin typeface="HP Simplified"/>
                        </a:defRPr>
                      </a:lvl6pPr>
                      <a:lvl7pPr marL="2057400" algn="l" defTabSz="685800" rtl="0" eaLnBrk="1" latinLnBrk="0" hangingPunct="1">
                        <a:defRPr sz="1350" kern="1200">
                          <a:solidFill>
                            <a:schemeClr val="tx1"/>
                          </a:solidFill>
                          <a:latin typeface="HP Simplified"/>
                        </a:defRPr>
                      </a:lvl7pPr>
                      <a:lvl8pPr marL="2400300" algn="l" defTabSz="685800" rtl="0" eaLnBrk="1" latinLnBrk="0" hangingPunct="1">
                        <a:defRPr sz="1350" kern="1200">
                          <a:solidFill>
                            <a:schemeClr val="tx1"/>
                          </a:solidFill>
                          <a:latin typeface="HP Simplified"/>
                        </a:defRPr>
                      </a:lvl8pPr>
                      <a:lvl9pPr marL="2743200" algn="l" defTabSz="685800" rtl="0" eaLnBrk="1" latinLnBrk="0" hangingPunct="1">
                        <a:defRPr sz="1350" kern="1200">
                          <a:solidFill>
                            <a:schemeClr val="tx1"/>
                          </a:solidFill>
                          <a:latin typeface="HP Simplified"/>
                        </a:defRPr>
                      </a:lvl9pPr>
                    </a:lstStyle>
                    <a:p>
                      <a:r>
                        <a:rPr lang="en-GB" sz="1600" dirty="0">
                          <a:latin typeface="+mn-lt"/>
                        </a:rPr>
                        <a:t>External</a:t>
                      </a:r>
                      <a:r>
                        <a:rPr lang="en-GB" sz="1600" baseline="0" dirty="0">
                          <a:latin typeface="+mn-lt"/>
                        </a:rPr>
                        <a:t> access for VMs (floating IPs)</a:t>
                      </a:r>
                      <a:endParaRPr lang="en-US" sz="1600" dirty="0">
                        <a:latin typeface="+mn-lt"/>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HP Simplified"/>
                        </a:defRPr>
                      </a:lvl1pPr>
                      <a:lvl2pPr marL="342900" algn="l" defTabSz="685800" rtl="0" eaLnBrk="1" latinLnBrk="0" hangingPunct="1">
                        <a:defRPr sz="1350" kern="1200">
                          <a:solidFill>
                            <a:schemeClr val="tx1"/>
                          </a:solidFill>
                          <a:latin typeface="HP Simplified"/>
                        </a:defRPr>
                      </a:lvl2pPr>
                      <a:lvl3pPr marL="685800" algn="l" defTabSz="685800" rtl="0" eaLnBrk="1" latinLnBrk="0" hangingPunct="1">
                        <a:defRPr sz="1350" kern="1200">
                          <a:solidFill>
                            <a:schemeClr val="tx1"/>
                          </a:solidFill>
                          <a:latin typeface="HP Simplified"/>
                        </a:defRPr>
                      </a:lvl3pPr>
                      <a:lvl4pPr marL="1028700" algn="l" defTabSz="685800" rtl="0" eaLnBrk="1" latinLnBrk="0" hangingPunct="1">
                        <a:defRPr sz="1350" kern="1200">
                          <a:solidFill>
                            <a:schemeClr val="tx1"/>
                          </a:solidFill>
                          <a:latin typeface="HP Simplified"/>
                        </a:defRPr>
                      </a:lvl4pPr>
                      <a:lvl5pPr marL="1371600" algn="l" defTabSz="685800" rtl="0" eaLnBrk="1" latinLnBrk="0" hangingPunct="1">
                        <a:defRPr sz="1350" kern="1200">
                          <a:solidFill>
                            <a:schemeClr val="tx1"/>
                          </a:solidFill>
                          <a:latin typeface="HP Simplified"/>
                        </a:defRPr>
                      </a:lvl5pPr>
                      <a:lvl6pPr marL="1714500" algn="l" defTabSz="685800" rtl="0" eaLnBrk="1" latinLnBrk="0" hangingPunct="1">
                        <a:defRPr sz="1350" kern="1200">
                          <a:solidFill>
                            <a:schemeClr val="tx1"/>
                          </a:solidFill>
                          <a:latin typeface="HP Simplified"/>
                        </a:defRPr>
                      </a:lvl6pPr>
                      <a:lvl7pPr marL="2057400" algn="l" defTabSz="685800" rtl="0" eaLnBrk="1" latinLnBrk="0" hangingPunct="1">
                        <a:defRPr sz="1350" kern="1200">
                          <a:solidFill>
                            <a:schemeClr val="tx1"/>
                          </a:solidFill>
                          <a:latin typeface="HP Simplified"/>
                        </a:defRPr>
                      </a:lvl7pPr>
                      <a:lvl8pPr marL="2400300" algn="l" defTabSz="685800" rtl="0" eaLnBrk="1" latinLnBrk="0" hangingPunct="1">
                        <a:defRPr sz="1350" kern="1200">
                          <a:solidFill>
                            <a:schemeClr val="tx1"/>
                          </a:solidFill>
                          <a:latin typeface="HP Simplified"/>
                        </a:defRPr>
                      </a:lvl8pPr>
                      <a:lvl9pPr marL="2743200" algn="l" defTabSz="685800" rtl="0" eaLnBrk="1" latinLnBrk="0" hangingPunct="1">
                        <a:defRPr sz="1350" kern="1200">
                          <a:solidFill>
                            <a:schemeClr val="tx1"/>
                          </a:solidFill>
                          <a:latin typeface="HP Simplified"/>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mn-lt"/>
                          <a:ea typeface="+mn-ea"/>
                          <a:cs typeface="+mn-cs"/>
                        </a:rPr>
                        <a:t>VLAN: 102, tagged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tx1"/>
                          </a:solidFill>
                          <a:effectLst/>
                          <a:uLnTx/>
                          <a:uFillTx/>
                          <a:latin typeface="+mn-lt"/>
                          <a:ea typeface="+mn-ea"/>
                          <a:cs typeface="+mn-cs"/>
                        </a:rPr>
                        <a:t>CIDR: </a:t>
                      </a:r>
                      <a:r>
                        <a:rPr kumimoji="0" lang="en-US" sz="1400" b="0" i="0" u="none" strike="noStrike" kern="1200" cap="none" spc="0" normalizeH="0" baseline="0" noProof="0" dirty="0">
                          <a:ln>
                            <a:noFill/>
                          </a:ln>
                          <a:solidFill>
                            <a:schemeClr val="tx1"/>
                          </a:solidFill>
                          <a:effectLst/>
                          <a:uLnTx/>
                          <a:uFillTx/>
                          <a:latin typeface="+mn-lt"/>
                          <a:ea typeface="+mn-ea"/>
                          <a:cs typeface="+mn-cs"/>
                        </a:rPr>
                        <a:t>10.2.3.0/24</a:t>
                      </a:r>
                    </a:p>
                    <a:p>
                      <a:endParaRPr lang="en-US" sz="1800" dirty="0">
                        <a:latin typeface="+mn-lt"/>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23595">
                <a:tc>
                  <a:txBody>
                    <a:bodyPr/>
                    <a:lstStyle>
                      <a:lvl1pPr marL="0" algn="l" defTabSz="685800" rtl="0" eaLnBrk="1" latinLnBrk="0" hangingPunct="1">
                        <a:defRPr sz="1350" kern="1200">
                          <a:solidFill>
                            <a:schemeClr val="tx1"/>
                          </a:solidFill>
                          <a:latin typeface="HP Simplified"/>
                        </a:defRPr>
                      </a:lvl1pPr>
                      <a:lvl2pPr marL="342900" algn="l" defTabSz="685800" rtl="0" eaLnBrk="1" latinLnBrk="0" hangingPunct="1">
                        <a:defRPr sz="1350" kern="1200">
                          <a:solidFill>
                            <a:schemeClr val="tx1"/>
                          </a:solidFill>
                          <a:latin typeface="HP Simplified"/>
                        </a:defRPr>
                      </a:lvl2pPr>
                      <a:lvl3pPr marL="685800" algn="l" defTabSz="685800" rtl="0" eaLnBrk="1" latinLnBrk="0" hangingPunct="1">
                        <a:defRPr sz="1350" kern="1200">
                          <a:solidFill>
                            <a:schemeClr val="tx1"/>
                          </a:solidFill>
                          <a:latin typeface="HP Simplified"/>
                        </a:defRPr>
                      </a:lvl3pPr>
                      <a:lvl4pPr marL="1028700" algn="l" defTabSz="685800" rtl="0" eaLnBrk="1" latinLnBrk="0" hangingPunct="1">
                        <a:defRPr sz="1350" kern="1200">
                          <a:solidFill>
                            <a:schemeClr val="tx1"/>
                          </a:solidFill>
                          <a:latin typeface="HP Simplified"/>
                        </a:defRPr>
                      </a:lvl4pPr>
                      <a:lvl5pPr marL="1371600" algn="l" defTabSz="685800" rtl="0" eaLnBrk="1" latinLnBrk="0" hangingPunct="1">
                        <a:defRPr sz="1350" kern="1200">
                          <a:solidFill>
                            <a:schemeClr val="tx1"/>
                          </a:solidFill>
                          <a:latin typeface="HP Simplified"/>
                        </a:defRPr>
                      </a:lvl5pPr>
                      <a:lvl6pPr marL="1714500" algn="l" defTabSz="685800" rtl="0" eaLnBrk="1" latinLnBrk="0" hangingPunct="1">
                        <a:defRPr sz="1350" kern="1200">
                          <a:solidFill>
                            <a:schemeClr val="tx1"/>
                          </a:solidFill>
                          <a:latin typeface="HP Simplified"/>
                        </a:defRPr>
                      </a:lvl6pPr>
                      <a:lvl7pPr marL="2057400" algn="l" defTabSz="685800" rtl="0" eaLnBrk="1" latinLnBrk="0" hangingPunct="1">
                        <a:defRPr sz="1350" kern="1200">
                          <a:solidFill>
                            <a:schemeClr val="tx1"/>
                          </a:solidFill>
                          <a:latin typeface="HP Simplified"/>
                        </a:defRPr>
                      </a:lvl7pPr>
                      <a:lvl8pPr marL="2400300" algn="l" defTabSz="685800" rtl="0" eaLnBrk="1" latinLnBrk="0" hangingPunct="1">
                        <a:defRPr sz="1350" kern="1200">
                          <a:solidFill>
                            <a:schemeClr val="tx1"/>
                          </a:solidFill>
                          <a:latin typeface="HP Simplified"/>
                        </a:defRPr>
                      </a:lvl8pPr>
                      <a:lvl9pPr marL="2743200" algn="l" defTabSz="685800" rtl="0" eaLnBrk="1" latinLnBrk="0" hangingPunct="1">
                        <a:defRPr sz="1350" kern="1200">
                          <a:solidFill>
                            <a:schemeClr val="tx1"/>
                          </a:solidFill>
                          <a:latin typeface="HP Simplified"/>
                        </a:defRPr>
                      </a:lvl9pPr>
                    </a:lstStyle>
                    <a:p>
                      <a:pPr algn="r"/>
                      <a:r>
                        <a:rPr lang="en-GB" sz="1600" b="1" dirty="0">
                          <a:solidFill>
                            <a:srgbClr val="ABA051"/>
                          </a:solidFill>
                          <a:latin typeface="+mn-lt"/>
                        </a:rPr>
                        <a:t>Guest</a:t>
                      </a:r>
                      <a:endParaRPr lang="en-US" sz="1600" b="1" dirty="0">
                        <a:solidFill>
                          <a:srgbClr val="ABA051"/>
                        </a:solidFill>
                        <a:latin typeface="+mn-lt"/>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HP Simplified"/>
                        </a:defRPr>
                      </a:lvl1pPr>
                      <a:lvl2pPr marL="342900" algn="l" defTabSz="685800" rtl="0" eaLnBrk="1" latinLnBrk="0" hangingPunct="1">
                        <a:defRPr sz="1350" kern="1200">
                          <a:solidFill>
                            <a:schemeClr val="tx1"/>
                          </a:solidFill>
                          <a:latin typeface="HP Simplified"/>
                        </a:defRPr>
                      </a:lvl2pPr>
                      <a:lvl3pPr marL="685800" algn="l" defTabSz="685800" rtl="0" eaLnBrk="1" latinLnBrk="0" hangingPunct="1">
                        <a:defRPr sz="1350" kern="1200">
                          <a:solidFill>
                            <a:schemeClr val="tx1"/>
                          </a:solidFill>
                          <a:latin typeface="HP Simplified"/>
                        </a:defRPr>
                      </a:lvl3pPr>
                      <a:lvl4pPr marL="1028700" algn="l" defTabSz="685800" rtl="0" eaLnBrk="1" latinLnBrk="0" hangingPunct="1">
                        <a:defRPr sz="1350" kern="1200">
                          <a:solidFill>
                            <a:schemeClr val="tx1"/>
                          </a:solidFill>
                          <a:latin typeface="HP Simplified"/>
                        </a:defRPr>
                      </a:lvl4pPr>
                      <a:lvl5pPr marL="1371600" algn="l" defTabSz="685800" rtl="0" eaLnBrk="1" latinLnBrk="0" hangingPunct="1">
                        <a:defRPr sz="1350" kern="1200">
                          <a:solidFill>
                            <a:schemeClr val="tx1"/>
                          </a:solidFill>
                          <a:latin typeface="HP Simplified"/>
                        </a:defRPr>
                      </a:lvl5pPr>
                      <a:lvl6pPr marL="1714500" algn="l" defTabSz="685800" rtl="0" eaLnBrk="1" latinLnBrk="0" hangingPunct="1">
                        <a:defRPr sz="1350" kern="1200">
                          <a:solidFill>
                            <a:schemeClr val="tx1"/>
                          </a:solidFill>
                          <a:latin typeface="HP Simplified"/>
                        </a:defRPr>
                      </a:lvl6pPr>
                      <a:lvl7pPr marL="2057400" algn="l" defTabSz="685800" rtl="0" eaLnBrk="1" latinLnBrk="0" hangingPunct="1">
                        <a:defRPr sz="1350" kern="1200">
                          <a:solidFill>
                            <a:schemeClr val="tx1"/>
                          </a:solidFill>
                          <a:latin typeface="HP Simplified"/>
                        </a:defRPr>
                      </a:lvl7pPr>
                      <a:lvl8pPr marL="2400300" algn="l" defTabSz="685800" rtl="0" eaLnBrk="1" latinLnBrk="0" hangingPunct="1">
                        <a:defRPr sz="1350" kern="1200">
                          <a:solidFill>
                            <a:schemeClr val="tx1"/>
                          </a:solidFill>
                          <a:latin typeface="HP Simplified"/>
                        </a:defRPr>
                      </a:lvl8pPr>
                      <a:lvl9pPr marL="2743200" algn="l" defTabSz="685800" rtl="0" eaLnBrk="1" latinLnBrk="0" hangingPunct="1">
                        <a:defRPr sz="1350" kern="1200">
                          <a:solidFill>
                            <a:schemeClr val="tx1"/>
                          </a:solidFill>
                          <a:latin typeface="HP Simplified"/>
                        </a:defRPr>
                      </a:lvl9pPr>
                    </a:lstStyle>
                    <a:p>
                      <a:r>
                        <a:rPr lang="en-GB" sz="1600" dirty="0">
                          <a:solidFill>
                            <a:srgbClr val="ABA051"/>
                          </a:solidFill>
                          <a:latin typeface="+mn-lt"/>
                        </a:rPr>
                        <a:t>Guest</a:t>
                      </a:r>
                      <a:r>
                        <a:rPr lang="en-GB" sz="1600" baseline="0" dirty="0">
                          <a:solidFill>
                            <a:srgbClr val="ABA051"/>
                          </a:solidFill>
                          <a:latin typeface="+mn-lt"/>
                        </a:rPr>
                        <a:t> private traffic</a:t>
                      </a:r>
                      <a:endParaRPr lang="en-GB" sz="1600" dirty="0">
                        <a:solidFill>
                          <a:srgbClr val="ABA051"/>
                        </a:solidFill>
                        <a:latin typeface="+mn-lt"/>
                      </a:endParaRPr>
                    </a:p>
                    <a:p>
                      <a:r>
                        <a:rPr lang="en-GB" sz="1600" dirty="0">
                          <a:solidFill>
                            <a:srgbClr val="ABA051"/>
                          </a:solidFill>
                          <a:latin typeface="+mn-lt"/>
                        </a:rPr>
                        <a:t>(VxLAN)</a:t>
                      </a:r>
                      <a:endParaRPr lang="en-US" sz="1600" dirty="0">
                        <a:solidFill>
                          <a:srgbClr val="ABA051"/>
                        </a:solidFill>
                        <a:latin typeface="+mn-lt"/>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HP Simplified"/>
                        </a:defRPr>
                      </a:lvl1pPr>
                      <a:lvl2pPr marL="342900" algn="l" defTabSz="685800" rtl="0" eaLnBrk="1" latinLnBrk="0" hangingPunct="1">
                        <a:defRPr sz="1350" kern="1200">
                          <a:solidFill>
                            <a:schemeClr val="tx1"/>
                          </a:solidFill>
                          <a:latin typeface="HP Simplified"/>
                        </a:defRPr>
                      </a:lvl2pPr>
                      <a:lvl3pPr marL="685800" algn="l" defTabSz="685800" rtl="0" eaLnBrk="1" latinLnBrk="0" hangingPunct="1">
                        <a:defRPr sz="1350" kern="1200">
                          <a:solidFill>
                            <a:schemeClr val="tx1"/>
                          </a:solidFill>
                          <a:latin typeface="HP Simplified"/>
                        </a:defRPr>
                      </a:lvl3pPr>
                      <a:lvl4pPr marL="1028700" algn="l" defTabSz="685800" rtl="0" eaLnBrk="1" latinLnBrk="0" hangingPunct="1">
                        <a:defRPr sz="1350" kern="1200">
                          <a:solidFill>
                            <a:schemeClr val="tx1"/>
                          </a:solidFill>
                          <a:latin typeface="HP Simplified"/>
                        </a:defRPr>
                      </a:lvl4pPr>
                      <a:lvl5pPr marL="1371600" algn="l" defTabSz="685800" rtl="0" eaLnBrk="1" latinLnBrk="0" hangingPunct="1">
                        <a:defRPr sz="1350" kern="1200">
                          <a:solidFill>
                            <a:schemeClr val="tx1"/>
                          </a:solidFill>
                          <a:latin typeface="HP Simplified"/>
                        </a:defRPr>
                      </a:lvl5pPr>
                      <a:lvl6pPr marL="1714500" algn="l" defTabSz="685800" rtl="0" eaLnBrk="1" latinLnBrk="0" hangingPunct="1">
                        <a:defRPr sz="1350" kern="1200">
                          <a:solidFill>
                            <a:schemeClr val="tx1"/>
                          </a:solidFill>
                          <a:latin typeface="HP Simplified"/>
                        </a:defRPr>
                      </a:lvl6pPr>
                      <a:lvl7pPr marL="2057400" algn="l" defTabSz="685800" rtl="0" eaLnBrk="1" latinLnBrk="0" hangingPunct="1">
                        <a:defRPr sz="1350" kern="1200">
                          <a:solidFill>
                            <a:schemeClr val="tx1"/>
                          </a:solidFill>
                          <a:latin typeface="HP Simplified"/>
                        </a:defRPr>
                      </a:lvl7pPr>
                      <a:lvl8pPr marL="2400300" algn="l" defTabSz="685800" rtl="0" eaLnBrk="1" latinLnBrk="0" hangingPunct="1">
                        <a:defRPr sz="1350" kern="1200">
                          <a:solidFill>
                            <a:schemeClr val="tx1"/>
                          </a:solidFill>
                          <a:latin typeface="HP Simplified"/>
                        </a:defRPr>
                      </a:lvl8pPr>
                      <a:lvl9pPr marL="2743200" algn="l" defTabSz="685800" rtl="0" eaLnBrk="1" latinLnBrk="0" hangingPunct="1">
                        <a:defRPr sz="1350" kern="1200">
                          <a:solidFill>
                            <a:schemeClr val="tx1"/>
                          </a:solidFill>
                          <a:latin typeface="HP Simplified"/>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ABA051"/>
                          </a:solidFill>
                          <a:effectLst/>
                          <a:uLnTx/>
                          <a:uFillTx/>
                          <a:latin typeface="+mn-lt"/>
                          <a:ea typeface="+mn-ea"/>
                          <a:cs typeface="+mn-cs"/>
                        </a:rPr>
                        <a:t>VLAN: 103, tagged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ABA051"/>
                          </a:solidFill>
                          <a:effectLst/>
                          <a:uLnTx/>
                          <a:uFillTx/>
                          <a:latin typeface="+mn-lt"/>
                          <a:ea typeface="+mn-ea"/>
                          <a:cs typeface="+mn-cs"/>
                        </a:rPr>
                        <a:t>CIDR: </a:t>
                      </a:r>
                      <a:r>
                        <a:rPr kumimoji="0" lang="en-US" sz="1400" b="0" i="0" u="none" strike="noStrike" kern="1200" cap="none" spc="0" normalizeH="0" baseline="0" noProof="0" dirty="0">
                          <a:ln>
                            <a:noFill/>
                          </a:ln>
                          <a:solidFill>
                            <a:srgbClr val="ABA051"/>
                          </a:solidFill>
                          <a:effectLst/>
                          <a:uLnTx/>
                          <a:uFillTx/>
                          <a:latin typeface="+mn-lt"/>
                          <a:ea typeface="+mn-ea"/>
                          <a:cs typeface="+mn-cs"/>
                        </a:rPr>
                        <a:t>10.2.4.0/24</a:t>
                      </a:r>
                    </a:p>
                    <a:p>
                      <a:endParaRPr lang="en-US" sz="1800" dirty="0">
                        <a:solidFill>
                          <a:srgbClr val="ABA051"/>
                        </a:solidFill>
                        <a:latin typeface="+mn-lt"/>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cxnSp>
        <p:nvCxnSpPr>
          <p:cNvPr id="103" name="Straight Connector 156"/>
          <p:cNvCxnSpPr/>
          <p:nvPr/>
        </p:nvCxnSpPr>
        <p:spPr>
          <a:xfrm flipH="1">
            <a:off x="2037142" y="3606799"/>
            <a:ext cx="4022725" cy="0"/>
          </a:xfrm>
          <a:prstGeom prst="line">
            <a:avLst/>
          </a:prstGeom>
          <a:noFill/>
          <a:ln w="19050" cap="flat" cmpd="sng" algn="ctr">
            <a:solidFill>
              <a:srgbClr val="0096D6"/>
            </a:solidFill>
            <a:prstDash val="solid"/>
            <a:miter lim="800000"/>
          </a:ln>
          <a:effectLst/>
        </p:spPr>
      </p:cxnSp>
      <p:cxnSp>
        <p:nvCxnSpPr>
          <p:cNvPr id="104" name="Straight Connector 157"/>
          <p:cNvCxnSpPr/>
          <p:nvPr/>
        </p:nvCxnSpPr>
        <p:spPr>
          <a:xfrm flipH="1">
            <a:off x="2037141" y="4444999"/>
            <a:ext cx="4022724" cy="0"/>
          </a:xfrm>
          <a:prstGeom prst="line">
            <a:avLst/>
          </a:prstGeom>
          <a:noFill/>
          <a:ln w="19050" cap="flat" cmpd="sng" algn="ctr">
            <a:solidFill>
              <a:srgbClr val="822980"/>
            </a:solidFill>
            <a:prstDash val="solid"/>
            <a:miter lim="800000"/>
          </a:ln>
          <a:effectLst/>
        </p:spPr>
      </p:cxnSp>
      <p:cxnSp>
        <p:nvCxnSpPr>
          <p:cNvPr id="105" name="Straight Connector 158"/>
          <p:cNvCxnSpPr/>
          <p:nvPr/>
        </p:nvCxnSpPr>
        <p:spPr>
          <a:xfrm flipH="1">
            <a:off x="2037141" y="5283199"/>
            <a:ext cx="4022724" cy="0"/>
          </a:xfrm>
          <a:prstGeom prst="line">
            <a:avLst/>
          </a:prstGeom>
          <a:noFill/>
          <a:ln w="19050" cap="flat" cmpd="sng" algn="ctr">
            <a:solidFill>
              <a:sysClr val="windowText" lastClr="000000"/>
            </a:solidFill>
            <a:prstDash val="solid"/>
            <a:miter lim="800000"/>
          </a:ln>
          <a:effectLst/>
        </p:spPr>
      </p:cxnSp>
      <p:cxnSp>
        <p:nvCxnSpPr>
          <p:cNvPr id="106" name="Straight Connector 159"/>
          <p:cNvCxnSpPr/>
          <p:nvPr/>
        </p:nvCxnSpPr>
        <p:spPr>
          <a:xfrm flipH="1" flipV="1">
            <a:off x="2037141" y="6113779"/>
            <a:ext cx="4022724" cy="7620"/>
          </a:xfrm>
          <a:prstGeom prst="line">
            <a:avLst/>
          </a:prstGeom>
          <a:noFill/>
          <a:ln w="19050" cap="flat" cmpd="sng" algn="ctr">
            <a:solidFill>
              <a:srgbClr val="ABA051"/>
            </a:solidFill>
            <a:prstDash val="solid"/>
            <a:miter lim="800000"/>
          </a:ln>
          <a:effectLst/>
        </p:spPr>
      </p:cxnSp>
      <p:cxnSp>
        <p:nvCxnSpPr>
          <p:cNvPr id="107" name="Straight Connector 160"/>
          <p:cNvCxnSpPr/>
          <p:nvPr/>
        </p:nvCxnSpPr>
        <p:spPr>
          <a:xfrm flipV="1">
            <a:off x="6044988" y="3271524"/>
            <a:ext cx="481301" cy="335277"/>
          </a:xfrm>
          <a:prstGeom prst="line">
            <a:avLst/>
          </a:prstGeom>
          <a:noFill/>
          <a:ln w="19050" cap="flat" cmpd="sng" algn="ctr">
            <a:solidFill>
              <a:srgbClr val="0096D6"/>
            </a:solidFill>
            <a:prstDash val="solid"/>
            <a:miter lim="800000"/>
          </a:ln>
          <a:effectLst/>
        </p:spPr>
      </p:cxnSp>
      <p:cxnSp>
        <p:nvCxnSpPr>
          <p:cNvPr id="108" name="Straight Connector 161"/>
          <p:cNvCxnSpPr/>
          <p:nvPr/>
        </p:nvCxnSpPr>
        <p:spPr>
          <a:xfrm flipV="1">
            <a:off x="6050847" y="3500123"/>
            <a:ext cx="475440" cy="944877"/>
          </a:xfrm>
          <a:prstGeom prst="line">
            <a:avLst/>
          </a:prstGeom>
          <a:noFill/>
          <a:ln w="19050" cap="flat" cmpd="sng" algn="ctr">
            <a:solidFill>
              <a:srgbClr val="822980"/>
            </a:solidFill>
            <a:prstDash val="solid"/>
            <a:miter lim="800000"/>
          </a:ln>
          <a:effectLst/>
        </p:spPr>
      </p:cxnSp>
      <p:cxnSp>
        <p:nvCxnSpPr>
          <p:cNvPr id="109" name="Straight Connector 162"/>
          <p:cNvCxnSpPr/>
          <p:nvPr/>
        </p:nvCxnSpPr>
        <p:spPr>
          <a:xfrm flipV="1">
            <a:off x="6050850" y="3721098"/>
            <a:ext cx="497215" cy="1554479"/>
          </a:xfrm>
          <a:prstGeom prst="line">
            <a:avLst/>
          </a:prstGeom>
          <a:noFill/>
          <a:ln w="19050" cap="flat" cmpd="sng" algn="ctr">
            <a:solidFill>
              <a:sysClr val="windowText" lastClr="000000"/>
            </a:solidFill>
            <a:prstDash val="solid"/>
            <a:miter lim="800000"/>
          </a:ln>
          <a:effectLst/>
        </p:spPr>
      </p:cxnSp>
      <p:cxnSp>
        <p:nvCxnSpPr>
          <p:cNvPr id="110" name="Straight Connector 163"/>
          <p:cNvCxnSpPr/>
          <p:nvPr/>
        </p:nvCxnSpPr>
        <p:spPr>
          <a:xfrm flipV="1">
            <a:off x="6048747" y="3957323"/>
            <a:ext cx="491021" cy="2164079"/>
          </a:xfrm>
          <a:prstGeom prst="line">
            <a:avLst/>
          </a:prstGeom>
          <a:noFill/>
          <a:ln w="19050" cap="flat" cmpd="sng" algn="ctr">
            <a:solidFill>
              <a:srgbClr val="ABA051"/>
            </a:solidFill>
            <a:prstDash val="solid"/>
            <a:miter lim="800000"/>
          </a:ln>
          <a:effectLst/>
        </p:spPr>
      </p:cxnSp>
      <p:cxnSp>
        <p:nvCxnSpPr>
          <p:cNvPr id="111" name="Straight Connector 164"/>
          <p:cNvCxnSpPr/>
          <p:nvPr/>
        </p:nvCxnSpPr>
        <p:spPr>
          <a:xfrm flipV="1">
            <a:off x="9805417" y="2628130"/>
            <a:ext cx="6000" cy="1078231"/>
          </a:xfrm>
          <a:prstGeom prst="line">
            <a:avLst/>
          </a:prstGeom>
          <a:noFill/>
          <a:ln w="38100" cap="flat" cmpd="sng" algn="ctr">
            <a:solidFill>
              <a:sysClr val="windowText" lastClr="000000"/>
            </a:solidFill>
            <a:prstDash val="solid"/>
            <a:miter lim="800000"/>
          </a:ln>
          <a:effectLst/>
        </p:spPr>
      </p:cxnSp>
      <p:sp>
        <p:nvSpPr>
          <p:cNvPr id="112" name="Rectangle 165"/>
          <p:cNvSpPr/>
          <p:nvPr/>
        </p:nvSpPr>
        <p:spPr>
          <a:xfrm>
            <a:off x="9373956" y="2791457"/>
            <a:ext cx="684371" cy="228600"/>
          </a:xfrm>
          <a:prstGeom prst="rect">
            <a:avLst/>
          </a:prstGeom>
          <a:solidFill>
            <a:sysClr val="window" lastClr="FFFFFF"/>
          </a:solidFill>
          <a:ln w="25400" cap="flat" cmpd="sng" algn="ctr">
            <a:solidFill>
              <a:srgbClr val="002060"/>
            </a:solidFill>
            <a:prstDash val="solid"/>
          </a:ln>
          <a:effectLst/>
        </p:spPr>
        <p:txBody>
          <a:bodyPr rtlCol="0" anchor="ctr"/>
          <a:lstStyle/>
          <a:p>
            <a:pPr algn="ctr" defTabSz="914460">
              <a:lnSpc>
                <a:spcPct val="90000"/>
              </a:lnSpc>
              <a:defRPr/>
            </a:pPr>
            <a:r>
              <a:rPr lang="en-GB" sz="1200" kern="0" dirty="0">
                <a:solidFill>
                  <a:prstClr val="black"/>
                </a:solidFill>
              </a:rPr>
              <a:t>eth1</a:t>
            </a:r>
            <a:endParaRPr lang="en-US" sz="1200" kern="0" dirty="0">
              <a:solidFill>
                <a:prstClr val="black"/>
              </a:solidFill>
            </a:endParaRPr>
          </a:p>
        </p:txBody>
      </p:sp>
      <p:cxnSp>
        <p:nvCxnSpPr>
          <p:cNvPr id="113" name="Straight Connector 166"/>
          <p:cNvCxnSpPr/>
          <p:nvPr/>
        </p:nvCxnSpPr>
        <p:spPr>
          <a:xfrm flipV="1">
            <a:off x="8790772" y="2614597"/>
            <a:ext cx="6000" cy="1078231"/>
          </a:xfrm>
          <a:prstGeom prst="line">
            <a:avLst/>
          </a:prstGeom>
          <a:noFill/>
          <a:ln w="38100" cap="flat" cmpd="sng" algn="ctr">
            <a:solidFill>
              <a:sysClr val="windowText" lastClr="000000"/>
            </a:solidFill>
            <a:prstDash val="solid"/>
            <a:miter lim="800000"/>
          </a:ln>
          <a:effectLst/>
        </p:spPr>
      </p:cxnSp>
      <p:sp>
        <p:nvSpPr>
          <p:cNvPr id="114" name="Rectangle 167"/>
          <p:cNvSpPr/>
          <p:nvPr/>
        </p:nvSpPr>
        <p:spPr>
          <a:xfrm>
            <a:off x="8422885" y="2791457"/>
            <a:ext cx="684371" cy="228600"/>
          </a:xfrm>
          <a:prstGeom prst="rect">
            <a:avLst/>
          </a:prstGeom>
          <a:solidFill>
            <a:sysClr val="window" lastClr="FFFFFF"/>
          </a:solidFill>
          <a:ln w="25400" cap="flat" cmpd="sng" algn="ctr">
            <a:solidFill>
              <a:srgbClr val="002060"/>
            </a:solidFill>
            <a:prstDash val="solid"/>
          </a:ln>
          <a:effectLst/>
        </p:spPr>
        <p:txBody>
          <a:bodyPr rtlCol="0" anchor="ctr"/>
          <a:lstStyle/>
          <a:p>
            <a:pPr algn="ctr" defTabSz="914460">
              <a:lnSpc>
                <a:spcPct val="90000"/>
              </a:lnSpc>
              <a:defRPr/>
            </a:pPr>
            <a:r>
              <a:rPr lang="en-GB" sz="1200" kern="0" dirty="0">
                <a:solidFill>
                  <a:prstClr val="black"/>
                </a:solidFill>
              </a:rPr>
              <a:t>eth0</a:t>
            </a:r>
            <a:endParaRPr lang="en-US" sz="1200" kern="0" dirty="0">
              <a:solidFill>
                <a:prstClr val="black"/>
              </a:solidFill>
            </a:endParaRPr>
          </a:p>
        </p:txBody>
      </p:sp>
      <p:sp>
        <p:nvSpPr>
          <p:cNvPr id="170" name="Rectangle 168"/>
          <p:cNvSpPr/>
          <p:nvPr/>
        </p:nvSpPr>
        <p:spPr>
          <a:xfrm>
            <a:off x="8422881" y="2471419"/>
            <a:ext cx="1635443" cy="228600"/>
          </a:xfrm>
          <a:prstGeom prst="rect">
            <a:avLst/>
          </a:prstGeom>
          <a:solidFill>
            <a:sysClr val="window" lastClr="FFFFFF"/>
          </a:solidFill>
          <a:ln w="25400" cap="flat" cmpd="sng" algn="ctr">
            <a:solidFill>
              <a:srgbClr val="002060"/>
            </a:solidFill>
            <a:prstDash val="solid"/>
          </a:ln>
          <a:effectLst/>
        </p:spPr>
        <p:txBody>
          <a:bodyPr rtlCol="0" anchor="ctr"/>
          <a:lstStyle/>
          <a:p>
            <a:pPr algn="ctr" defTabSz="914460">
              <a:lnSpc>
                <a:spcPct val="90000"/>
              </a:lnSpc>
              <a:defRPr/>
            </a:pPr>
            <a:r>
              <a:rPr lang="en-GB" sz="1200" kern="0" dirty="0">
                <a:solidFill>
                  <a:prstClr val="black"/>
                </a:solidFill>
              </a:rPr>
              <a:t>bond0</a:t>
            </a:r>
            <a:endParaRPr lang="en-US" sz="1200" kern="0" dirty="0">
              <a:solidFill>
                <a:prstClr val="black"/>
              </a:solidFill>
            </a:endParaRPr>
          </a:p>
        </p:txBody>
      </p:sp>
    </p:spTree>
    <p:extLst>
      <p:ext uri="{BB962C8B-B14F-4D97-AF65-F5344CB8AC3E}">
        <p14:creationId xmlns:p14="http://schemas.microsoft.com/office/powerpoint/2010/main" val="410088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Medium Scale Cloud with KVM</a:t>
            </a:r>
          </a:p>
        </p:txBody>
      </p:sp>
      <p:cxnSp>
        <p:nvCxnSpPr>
          <p:cNvPr id="172" name="Straight Connector 4"/>
          <p:cNvCxnSpPr/>
          <p:nvPr/>
        </p:nvCxnSpPr>
        <p:spPr>
          <a:xfrm>
            <a:off x="4343400" y="5786120"/>
            <a:ext cx="7190291" cy="0"/>
          </a:xfrm>
          <a:prstGeom prst="line">
            <a:avLst/>
          </a:prstGeom>
          <a:ln w="57150">
            <a:solidFill>
              <a:srgbClr val="FFC000"/>
            </a:solidFill>
            <a:miter lim="800000"/>
          </a:ln>
        </p:spPr>
        <p:style>
          <a:lnRef idx="1">
            <a:schemeClr val="accent1"/>
          </a:lnRef>
          <a:fillRef idx="0">
            <a:schemeClr val="accent1"/>
          </a:fillRef>
          <a:effectRef idx="0">
            <a:schemeClr val="accent1"/>
          </a:effectRef>
          <a:fontRef idx="minor">
            <a:schemeClr val="tx1"/>
          </a:fontRef>
        </p:style>
      </p:cxnSp>
      <p:sp>
        <p:nvSpPr>
          <p:cNvPr id="173" name="Flowchart: Magnetic Disk 5"/>
          <p:cNvSpPr/>
          <p:nvPr/>
        </p:nvSpPr>
        <p:spPr>
          <a:xfrm>
            <a:off x="6576064" y="5389563"/>
            <a:ext cx="390857" cy="199327"/>
          </a:xfrm>
          <a:prstGeom prst="flowChartMagneticDisk">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90000"/>
              </a:lnSpc>
            </a:pPr>
            <a:r>
              <a:rPr lang="en-GB" sz="1351" dirty="0">
                <a:solidFill>
                  <a:schemeClr val="accent1"/>
                </a:solidFill>
              </a:rPr>
              <a:t>x</a:t>
            </a:r>
            <a:endParaRPr lang="en-US" sz="1351" dirty="0">
              <a:solidFill>
                <a:schemeClr val="accent1"/>
              </a:solidFill>
            </a:endParaRPr>
          </a:p>
        </p:txBody>
      </p:sp>
      <p:sp>
        <p:nvSpPr>
          <p:cNvPr id="174" name="Rectangle 6"/>
          <p:cNvSpPr/>
          <p:nvPr/>
        </p:nvSpPr>
        <p:spPr>
          <a:xfrm>
            <a:off x="4709163" y="4414521"/>
            <a:ext cx="1882299" cy="410908"/>
          </a:xfrm>
          <a:prstGeom prst="rect">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accent1"/>
                </a:solidFill>
              </a:rPr>
              <a:t>Object</a:t>
            </a:r>
            <a:endParaRPr lang="en-US" sz="1400" dirty="0">
              <a:solidFill>
                <a:schemeClr val="accent1"/>
              </a:solidFill>
            </a:endParaRPr>
          </a:p>
        </p:txBody>
      </p:sp>
      <p:sp>
        <p:nvSpPr>
          <p:cNvPr id="175" name="Rectangle 7"/>
          <p:cNvSpPr/>
          <p:nvPr/>
        </p:nvSpPr>
        <p:spPr>
          <a:xfrm>
            <a:off x="4709004" y="3850641"/>
            <a:ext cx="1882299" cy="410908"/>
          </a:xfrm>
          <a:prstGeom prst="rect">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accent1"/>
                </a:solidFill>
              </a:rPr>
              <a:t>Compute</a:t>
            </a:r>
            <a:endParaRPr lang="en-US" sz="1400" dirty="0">
              <a:solidFill>
                <a:schemeClr val="accent1"/>
              </a:solidFill>
            </a:endParaRPr>
          </a:p>
        </p:txBody>
      </p:sp>
      <p:sp>
        <p:nvSpPr>
          <p:cNvPr id="176" name="Rectangle 8"/>
          <p:cNvSpPr/>
          <p:nvPr/>
        </p:nvSpPr>
        <p:spPr>
          <a:xfrm>
            <a:off x="4678683" y="3820161"/>
            <a:ext cx="1882299" cy="410908"/>
          </a:xfrm>
          <a:prstGeom prst="rect">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accent1"/>
                </a:solidFill>
              </a:rPr>
              <a:t>Compute</a:t>
            </a:r>
            <a:endParaRPr lang="en-US" sz="1400" dirty="0">
              <a:solidFill>
                <a:schemeClr val="accent1"/>
              </a:solidFill>
            </a:endParaRPr>
          </a:p>
        </p:txBody>
      </p:sp>
      <p:sp>
        <p:nvSpPr>
          <p:cNvPr id="177" name="Rectangle 9"/>
          <p:cNvSpPr/>
          <p:nvPr/>
        </p:nvSpPr>
        <p:spPr>
          <a:xfrm>
            <a:off x="4678683" y="4384613"/>
            <a:ext cx="1882299" cy="410908"/>
          </a:xfrm>
          <a:prstGeom prst="rect">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accent1"/>
                </a:solidFill>
              </a:rPr>
              <a:t>Object</a:t>
            </a:r>
            <a:endParaRPr lang="en-US" sz="1400" dirty="0">
              <a:solidFill>
                <a:schemeClr val="accent1"/>
              </a:solidFill>
            </a:endParaRPr>
          </a:p>
        </p:txBody>
      </p:sp>
      <p:cxnSp>
        <p:nvCxnSpPr>
          <p:cNvPr id="178" name="Straight Connector 10"/>
          <p:cNvCxnSpPr/>
          <p:nvPr/>
        </p:nvCxnSpPr>
        <p:spPr>
          <a:xfrm>
            <a:off x="4343400" y="5938520"/>
            <a:ext cx="7190291" cy="0"/>
          </a:xfrm>
          <a:prstGeom prst="line">
            <a:avLst/>
          </a:prstGeom>
          <a:ln w="57150">
            <a:solidFill>
              <a:schemeClr val="accent2"/>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1"/>
          <p:cNvCxnSpPr/>
          <p:nvPr/>
        </p:nvCxnSpPr>
        <p:spPr>
          <a:xfrm>
            <a:off x="4343400" y="6090920"/>
            <a:ext cx="7190291" cy="0"/>
          </a:xfrm>
          <a:prstGeom prst="line">
            <a:avLst/>
          </a:prstGeom>
          <a:ln w="57150">
            <a:solidFill>
              <a:srgbClr val="92D050"/>
            </a:solidFill>
            <a:miter lim="800000"/>
          </a:ln>
        </p:spPr>
        <p:style>
          <a:lnRef idx="1">
            <a:schemeClr val="accent1"/>
          </a:lnRef>
          <a:fillRef idx="0">
            <a:schemeClr val="accent1"/>
          </a:fillRef>
          <a:effectRef idx="0">
            <a:schemeClr val="accent1"/>
          </a:effectRef>
          <a:fontRef idx="minor">
            <a:schemeClr val="tx1"/>
          </a:fontRef>
        </p:style>
      </p:cxnSp>
      <p:graphicFrame>
        <p:nvGraphicFramePr>
          <p:cNvPr id="180" name="Table 12"/>
          <p:cNvGraphicFramePr>
            <a:graphicFrameLocks noGrp="1"/>
          </p:cNvGraphicFramePr>
          <p:nvPr>
            <p:extLst/>
          </p:nvPr>
        </p:nvGraphicFramePr>
        <p:xfrm>
          <a:off x="472381" y="3474720"/>
          <a:ext cx="3947219" cy="2926080"/>
        </p:xfrm>
        <a:graphic>
          <a:graphicData uri="http://schemas.openxmlformats.org/drawingml/2006/table">
            <a:tbl>
              <a:tblPr firstRow="1" firstCol="1">
                <a:tableStyleId>{2D5ABB26-0587-4C30-8999-92F81FD0307C}</a:tableStyleId>
              </a:tblPr>
              <a:tblGrid>
                <a:gridCol w="1508819">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tblGrid>
              <a:tr h="314960">
                <a:tc>
                  <a:txBody>
                    <a:bodyPr/>
                    <a:lstStyle/>
                    <a:p>
                      <a:pPr algn="r"/>
                      <a:r>
                        <a:rPr lang="en-GB" sz="1500" b="1" dirty="0">
                          <a:solidFill>
                            <a:srgbClr val="FFC000"/>
                          </a:solidFill>
                        </a:rPr>
                        <a:t>Internal</a:t>
                      </a:r>
                      <a:r>
                        <a:rPr lang="en-GB" sz="1500" b="1" baseline="0" dirty="0">
                          <a:solidFill>
                            <a:srgbClr val="FFC000"/>
                          </a:solidFill>
                        </a:rPr>
                        <a:t> API</a:t>
                      </a:r>
                      <a:endParaRPr lang="en-GB" sz="1500" b="1" dirty="0">
                        <a:solidFill>
                          <a:srgbClr val="FFC000"/>
                        </a:solidFill>
                      </a:endParaRPr>
                    </a:p>
                  </a:txBody>
                  <a:tcPr anchor="ctr">
                    <a:lnT>
                      <a:noFill/>
                    </a:lnT>
                    <a:lnB>
                      <a:noFill/>
                    </a:lnB>
                  </a:tcPr>
                </a:tc>
                <a:tc>
                  <a:txBody>
                    <a:bodyPr/>
                    <a:lstStyle/>
                    <a:p>
                      <a:r>
                        <a:rPr lang="en-GB" sz="1500" dirty="0">
                          <a:solidFill>
                            <a:srgbClr val="FFC000"/>
                          </a:solidFill>
                        </a:rPr>
                        <a:t>Cloud</a:t>
                      </a:r>
                      <a:r>
                        <a:rPr lang="en-GB" sz="1500" baseline="0" dirty="0">
                          <a:solidFill>
                            <a:srgbClr val="FFC000"/>
                          </a:solidFill>
                        </a:rPr>
                        <a:t> internal API traffic</a:t>
                      </a:r>
                    </a:p>
                  </a:txBody>
                  <a:tcPr>
                    <a:lnT>
                      <a:noFill/>
                    </a:lnT>
                    <a:lnB>
                      <a:noFill/>
                    </a:lnB>
                  </a:tcPr>
                </a:tc>
                <a:extLst>
                  <a:ext uri="{0D108BD9-81ED-4DB2-BD59-A6C34878D82A}">
                    <a16:rowId xmlns:a16="http://schemas.microsoft.com/office/drawing/2014/main" val="10000"/>
                  </a:ext>
                </a:extLst>
              </a:tr>
              <a:tr h="314960">
                <a:tc>
                  <a:txBody>
                    <a:bodyPr/>
                    <a:lstStyle/>
                    <a:p>
                      <a:pPr algn="r"/>
                      <a:r>
                        <a:rPr lang="en-GB" sz="1500" b="1" dirty="0">
                          <a:solidFill>
                            <a:schemeClr val="accent2"/>
                          </a:solidFill>
                        </a:rPr>
                        <a:t>External</a:t>
                      </a:r>
                      <a:r>
                        <a:rPr lang="en-GB" sz="1500" b="1" baseline="0" dirty="0">
                          <a:solidFill>
                            <a:schemeClr val="accent2"/>
                          </a:solidFill>
                        </a:rPr>
                        <a:t> API</a:t>
                      </a:r>
                      <a:endParaRPr lang="en-GB" sz="1500" b="1" dirty="0">
                        <a:solidFill>
                          <a:schemeClr val="accent2"/>
                        </a:solidFill>
                      </a:endParaRPr>
                    </a:p>
                  </a:txBody>
                  <a:tcPr anchor="ctr">
                    <a:lnT>
                      <a:noFill/>
                    </a:lnT>
                  </a:tcPr>
                </a:tc>
                <a:tc>
                  <a:txBody>
                    <a:bodyPr/>
                    <a:lstStyle/>
                    <a:p>
                      <a:r>
                        <a:rPr lang="en-GB" sz="1500" dirty="0">
                          <a:solidFill>
                            <a:schemeClr val="accent2"/>
                          </a:solidFill>
                        </a:rPr>
                        <a:t>Clients connect to cloud API</a:t>
                      </a:r>
                      <a:endParaRPr lang="en-US" sz="1500" dirty="0">
                        <a:solidFill>
                          <a:schemeClr val="accent2"/>
                        </a:solidFill>
                      </a:endParaRPr>
                    </a:p>
                  </a:txBody>
                  <a:tcPr>
                    <a:lnT>
                      <a:noFill/>
                    </a:lnT>
                  </a:tcPr>
                </a:tc>
                <a:extLst>
                  <a:ext uri="{0D108BD9-81ED-4DB2-BD59-A6C34878D82A}">
                    <a16:rowId xmlns:a16="http://schemas.microsoft.com/office/drawing/2014/main" val="10001"/>
                  </a:ext>
                </a:extLst>
              </a:tr>
              <a:tr h="314960">
                <a:tc>
                  <a:txBody>
                    <a:bodyPr/>
                    <a:lstStyle/>
                    <a:p>
                      <a:pPr algn="r"/>
                      <a:r>
                        <a:rPr lang="en-GB" sz="1500" b="1" dirty="0">
                          <a:solidFill>
                            <a:srgbClr val="00B388"/>
                          </a:solidFill>
                        </a:rPr>
                        <a:t>iSCSI</a:t>
                      </a:r>
                    </a:p>
                  </a:txBody>
                  <a:tcPr anchor="ctr"/>
                </a:tc>
                <a:tc>
                  <a:txBody>
                    <a:bodyPr/>
                    <a:lstStyle/>
                    <a:p>
                      <a:r>
                        <a:rPr lang="en-GB" sz="1500" dirty="0">
                          <a:solidFill>
                            <a:srgbClr val="00B388"/>
                          </a:solidFill>
                        </a:rPr>
                        <a:t>Block storage traffic</a:t>
                      </a:r>
                      <a:endParaRPr lang="en-US" sz="1500" dirty="0">
                        <a:solidFill>
                          <a:srgbClr val="00B388"/>
                        </a:solidFill>
                      </a:endParaRPr>
                    </a:p>
                  </a:txBody>
                  <a:tcPr/>
                </a:tc>
                <a:extLst>
                  <a:ext uri="{0D108BD9-81ED-4DB2-BD59-A6C34878D82A}">
                    <a16:rowId xmlns:a16="http://schemas.microsoft.com/office/drawing/2014/main" val="10002"/>
                  </a:ext>
                </a:extLst>
              </a:tr>
              <a:tr h="314960">
                <a:tc>
                  <a:txBody>
                    <a:bodyPr/>
                    <a:lstStyle/>
                    <a:p>
                      <a:pPr algn="r"/>
                      <a:r>
                        <a:rPr lang="en-GB" sz="1500" b="1" dirty="0">
                          <a:solidFill>
                            <a:schemeClr val="accent3">
                              <a:lumMod val="60000"/>
                              <a:lumOff val="40000"/>
                            </a:schemeClr>
                          </a:solidFill>
                        </a:rPr>
                        <a:t>Swift</a:t>
                      </a:r>
                    </a:p>
                  </a:txBody>
                  <a:tcPr anchor="ctr"/>
                </a:tc>
                <a:tc>
                  <a:txBody>
                    <a:bodyPr/>
                    <a:lstStyle/>
                    <a:p>
                      <a:r>
                        <a:rPr lang="en-GB" sz="1500" dirty="0">
                          <a:solidFill>
                            <a:schemeClr val="accent3">
                              <a:lumMod val="60000"/>
                              <a:lumOff val="40000"/>
                            </a:schemeClr>
                          </a:solidFill>
                        </a:rPr>
                        <a:t>Object</a:t>
                      </a:r>
                      <a:r>
                        <a:rPr lang="en-GB" sz="1500" baseline="0" dirty="0">
                          <a:solidFill>
                            <a:schemeClr val="accent3">
                              <a:lumMod val="60000"/>
                              <a:lumOff val="40000"/>
                            </a:schemeClr>
                          </a:solidFill>
                        </a:rPr>
                        <a:t> traffic</a:t>
                      </a:r>
                      <a:endParaRPr lang="en-US" sz="1500" dirty="0">
                        <a:solidFill>
                          <a:schemeClr val="accent3">
                            <a:lumMod val="60000"/>
                            <a:lumOff val="40000"/>
                          </a:schemeClr>
                        </a:solidFill>
                      </a:endParaRPr>
                    </a:p>
                  </a:txBody>
                  <a:tcPr/>
                </a:tc>
                <a:extLst>
                  <a:ext uri="{0D108BD9-81ED-4DB2-BD59-A6C34878D82A}">
                    <a16:rowId xmlns:a16="http://schemas.microsoft.com/office/drawing/2014/main" val="10003"/>
                  </a:ext>
                </a:extLst>
              </a:tr>
              <a:tr h="314960">
                <a:tc>
                  <a:txBody>
                    <a:bodyPr/>
                    <a:lstStyle/>
                    <a:p>
                      <a:pPr algn="r"/>
                      <a:r>
                        <a:rPr lang="en-GB" sz="1500" b="1" dirty="0">
                          <a:solidFill>
                            <a:schemeClr val="tx1"/>
                          </a:solidFill>
                        </a:rPr>
                        <a:t>External</a:t>
                      </a:r>
                      <a:endParaRPr lang="en-US" sz="1500" b="1" dirty="0">
                        <a:solidFill>
                          <a:schemeClr val="tx1"/>
                        </a:solidFill>
                      </a:endParaRPr>
                    </a:p>
                  </a:txBody>
                  <a:tcPr anchor="ctr"/>
                </a:tc>
                <a:tc>
                  <a:txBody>
                    <a:bodyPr/>
                    <a:lstStyle/>
                    <a:p>
                      <a:r>
                        <a:rPr lang="en-GB" sz="1500" dirty="0"/>
                        <a:t>External</a:t>
                      </a:r>
                      <a:r>
                        <a:rPr lang="en-GB" sz="1500" baseline="0" dirty="0"/>
                        <a:t> access for VMs</a:t>
                      </a:r>
                      <a:endParaRPr lang="en-US" sz="1500" dirty="0"/>
                    </a:p>
                  </a:txBody>
                  <a:tcPr/>
                </a:tc>
                <a:extLst>
                  <a:ext uri="{0D108BD9-81ED-4DB2-BD59-A6C34878D82A}">
                    <a16:rowId xmlns:a16="http://schemas.microsoft.com/office/drawing/2014/main" val="10004"/>
                  </a:ext>
                </a:extLst>
              </a:tr>
              <a:tr h="314960">
                <a:tc>
                  <a:txBody>
                    <a:bodyPr/>
                    <a:lstStyle/>
                    <a:p>
                      <a:pPr algn="r"/>
                      <a:r>
                        <a:rPr lang="en-GB" sz="1500" b="1" dirty="0">
                          <a:solidFill>
                            <a:schemeClr val="accent1"/>
                          </a:solidFill>
                        </a:rPr>
                        <a:t>Management</a:t>
                      </a:r>
                      <a:endParaRPr lang="en-US" sz="1500" b="1" dirty="0">
                        <a:solidFill>
                          <a:schemeClr val="accent1"/>
                        </a:solidFill>
                      </a:endParaRPr>
                    </a:p>
                  </a:txBody>
                  <a:tcPr anchor="ctr"/>
                </a:tc>
                <a:tc>
                  <a:txBody>
                    <a:bodyPr/>
                    <a:lstStyle/>
                    <a:p>
                      <a:r>
                        <a:rPr lang="en-GB" sz="1500" dirty="0">
                          <a:solidFill>
                            <a:schemeClr val="accent1"/>
                          </a:solidFill>
                        </a:rPr>
                        <a:t>Internal management traffic</a:t>
                      </a:r>
                      <a:endParaRPr lang="en-US" sz="1500" dirty="0">
                        <a:solidFill>
                          <a:schemeClr val="accent1"/>
                        </a:solidFill>
                      </a:endParaRPr>
                    </a:p>
                  </a:txBody>
                  <a:tcPr/>
                </a:tc>
                <a:extLst>
                  <a:ext uri="{0D108BD9-81ED-4DB2-BD59-A6C34878D82A}">
                    <a16:rowId xmlns:a16="http://schemas.microsoft.com/office/drawing/2014/main" val="10005"/>
                  </a:ext>
                </a:extLst>
              </a:tr>
              <a:tr h="314960">
                <a:tc>
                  <a:txBody>
                    <a:bodyPr/>
                    <a:lstStyle/>
                    <a:p>
                      <a:pPr algn="r"/>
                      <a:r>
                        <a:rPr lang="en-GB" sz="1500" b="1" dirty="0">
                          <a:solidFill>
                            <a:schemeClr val="accent6"/>
                          </a:solidFill>
                        </a:rPr>
                        <a:t>Guest</a:t>
                      </a:r>
                      <a:endParaRPr lang="en-US" sz="1500" b="1" dirty="0">
                        <a:solidFill>
                          <a:schemeClr val="accent6"/>
                        </a:solidFill>
                      </a:endParaRPr>
                    </a:p>
                  </a:txBody>
                  <a:tcPr anchor="ctr"/>
                </a:tc>
                <a:tc>
                  <a:txBody>
                    <a:bodyPr/>
                    <a:lstStyle/>
                    <a:p>
                      <a:r>
                        <a:rPr lang="en-GB" sz="1500" dirty="0">
                          <a:solidFill>
                            <a:schemeClr val="accent6"/>
                          </a:solidFill>
                        </a:rPr>
                        <a:t>Guest</a:t>
                      </a:r>
                      <a:r>
                        <a:rPr lang="en-GB" sz="1500" baseline="0" dirty="0">
                          <a:solidFill>
                            <a:schemeClr val="accent6"/>
                          </a:solidFill>
                        </a:rPr>
                        <a:t> private traffic </a:t>
                      </a:r>
                      <a:r>
                        <a:rPr lang="en-GB" sz="1500" dirty="0">
                          <a:solidFill>
                            <a:schemeClr val="accent6"/>
                          </a:solidFill>
                        </a:rPr>
                        <a:t>(VxLAN)</a:t>
                      </a:r>
                      <a:endParaRPr lang="en-US" sz="1500" dirty="0">
                        <a:solidFill>
                          <a:schemeClr val="accent6"/>
                        </a:solidFill>
                      </a:endParaRPr>
                    </a:p>
                  </a:txBody>
                  <a:tcPr/>
                </a:tc>
                <a:extLst>
                  <a:ext uri="{0D108BD9-81ED-4DB2-BD59-A6C34878D82A}">
                    <a16:rowId xmlns:a16="http://schemas.microsoft.com/office/drawing/2014/main" val="10006"/>
                  </a:ext>
                </a:extLst>
              </a:tr>
            </a:tbl>
          </a:graphicData>
        </a:graphic>
      </p:graphicFrame>
      <p:sp>
        <p:nvSpPr>
          <p:cNvPr id="181" name="TextBox 180"/>
          <p:cNvSpPr txBox="1"/>
          <p:nvPr/>
        </p:nvSpPr>
        <p:spPr>
          <a:xfrm>
            <a:off x="770396" y="1700180"/>
            <a:ext cx="3294776" cy="2042160"/>
          </a:xfrm>
          <a:prstGeom prst="rect">
            <a:avLst/>
          </a:prstGeom>
          <a:noFill/>
        </p:spPr>
        <p:txBody>
          <a:bodyPr wrap="none" lIns="0" tIns="0" rIns="0" bIns="0" rtlCol="0">
            <a:noAutofit/>
          </a:bodyPr>
          <a:lstStyle/>
          <a:p>
            <a:pPr>
              <a:lnSpc>
                <a:spcPct val="90000"/>
              </a:lnSpc>
            </a:pPr>
            <a:r>
              <a:rPr lang="en-GB" sz="1351" b="1" dirty="0"/>
              <a:t>Use Cases: </a:t>
            </a:r>
            <a:r>
              <a:rPr lang="en-GB" sz="1351" dirty="0"/>
              <a:t>Production</a:t>
            </a:r>
          </a:p>
          <a:p>
            <a:pPr>
              <a:lnSpc>
                <a:spcPct val="90000"/>
              </a:lnSpc>
            </a:pPr>
            <a:r>
              <a:rPr lang="en-GB" sz="1351" b="1" dirty="0"/>
              <a:t>Node Count: </a:t>
            </a:r>
            <a:r>
              <a:rPr lang="en-GB" sz="1351" dirty="0"/>
              <a:t>10 – ???! </a:t>
            </a:r>
          </a:p>
          <a:p>
            <a:pPr>
              <a:lnSpc>
                <a:spcPct val="90000"/>
              </a:lnSpc>
            </a:pPr>
            <a:r>
              <a:rPr lang="en-GB" sz="1351" b="1" dirty="0"/>
              <a:t>Control Plane: </a:t>
            </a:r>
            <a:r>
              <a:rPr lang="en-GB" sz="1351" dirty="0"/>
              <a:t>15 nodes in 5 clusters</a:t>
            </a:r>
          </a:p>
          <a:p>
            <a:pPr>
              <a:lnSpc>
                <a:spcPct val="90000"/>
              </a:lnSpc>
            </a:pPr>
            <a:r>
              <a:rPr lang="en-GB" sz="1351" b="1" dirty="0"/>
              <a:t>Object Store: </a:t>
            </a:r>
            <a:r>
              <a:rPr lang="en-GB" sz="1351" dirty="0"/>
              <a:t>3 – ???!</a:t>
            </a:r>
          </a:p>
          <a:p>
            <a:pPr>
              <a:lnSpc>
                <a:spcPct val="90000"/>
              </a:lnSpc>
            </a:pPr>
            <a:r>
              <a:rPr lang="en-GB" sz="1351" b="1" dirty="0"/>
              <a:t>Block Storage: </a:t>
            </a:r>
            <a:r>
              <a:rPr lang="en-GB" sz="1351" dirty="0"/>
              <a:t>0 or 3 if VSA nodes</a:t>
            </a:r>
          </a:p>
          <a:p>
            <a:pPr>
              <a:lnSpc>
                <a:spcPct val="90000"/>
              </a:lnSpc>
            </a:pPr>
            <a:r>
              <a:rPr lang="en-GB" sz="1351" dirty="0"/>
              <a:t>(optional any external Kilo Plug-ins)</a:t>
            </a:r>
          </a:p>
          <a:p>
            <a:pPr>
              <a:lnSpc>
                <a:spcPct val="90000"/>
              </a:lnSpc>
            </a:pPr>
            <a:r>
              <a:rPr lang="en-GB" sz="1351" b="1" dirty="0"/>
              <a:t>Compute: </a:t>
            </a:r>
            <a:r>
              <a:rPr lang="en-GB" sz="1351" dirty="0"/>
              <a:t>0 – ???! KVM nodes</a:t>
            </a:r>
          </a:p>
          <a:p>
            <a:pPr>
              <a:lnSpc>
                <a:spcPct val="90000"/>
              </a:lnSpc>
            </a:pPr>
            <a:r>
              <a:rPr lang="en-GB" sz="1351" b="1" dirty="0"/>
              <a:t>Physical Network: </a:t>
            </a:r>
            <a:r>
              <a:rPr lang="en-GB" sz="1351" dirty="0"/>
              <a:t>1 pair bonded NICS</a:t>
            </a:r>
          </a:p>
          <a:p>
            <a:pPr>
              <a:lnSpc>
                <a:spcPct val="90000"/>
              </a:lnSpc>
            </a:pPr>
            <a:r>
              <a:rPr lang="en-GB" sz="1351" dirty="0"/>
              <a:t>L3 segmentation</a:t>
            </a:r>
          </a:p>
        </p:txBody>
      </p:sp>
      <p:sp>
        <p:nvSpPr>
          <p:cNvPr id="182" name="Rectangle 14"/>
          <p:cNvSpPr/>
          <p:nvPr/>
        </p:nvSpPr>
        <p:spPr>
          <a:xfrm>
            <a:off x="4648203" y="1435194"/>
            <a:ext cx="1882299" cy="410908"/>
          </a:xfrm>
          <a:prstGeom prst="rect">
            <a:avLst/>
          </a:prstGeom>
          <a:solidFill>
            <a:schemeClr val="accent5"/>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bg1"/>
                </a:solidFill>
              </a:rPr>
              <a:t>Core Cluster</a:t>
            </a:r>
          </a:p>
        </p:txBody>
      </p:sp>
      <p:sp>
        <p:nvSpPr>
          <p:cNvPr id="183" name="Rectangle 15"/>
          <p:cNvSpPr/>
          <p:nvPr/>
        </p:nvSpPr>
        <p:spPr>
          <a:xfrm>
            <a:off x="4648205" y="1909105"/>
            <a:ext cx="1882299" cy="410908"/>
          </a:xfrm>
          <a:prstGeom prst="rect">
            <a:avLst/>
          </a:prstGeom>
          <a:solidFill>
            <a:schemeClr val="accent5"/>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bg1"/>
                </a:solidFill>
              </a:rPr>
              <a:t>Metering &amp; Monitoring</a:t>
            </a:r>
            <a:endParaRPr lang="en-US" sz="1400" dirty="0">
              <a:solidFill>
                <a:schemeClr val="bg1"/>
              </a:solidFill>
            </a:endParaRPr>
          </a:p>
        </p:txBody>
      </p:sp>
      <p:sp>
        <p:nvSpPr>
          <p:cNvPr id="184" name="Rectangle 16"/>
          <p:cNvSpPr/>
          <p:nvPr/>
        </p:nvSpPr>
        <p:spPr>
          <a:xfrm>
            <a:off x="4648205" y="2379619"/>
            <a:ext cx="1882299" cy="410908"/>
          </a:xfrm>
          <a:prstGeom prst="rect">
            <a:avLst/>
          </a:prstGeom>
          <a:solidFill>
            <a:schemeClr val="accent5"/>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bg1"/>
                </a:solidFill>
              </a:rPr>
              <a:t>Database &amp; MQ </a:t>
            </a:r>
            <a:endParaRPr lang="en-US" sz="1400" dirty="0">
              <a:solidFill>
                <a:schemeClr val="bg1"/>
              </a:solidFill>
            </a:endParaRPr>
          </a:p>
        </p:txBody>
      </p:sp>
      <p:sp>
        <p:nvSpPr>
          <p:cNvPr id="185" name="Rectangle 17"/>
          <p:cNvSpPr/>
          <p:nvPr/>
        </p:nvSpPr>
        <p:spPr>
          <a:xfrm>
            <a:off x="4648205" y="2852291"/>
            <a:ext cx="1882299" cy="410908"/>
          </a:xfrm>
          <a:prstGeom prst="rect">
            <a:avLst/>
          </a:prstGeom>
          <a:solidFill>
            <a:schemeClr val="accent5"/>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bg1"/>
                </a:solidFill>
              </a:rPr>
              <a:t>Swift Proxy/Account</a:t>
            </a:r>
            <a:endParaRPr lang="en-US" sz="1400" dirty="0">
              <a:solidFill>
                <a:schemeClr val="bg1"/>
              </a:solidFill>
            </a:endParaRPr>
          </a:p>
        </p:txBody>
      </p:sp>
      <p:sp>
        <p:nvSpPr>
          <p:cNvPr id="186" name="Rectangle 18"/>
          <p:cNvSpPr/>
          <p:nvPr/>
        </p:nvSpPr>
        <p:spPr>
          <a:xfrm>
            <a:off x="4648204" y="3318731"/>
            <a:ext cx="1882299" cy="410908"/>
          </a:xfrm>
          <a:prstGeom prst="rect">
            <a:avLst/>
          </a:prstGeom>
          <a:solidFill>
            <a:schemeClr val="accent5"/>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bg1"/>
                </a:solidFill>
              </a:rPr>
              <a:t>Neutron Network</a:t>
            </a:r>
            <a:endParaRPr lang="en-US" sz="1400" dirty="0">
              <a:solidFill>
                <a:schemeClr val="bg1"/>
              </a:solidFill>
            </a:endParaRPr>
          </a:p>
        </p:txBody>
      </p:sp>
      <p:sp>
        <p:nvSpPr>
          <p:cNvPr id="187" name="Rectangle 19"/>
          <p:cNvSpPr/>
          <p:nvPr/>
        </p:nvSpPr>
        <p:spPr>
          <a:xfrm>
            <a:off x="4648204" y="3791382"/>
            <a:ext cx="1882299" cy="410908"/>
          </a:xfrm>
          <a:prstGeom prst="rect">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tx1"/>
                </a:solidFill>
              </a:rPr>
              <a:t>Compute</a:t>
            </a:r>
            <a:endParaRPr lang="en-US" sz="1400" dirty="0">
              <a:solidFill>
                <a:schemeClr val="tx1"/>
              </a:solidFill>
            </a:endParaRPr>
          </a:p>
        </p:txBody>
      </p:sp>
      <p:sp>
        <p:nvSpPr>
          <p:cNvPr id="188" name="Rectangle 20"/>
          <p:cNvSpPr/>
          <p:nvPr/>
        </p:nvSpPr>
        <p:spPr>
          <a:xfrm>
            <a:off x="4648204" y="4355834"/>
            <a:ext cx="1882299" cy="410908"/>
          </a:xfrm>
          <a:prstGeom prst="rect">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tx1"/>
                </a:solidFill>
              </a:rPr>
              <a:t>Object</a:t>
            </a:r>
            <a:endParaRPr lang="en-US" sz="1400" dirty="0">
              <a:solidFill>
                <a:schemeClr val="tx1"/>
              </a:solidFill>
            </a:endParaRPr>
          </a:p>
        </p:txBody>
      </p:sp>
      <p:sp>
        <p:nvSpPr>
          <p:cNvPr id="189" name="Rectangle 21"/>
          <p:cNvSpPr/>
          <p:nvPr/>
        </p:nvSpPr>
        <p:spPr>
          <a:xfrm>
            <a:off x="4648203" y="4918013"/>
            <a:ext cx="1882299" cy="410908"/>
          </a:xfrm>
          <a:prstGeom prst="rect">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tx1"/>
                </a:solidFill>
              </a:rPr>
              <a:t>VSA</a:t>
            </a:r>
            <a:endParaRPr lang="en-US" sz="1400" dirty="0">
              <a:solidFill>
                <a:schemeClr val="tx1"/>
              </a:solidFill>
            </a:endParaRPr>
          </a:p>
        </p:txBody>
      </p:sp>
      <p:cxnSp>
        <p:nvCxnSpPr>
          <p:cNvPr id="190" name="Straight Connector 22"/>
          <p:cNvCxnSpPr/>
          <p:nvPr/>
        </p:nvCxnSpPr>
        <p:spPr>
          <a:xfrm>
            <a:off x="6695743" y="1443926"/>
            <a:ext cx="0" cy="3976119"/>
          </a:xfrm>
          <a:prstGeom prst="line">
            <a:avLst/>
          </a:prstGeom>
          <a:ln w="5715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191" name="Straight Connector 23"/>
          <p:cNvCxnSpPr/>
          <p:nvPr/>
        </p:nvCxnSpPr>
        <p:spPr>
          <a:xfrm>
            <a:off x="4343400" y="6395720"/>
            <a:ext cx="7190291" cy="0"/>
          </a:xfrm>
          <a:prstGeom prst="line">
            <a:avLst/>
          </a:prstGeom>
          <a:ln w="571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2" name="Straight Connector 24"/>
          <p:cNvCxnSpPr/>
          <p:nvPr/>
        </p:nvCxnSpPr>
        <p:spPr>
          <a:xfrm>
            <a:off x="4343400" y="6243320"/>
            <a:ext cx="7190291" cy="0"/>
          </a:xfrm>
          <a:prstGeom prst="line">
            <a:avLst/>
          </a:prstGeom>
          <a:ln w="57150">
            <a:solidFill>
              <a:schemeClr val="accent3">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3" name="Straight Connector 25"/>
          <p:cNvCxnSpPr/>
          <p:nvPr/>
        </p:nvCxnSpPr>
        <p:spPr>
          <a:xfrm>
            <a:off x="6848143" y="3349213"/>
            <a:ext cx="0" cy="2071148"/>
          </a:xfrm>
          <a:prstGeom prst="line">
            <a:avLst/>
          </a:prstGeom>
          <a:ln w="57150">
            <a:solidFill>
              <a:srgbClr val="008B2C"/>
            </a:solidFill>
            <a:miter lim="800000"/>
          </a:ln>
        </p:spPr>
        <p:style>
          <a:lnRef idx="1">
            <a:schemeClr val="accent1"/>
          </a:lnRef>
          <a:fillRef idx="0">
            <a:schemeClr val="accent1"/>
          </a:fillRef>
          <a:effectRef idx="0">
            <a:schemeClr val="accent1"/>
          </a:effectRef>
          <a:fontRef idx="minor">
            <a:schemeClr val="tx1"/>
          </a:fontRef>
        </p:style>
      </p:cxnSp>
      <p:cxnSp>
        <p:nvCxnSpPr>
          <p:cNvPr id="194" name="Straight Connector 26"/>
          <p:cNvCxnSpPr/>
          <p:nvPr/>
        </p:nvCxnSpPr>
        <p:spPr>
          <a:xfrm flipH="1">
            <a:off x="6467143" y="3943284"/>
            <a:ext cx="381000" cy="0"/>
          </a:xfrm>
          <a:prstGeom prst="line">
            <a:avLst/>
          </a:prstGeom>
          <a:ln w="19050">
            <a:solidFill>
              <a:schemeClr val="accent6"/>
            </a:solidFill>
            <a:miter lim="800000"/>
          </a:ln>
        </p:spPr>
        <p:style>
          <a:lnRef idx="1">
            <a:schemeClr val="accent1"/>
          </a:lnRef>
          <a:fillRef idx="0">
            <a:schemeClr val="accent1"/>
          </a:fillRef>
          <a:effectRef idx="0">
            <a:schemeClr val="accent1"/>
          </a:effectRef>
          <a:fontRef idx="minor">
            <a:schemeClr val="tx1"/>
          </a:fontRef>
        </p:style>
      </p:cxnSp>
      <p:cxnSp>
        <p:nvCxnSpPr>
          <p:cNvPr id="195" name="Straight Connector 27"/>
          <p:cNvCxnSpPr/>
          <p:nvPr/>
        </p:nvCxnSpPr>
        <p:spPr>
          <a:xfrm flipH="1">
            <a:off x="6467143" y="3524185"/>
            <a:ext cx="381000" cy="0"/>
          </a:xfrm>
          <a:prstGeom prst="line">
            <a:avLst/>
          </a:prstGeom>
          <a:ln w="19050">
            <a:solidFill>
              <a:schemeClr val="accent6"/>
            </a:solidFill>
            <a:miter lim="800000"/>
          </a:ln>
        </p:spPr>
        <p:style>
          <a:lnRef idx="1">
            <a:schemeClr val="accent1"/>
          </a:lnRef>
          <a:fillRef idx="0">
            <a:schemeClr val="accent1"/>
          </a:fillRef>
          <a:effectRef idx="0">
            <a:schemeClr val="accent1"/>
          </a:effectRef>
          <a:fontRef idx="minor">
            <a:schemeClr val="tx1"/>
          </a:fontRef>
        </p:style>
      </p:cxnSp>
      <p:cxnSp>
        <p:nvCxnSpPr>
          <p:cNvPr id="196" name="Straight Connector 28"/>
          <p:cNvCxnSpPr/>
          <p:nvPr/>
        </p:nvCxnSpPr>
        <p:spPr>
          <a:xfrm flipH="1">
            <a:off x="6467143" y="3629660"/>
            <a:ext cx="228600"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197" name="Straight Connector 29"/>
          <p:cNvCxnSpPr/>
          <p:nvPr/>
        </p:nvCxnSpPr>
        <p:spPr>
          <a:xfrm flipH="1">
            <a:off x="6467143" y="4109720"/>
            <a:ext cx="228600"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198" name="Straight Connector 30"/>
          <p:cNvCxnSpPr/>
          <p:nvPr/>
        </p:nvCxnSpPr>
        <p:spPr>
          <a:xfrm flipH="1">
            <a:off x="6467143" y="4673600"/>
            <a:ext cx="228600"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199" name="Straight Connector 31"/>
          <p:cNvCxnSpPr/>
          <p:nvPr/>
        </p:nvCxnSpPr>
        <p:spPr>
          <a:xfrm flipH="1">
            <a:off x="6467143" y="5222240"/>
            <a:ext cx="228600"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00" name="Straight Connector 32"/>
          <p:cNvCxnSpPr/>
          <p:nvPr/>
        </p:nvCxnSpPr>
        <p:spPr>
          <a:xfrm flipH="1">
            <a:off x="6467143" y="3157220"/>
            <a:ext cx="228600"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01" name="Straight Connector 33"/>
          <p:cNvCxnSpPr/>
          <p:nvPr/>
        </p:nvCxnSpPr>
        <p:spPr>
          <a:xfrm flipH="1">
            <a:off x="6467143" y="2670744"/>
            <a:ext cx="228600"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02" name="Straight Connector 34"/>
          <p:cNvCxnSpPr/>
          <p:nvPr/>
        </p:nvCxnSpPr>
        <p:spPr>
          <a:xfrm flipH="1">
            <a:off x="6467143" y="2204720"/>
            <a:ext cx="228600"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03" name="Straight Connector 35"/>
          <p:cNvCxnSpPr/>
          <p:nvPr/>
        </p:nvCxnSpPr>
        <p:spPr>
          <a:xfrm flipH="1">
            <a:off x="6467143" y="1747520"/>
            <a:ext cx="228600"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204" name="Flowchart: Magnetic Disk 36"/>
          <p:cNvSpPr/>
          <p:nvPr/>
        </p:nvSpPr>
        <p:spPr>
          <a:xfrm>
            <a:off x="9047180" y="5397090"/>
            <a:ext cx="390857" cy="199327"/>
          </a:xfrm>
          <a:prstGeom prst="flowChartMagneticDisk">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90000"/>
              </a:lnSpc>
            </a:pPr>
            <a:r>
              <a:rPr lang="en-GB" sz="1351" dirty="0">
                <a:solidFill>
                  <a:schemeClr val="accent1"/>
                </a:solidFill>
              </a:rPr>
              <a:t>x</a:t>
            </a:r>
            <a:endParaRPr lang="en-US" sz="1351" dirty="0">
              <a:solidFill>
                <a:schemeClr val="accent1"/>
              </a:solidFill>
            </a:endParaRPr>
          </a:p>
        </p:txBody>
      </p:sp>
      <p:sp>
        <p:nvSpPr>
          <p:cNvPr id="205" name="Rectangle 37"/>
          <p:cNvSpPr/>
          <p:nvPr/>
        </p:nvSpPr>
        <p:spPr>
          <a:xfrm>
            <a:off x="7180279" y="4422047"/>
            <a:ext cx="1882299" cy="410908"/>
          </a:xfrm>
          <a:prstGeom prst="rect">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accent1"/>
                </a:solidFill>
              </a:rPr>
              <a:t>Object</a:t>
            </a:r>
            <a:endParaRPr lang="en-US" sz="1400" dirty="0">
              <a:solidFill>
                <a:schemeClr val="accent1"/>
              </a:solidFill>
            </a:endParaRPr>
          </a:p>
        </p:txBody>
      </p:sp>
      <p:sp>
        <p:nvSpPr>
          <p:cNvPr id="206" name="Rectangle 38"/>
          <p:cNvSpPr/>
          <p:nvPr/>
        </p:nvSpPr>
        <p:spPr>
          <a:xfrm>
            <a:off x="7180120" y="3858167"/>
            <a:ext cx="1882299" cy="410908"/>
          </a:xfrm>
          <a:prstGeom prst="rect">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accent1"/>
                </a:solidFill>
              </a:rPr>
              <a:t>Compute</a:t>
            </a:r>
            <a:endParaRPr lang="en-US" sz="1400" dirty="0">
              <a:solidFill>
                <a:schemeClr val="accent1"/>
              </a:solidFill>
            </a:endParaRPr>
          </a:p>
        </p:txBody>
      </p:sp>
      <p:sp>
        <p:nvSpPr>
          <p:cNvPr id="207" name="Rectangle 39"/>
          <p:cNvSpPr/>
          <p:nvPr/>
        </p:nvSpPr>
        <p:spPr>
          <a:xfrm>
            <a:off x="7149799" y="3827687"/>
            <a:ext cx="1882299" cy="410908"/>
          </a:xfrm>
          <a:prstGeom prst="rect">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accent1"/>
                </a:solidFill>
              </a:rPr>
              <a:t>Compute</a:t>
            </a:r>
            <a:endParaRPr lang="en-US" sz="1400" dirty="0">
              <a:solidFill>
                <a:schemeClr val="accent1"/>
              </a:solidFill>
            </a:endParaRPr>
          </a:p>
        </p:txBody>
      </p:sp>
      <p:sp>
        <p:nvSpPr>
          <p:cNvPr id="208" name="Rectangle 40"/>
          <p:cNvSpPr/>
          <p:nvPr/>
        </p:nvSpPr>
        <p:spPr>
          <a:xfrm>
            <a:off x="7149799" y="4392139"/>
            <a:ext cx="1882299" cy="410908"/>
          </a:xfrm>
          <a:prstGeom prst="rect">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accent1"/>
                </a:solidFill>
              </a:rPr>
              <a:t>Object</a:t>
            </a:r>
            <a:endParaRPr lang="en-US" sz="1400" dirty="0">
              <a:solidFill>
                <a:schemeClr val="accent1"/>
              </a:solidFill>
            </a:endParaRPr>
          </a:p>
        </p:txBody>
      </p:sp>
      <p:sp>
        <p:nvSpPr>
          <p:cNvPr id="209" name="Rectangle 41"/>
          <p:cNvSpPr/>
          <p:nvPr/>
        </p:nvSpPr>
        <p:spPr>
          <a:xfrm>
            <a:off x="7119319" y="1442721"/>
            <a:ext cx="1882299" cy="410908"/>
          </a:xfrm>
          <a:prstGeom prst="rect">
            <a:avLst/>
          </a:prstGeom>
          <a:solidFill>
            <a:schemeClr val="accent5"/>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bg1"/>
                </a:solidFill>
              </a:rPr>
              <a:t>Core Cluster</a:t>
            </a:r>
          </a:p>
        </p:txBody>
      </p:sp>
      <p:sp>
        <p:nvSpPr>
          <p:cNvPr id="210" name="Rectangle 42"/>
          <p:cNvSpPr/>
          <p:nvPr/>
        </p:nvSpPr>
        <p:spPr>
          <a:xfrm>
            <a:off x="7119321" y="1916631"/>
            <a:ext cx="1882299" cy="410908"/>
          </a:xfrm>
          <a:prstGeom prst="rect">
            <a:avLst/>
          </a:prstGeom>
          <a:solidFill>
            <a:schemeClr val="accent5"/>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bg1"/>
                </a:solidFill>
              </a:rPr>
              <a:t>Metering &amp; Monitoring</a:t>
            </a:r>
            <a:endParaRPr lang="en-US" sz="1400" dirty="0">
              <a:solidFill>
                <a:schemeClr val="bg1"/>
              </a:solidFill>
            </a:endParaRPr>
          </a:p>
        </p:txBody>
      </p:sp>
      <p:sp>
        <p:nvSpPr>
          <p:cNvPr id="211" name="Rectangle 43"/>
          <p:cNvSpPr/>
          <p:nvPr/>
        </p:nvSpPr>
        <p:spPr>
          <a:xfrm>
            <a:off x="7119321" y="2387147"/>
            <a:ext cx="1882299" cy="410908"/>
          </a:xfrm>
          <a:prstGeom prst="rect">
            <a:avLst/>
          </a:prstGeom>
          <a:solidFill>
            <a:schemeClr val="accent5"/>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bg1"/>
                </a:solidFill>
              </a:rPr>
              <a:t>Database &amp; MQ </a:t>
            </a:r>
            <a:endParaRPr lang="en-US" sz="1400" dirty="0">
              <a:solidFill>
                <a:schemeClr val="bg1"/>
              </a:solidFill>
            </a:endParaRPr>
          </a:p>
        </p:txBody>
      </p:sp>
      <p:sp>
        <p:nvSpPr>
          <p:cNvPr id="212" name="Rectangle 44"/>
          <p:cNvSpPr/>
          <p:nvPr/>
        </p:nvSpPr>
        <p:spPr>
          <a:xfrm>
            <a:off x="7119321" y="2859819"/>
            <a:ext cx="1882299" cy="410908"/>
          </a:xfrm>
          <a:prstGeom prst="rect">
            <a:avLst/>
          </a:prstGeom>
          <a:solidFill>
            <a:schemeClr val="accent5"/>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bg1"/>
                </a:solidFill>
              </a:rPr>
              <a:t>Swift Proxy/Account</a:t>
            </a:r>
            <a:endParaRPr lang="en-US" sz="1400" dirty="0">
              <a:solidFill>
                <a:schemeClr val="bg1"/>
              </a:solidFill>
            </a:endParaRPr>
          </a:p>
        </p:txBody>
      </p:sp>
      <p:sp>
        <p:nvSpPr>
          <p:cNvPr id="213" name="Rectangle 45"/>
          <p:cNvSpPr/>
          <p:nvPr/>
        </p:nvSpPr>
        <p:spPr>
          <a:xfrm>
            <a:off x="7119320" y="3326259"/>
            <a:ext cx="1882299" cy="410908"/>
          </a:xfrm>
          <a:prstGeom prst="rect">
            <a:avLst/>
          </a:prstGeom>
          <a:solidFill>
            <a:schemeClr val="accent5"/>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bg1"/>
                </a:solidFill>
              </a:rPr>
              <a:t>Neutron Network</a:t>
            </a:r>
            <a:endParaRPr lang="en-US" sz="1400" dirty="0">
              <a:solidFill>
                <a:schemeClr val="bg1"/>
              </a:solidFill>
            </a:endParaRPr>
          </a:p>
        </p:txBody>
      </p:sp>
      <p:sp>
        <p:nvSpPr>
          <p:cNvPr id="214" name="Rectangle 46"/>
          <p:cNvSpPr/>
          <p:nvPr/>
        </p:nvSpPr>
        <p:spPr>
          <a:xfrm>
            <a:off x="7119320" y="3798909"/>
            <a:ext cx="1882299" cy="410908"/>
          </a:xfrm>
          <a:prstGeom prst="rect">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tx1"/>
                </a:solidFill>
              </a:rPr>
              <a:t>Compute</a:t>
            </a:r>
            <a:endParaRPr lang="en-US" sz="1400" dirty="0">
              <a:solidFill>
                <a:schemeClr val="tx1"/>
              </a:solidFill>
            </a:endParaRPr>
          </a:p>
        </p:txBody>
      </p:sp>
      <p:sp>
        <p:nvSpPr>
          <p:cNvPr id="215" name="Rectangle 47"/>
          <p:cNvSpPr/>
          <p:nvPr/>
        </p:nvSpPr>
        <p:spPr>
          <a:xfrm>
            <a:off x="7119320" y="4363361"/>
            <a:ext cx="1882299" cy="410908"/>
          </a:xfrm>
          <a:prstGeom prst="rect">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tx1"/>
                </a:solidFill>
              </a:rPr>
              <a:t>Object</a:t>
            </a:r>
            <a:endParaRPr lang="en-US" sz="1400" dirty="0">
              <a:solidFill>
                <a:schemeClr val="tx1"/>
              </a:solidFill>
            </a:endParaRPr>
          </a:p>
        </p:txBody>
      </p:sp>
      <p:sp>
        <p:nvSpPr>
          <p:cNvPr id="216" name="Rectangle 48"/>
          <p:cNvSpPr/>
          <p:nvPr/>
        </p:nvSpPr>
        <p:spPr>
          <a:xfrm>
            <a:off x="7119319" y="4925539"/>
            <a:ext cx="1882299" cy="410908"/>
          </a:xfrm>
          <a:prstGeom prst="rect">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tx1"/>
                </a:solidFill>
              </a:rPr>
              <a:t>VSA</a:t>
            </a:r>
            <a:endParaRPr lang="en-US" sz="1400" dirty="0">
              <a:solidFill>
                <a:schemeClr val="tx1"/>
              </a:solidFill>
            </a:endParaRPr>
          </a:p>
        </p:txBody>
      </p:sp>
      <p:cxnSp>
        <p:nvCxnSpPr>
          <p:cNvPr id="217" name="Straight Connector 49"/>
          <p:cNvCxnSpPr/>
          <p:nvPr/>
        </p:nvCxnSpPr>
        <p:spPr>
          <a:xfrm>
            <a:off x="9166859" y="1451453"/>
            <a:ext cx="0" cy="3976119"/>
          </a:xfrm>
          <a:prstGeom prst="line">
            <a:avLst/>
          </a:prstGeom>
          <a:ln w="5715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18" name="Straight Connector 50"/>
          <p:cNvCxnSpPr/>
          <p:nvPr/>
        </p:nvCxnSpPr>
        <p:spPr>
          <a:xfrm>
            <a:off x="9319259" y="3356739"/>
            <a:ext cx="0" cy="2071148"/>
          </a:xfrm>
          <a:prstGeom prst="line">
            <a:avLst/>
          </a:prstGeom>
          <a:ln w="57150">
            <a:solidFill>
              <a:srgbClr val="008B2C"/>
            </a:solidFill>
            <a:miter lim="800000"/>
          </a:ln>
        </p:spPr>
        <p:style>
          <a:lnRef idx="1">
            <a:schemeClr val="accent1"/>
          </a:lnRef>
          <a:fillRef idx="0">
            <a:schemeClr val="accent1"/>
          </a:fillRef>
          <a:effectRef idx="0">
            <a:schemeClr val="accent1"/>
          </a:effectRef>
          <a:fontRef idx="minor">
            <a:schemeClr val="tx1"/>
          </a:fontRef>
        </p:style>
      </p:cxnSp>
      <p:cxnSp>
        <p:nvCxnSpPr>
          <p:cNvPr id="219" name="Straight Connector 51"/>
          <p:cNvCxnSpPr/>
          <p:nvPr/>
        </p:nvCxnSpPr>
        <p:spPr>
          <a:xfrm flipH="1">
            <a:off x="8938259" y="3950811"/>
            <a:ext cx="381000" cy="0"/>
          </a:xfrm>
          <a:prstGeom prst="line">
            <a:avLst/>
          </a:prstGeom>
          <a:ln w="19050">
            <a:solidFill>
              <a:schemeClr val="accent6"/>
            </a:solidFill>
            <a:miter lim="800000"/>
          </a:ln>
        </p:spPr>
        <p:style>
          <a:lnRef idx="1">
            <a:schemeClr val="accent1"/>
          </a:lnRef>
          <a:fillRef idx="0">
            <a:schemeClr val="accent1"/>
          </a:fillRef>
          <a:effectRef idx="0">
            <a:schemeClr val="accent1"/>
          </a:effectRef>
          <a:fontRef idx="minor">
            <a:schemeClr val="tx1"/>
          </a:fontRef>
        </p:style>
      </p:cxnSp>
      <p:cxnSp>
        <p:nvCxnSpPr>
          <p:cNvPr id="220" name="Straight Connector 52"/>
          <p:cNvCxnSpPr/>
          <p:nvPr/>
        </p:nvCxnSpPr>
        <p:spPr>
          <a:xfrm flipH="1">
            <a:off x="8938259" y="3531712"/>
            <a:ext cx="381000" cy="0"/>
          </a:xfrm>
          <a:prstGeom prst="line">
            <a:avLst/>
          </a:prstGeom>
          <a:ln w="19050">
            <a:solidFill>
              <a:schemeClr val="accent6"/>
            </a:solidFill>
            <a:miter lim="800000"/>
          </a:ln>
        </p:spPr>
        <p:style>
          <a:lnRef idx="1">
            <a:schemeClr val="accent1"/>
          </a:lnRef>
          <a:fillRef idx="0">
            <a:schemeClr val="accent1"/>
          </a:fillRef>
          <a:effectRef idx="0">
            <a:schemeClr val="accent1"/>
          </a:effectRef>
          <a:fontRef idx="minor">
            <a:schemeClr val="tx1"/>
          </a:fontRef>
        </p:style>
      </p:cxnSp>
      <p:cxnSp>
        <p:nvCxnSpPr>
          <p:cNvPr id="221" name="Straight Connector 53"/>
          <p:cNvCxnSpPr/>
          <p:nvPr/>
        </p:nvCxnSpPr>
        <p:spPr>
          <a:xfrm flipH="1">
            <a:off x="8938259" y="3637187"/>
            <a:ext cx="228600"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22" name="Straight Connector 54"/>
          <p:cNvCxnSpPr/>
          <p:nvPr/>
        </p:nvCxnSpPr>
        <p:spPr>
          <a:xfrm flipH="1">
            <a:off x="8938259" y="4117247"/>
            <a:ext cx="228600"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23" name="Straight Connector 55"/>
          <p:cNvCxnSpPr/>
          <p:nvPr/>
        </p:nvCxnSpPr>
        <p:spPr>
          <a:xfrm flipH="1">
            <a:off x="8938259" y="4681127"/>
            <a:ext cx="228600"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24" name="Straight Connector 56"/>
          <p:cNvCxnSpPr/>
          <p:nvPr/>
        </p:nvCxnSpPr>
        <p:spPr>
          <a:xfrm flipH="1">
            <a:off x="8938259" y="5229767"/>
            <a:ext cx="228600"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25" name="Straight Connector 57"/>
          <p:cNvCxnSpPr/>
          <p:nvPr/>
        </p:nvCxnSpPr>
        <p:spPr>
          <a:xfrm flipH="1">
            <a:off x="8938259" y="3164747"/>
            <a:ext cx="228600"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26" name="Straight Connector 58"/>
          <p:cNvCxnSpPr/>
          <p:nvPr/>
        </p:nvCxnSpPr>
        <p:spPr>
          <a:xfrm flipH="1">
            <a:off x="8938259" y="2678271"/>
            <a:ext cx="228600"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27" name="Straight Connector 59"/>
          <p:cNvCxnSpPr/>
          <p:nvPr/>
        </p:nvCxnSpPr>
        <p:spPr>
          <a:xfrm flipH="1">
            <a:off x="8938259" y="2212247"/>
            <a:ext cx="228600"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28" name="Straight Connector 60"/>
          <p:cNvCxnSpPr/>
          <p:nvPr/>
        </p:nvCxnSpPr>
        <p:spPr>
          <a:xfrm flipH="1">
            <a:off x="8938259" y="1755047"/>
            <a:ext cx="228600"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229" name="Flowchart: Magnetic Disk 61"/>
          <p:cNvSpPr/>
          <p:nvPr/>
        </p:nvSpPr>
        <p:spPr>
          <a:xfrm>
            <a:off x="11548773" y="5397090"/>
            <a:ext cx="390857" cy="199327"/>
          </a:xfrm>
          <a:prstGeom prst="flowChartMagneticDisk">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90000"/>
              </a:lnSpc>
            </a:pPr>
            <a:r>
              <a:rPr lang="en-GB" sz="1351" dirty="0">
                <a:solidFill>
                  <a:schemeClr val="accent1"/>
                </a:solidFill>
              </a:rPr>
              <a:t>x</a:t>
            </a:r>
            <a:endParaRPr lang="en-US" sz="1351" dirty="0">
              <a:solidFill>
                <a:schemeClr val="accent1"/>
              </a:solidFill>
            </a:endParaRPr>
          </a:p>
        </p:txBody>
      </p:sp>
      <p:sp>
        <p:nvSpPr>
          <p:cNvPr id="230" name="Rectangle 62"/>
          <p:cNvSpPr/>
          <p:nvPr/>
        </p:nvSpPr>
        <p:spPr>
          <a:xfrm>
            <a:off x="9681873" y="4422047"/>
            <a:ext cx="1882299" cy="410908"/>
          </a:xfrm>
          <a:prstGeom prst="rect">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accent1"/>
                </a:solidFill>
              </a:rPr>
              <a:t>Object</a:t>
            </a:r>
            <a:endParaRPr lang="en-US" sz="1400" dirty="0">
              <a:solidFill>
                <a:schemeClr val="accent1"/>
              </a:solidFill>
            </a:endParaRPr>
          </a:p>
        </p:txBody>
      </p:sp>
      <p:sp>
        <p:nvSpPr>
          <p:cNvPr id="231" name="Rectangle 63"/>
          <p:cNvSpPr/>
          <p:nvPr/>
        </p:nvSpPr>
        <p:spPr>
          <a:xfrm>
            <a:off x="9681715" y="3858167"/>
            <a:ext cx="1882299" cy="410908"/>
          </a:xfrm>
          <a:prstGeom prst="rect">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accent1"/>
                </a:solidFill>
              </a:rPr>
              <a:t>Compute</a:t>
            </a:r>
            <a:endParaRPr lang="en-US" sz="1400" dirty="0">
              <a:solidFill>
                <a:schemeClr val="accent1"/>
              </a:solidFill>
            </a:endParaRPr>
          </a:p>
        </p:txBody>
      </p:sp>
      <p:sp>
        <p:nvSpPr>
          <p:cNvPr id="232" name="Rectangle 64"/>
          <p:cNvSpPr/>
          <p:nvPr/>
        </p:nvSpPr>
        <p:spPr>
          <a:xfrm>
            <a:off x="9651393" y="3827687"/>
            <a:ext cx="1882299" cy="410908"/>
          </a:xfrm>
          <a:prstGeom prst="rect">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accent1"/>
                </a:solidFill>
              </a:rPr>
              <a:t>Compute</a:t>
            </a:r>
            <a:endParaRPr lang="en-US" sz="1400" dirty="0">
              <a:solidFill>
                <a:schemeClr val="accent1"/>
              </a:solidFill>
            </a:endParaRPr>
          </a:p>
        </p:txBody>
      </p:sp>
      <p:sp>
        <p:nvSpPr>
          <p:cNvPr id="233" name="Rectangle 65"/>
          <p:cNvSpPr/>
          <p:nvPr/>
        </p:nvSpPr>
        <p:spPr>
          <a:xfrm>
            <a:off x="9651393" y="4392139"/>
            <a:ext cx="1882299" cy="410908"/>
          </a:xfrm>
          <a:prstGeom prst="rect">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accent1"/>
                </a:solidFill>
              </a:rPr>
              <a:t>Object</a:t>
            </a:r>
            <a:endParaRPr lang="en-US" sz="1400" dirty="0">
              <a:solidFill>
                <a:schemeClr val="accent1"/>
              </a:solidFill>
            </a:endParaRPr>
          </a:p>
        </p:txBody>
      </p:sp>
      <p:sp>
        <p:nvSpPr>
          <p:cNvPr id="234" name="Rectangle 66"/>
          <p:cNvSpPr/>
          <p:nvPr/>
        </p:nvSpPr>
        <p:spPr>
          <a:xfrm>
            <a:off x="9620913" y="1442721"/>
            <a:ext cx="1882299" cy="410908"/>
          </a:xfrm>
          <a:prstGeom prst="rect">
            <a:avLst/>
          </a:prstGeom>
          <a:solidFill>
            <a:schemeClr val="accent5"/>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bg1"/>
                </a:solidFill>
              </a:rPr>
              <a:t>Core Cluster</a:t>
            </a:r>
          </a:p>
        </p:txBody>
      </p:sp>
      <p:sp>
        <p:nvSpPr>
          <p:cNvPr id="235" name="Rectangle 67"/>
          <p:cNvSpPr/>
          <p:nvPr/>
        </p:nvSpPr>
        <p:spPr>
          <a:xfrm>
            <a:off x="9620916" y="1916631"/>
            <a:ext cx="1882299" cy="410908"/>
          </a:xfrm>
          <a:prstGeom prst="rect">
            <a:avLst/>
          </a:prstGeom>
          <a:solidFill>
            <a:schemeClr val="accent5"/>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bg1"/>
                </a:solidFill>
              </a:rPr>
              <a:t>Metering &amp; Monitoring</a:t>
            </a:r>
            <a:endParaRPr lang="en-US" sz="1400" dirty="0">
              <a:solidFill>
                <a:schemeClr val="bg1"/>
              </a:solidFill>
            </a:endParaRPr>
          </a:p>
        </p:txBody>
      </p:sp>
      <p:sp>
        <p:nvSpPr>
          <p:cNvPr id="236" name="Rectangle 68"/>
          <p:cNvSpPr/>
          <p:nvPr/>
        </p:nvSpPr>
        <p:spPr>
          <a:xfrm>
            <a:off x="9620916" y="2387147"/>
            <a:ext cx="1882299" cy="410908"/>
          </a:xfrm>
          <a:prstGeom prst="rect">
            <a:avLst/>
          </a:prstGeom>
          <a:solidFill>
            <a:schemeClr val="accent5"/>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bg1"/>
                </a:solidFill>
              </a:rPr>
              <a:t>Database &amp; MQ </a:t>
            </a:r>
            <a:endParaRPr lang="en-US" sz="1400" dirty="0">
              <a:solidFill>
                <a:schemeClr val="bg1"/>
              </a:solidFill>
            </a:endParaRPr>
          </a:p>
        </p:txBody>
      </p:sp>
      <p:sp>
        <p:nvSpPr>
          <p:cNvPr id="237" name="Rectangle 69"/>
          <p:cNvSpPr/>
          <p:nvPr/>
        </p:nvSpPr>
        <p:spPr>
          <a:xfrm>
            <a:off x="9620916" y="2859819"/>
            <a:ext cx="1882299" cy="410908"/>
          </a:xfrm>
          <a:prstGeom prst="rect">
            <a:avLst/>
          </a:prstGeom>
          <a:solidFill>
            <a:schemeClr val="accent5"/>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bg1"/>
                </a:solidFill>
              </a:rPr>
              <a:t>Swift Proxy/Account</a:t>
            </a:r>
            <a:endParaRPr lang="en-US" sz="1400" dirty="0">
              <a:solidFill>
                <a:schemeClr val="bg1"/>
              </a:solidFill>
            </a:endParaRPr>
          </a:p>
        </p:txBody>
      </p:sp>
      <p:sp>
        <p:nvSpPr>
          <p:cNvPr id="238" name="Rectangle 70"/>
          <p:cNvSpPr/>
          <p:nvPr/>
        </p:nvSpPr>
        <p:spPr>
          <a:xfrm>
            <a:off x="9620915" y="3326259"/>
            <a:ext cx="1882299" cy="410908"/>
          </a:xfrm>
          <a:prstGeom prst="rect">
            <a:avLst/>
          </a:prstGeom>
          <a:solidFill>
            <a:schemeClr val="accent5"/>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bg1"/>
                </a:solidFill>
              </a:rPr>
              <a:t>Neutron Network</a:t>
            </a:r>
            <a:endParaRPr lang="en-US" sz="1400" dirty="0">
              <a:solidFill>
                <a:schemeClr val="bg1"/>
              </a:solidFill>
            </a:endParaRPr>
          </a:p>
        </p:txBody>
      </p:sp>
      <p:sp>
        <p:nvSpPr>
          <p:cNvPr id="239" name="Rectangle 71"/>
          <p:cNvSpPr/>
          <p:nvPr/>
        </p:nvSpPr>
        <p:spPr>
          <a:xfrm>
            <a:off x="9620915" y="3798909"/>
            <a:ext cx="1882299" cy="410908"/>
          </a:xfrm>
          <a:prstGeom prst="rect">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tx1"/>
                </a:solidFill>
              </a:rPr>
              <a:t>Compute</a:t>
            </a:r>
            <a:endParaRPr lang="en-US" sz="1400" dirty="0">
              <a:solidFill>
                <a:schemeClr val="tx1"/>
              </a:solidFill>
            </a:endParaRPr>
          </a:p>
        </p:txBody>
      </p:sp>
      <p:sp>
        <p:nvSpPr>
          <p:cNvPr id="240" name="Rectangle 72"/>
          <p:cNvSpPr/>
          <p:nvPr/>
        </p:nvSpPr>
        <p:spPr>
          <a:xfrm>
            <a:off x="9620915" y="4363361"/>
            <a:ext cx="1882299" cy="410908"/>
          </a:xfrm>
          <a:prstGeom prst="rect">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tx1"/>
                </a:solidFill>
              </a:rPr>
              <a:t>Object</a:t>
            </a:r>
            <a:endParaRPr lang="en-US" sz="1400" dirty="0">
              <a:solidFill>
                <a:schemeClr val="tx1"/>
              </a:solidFill>
            </a:endParaRPr>
          </a:p>
        </p:txBody>
      </p:sp>
      <p:sp>
        <p:nvSpPr>
          <p:cNvPr id="241" name="Rectangle 73"/>
          <p:cNvSpPr/>
          <p:nvPr/>
        </p:nvSpPr>
        <p:spPr>
          <a:xfrm>
            <a:off x="9620913" y="4925539"/>
            <a:ext cx="1882299" cy="410908"/>
          </a:xfrm>
          <a:prstGeom prst="rect">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GB" sz="1400" dirty="0">
                <a:solidFill>
                  <a:schemeClr val="tx1"/>
                </a:solidFill>
              </a:rPr>
              <a:t>VSA</a:t>
            </a:r>
            <a:endParaRPr lang="en-US" sz="1400" dirty="0">
              <a:solidFill>
                <a:schemeClr val="tx1"/>
              </a:solidFill>
            </a:endParaRPr>
          </a:p>
        </p:txBody>
      </p:sp>
      <p:cxnSp>
        <p:nvCxnSpPr>
          <p:cNvPr id="242" name="Straight Connector 74"/>
          <p:cNvCxnSpPr/>
          <p:nvPr/>
        </p:nvCxnSpPr>
        <p:spPr>
          <a:xfrm>
            <a:off x="11668455" y="1451453"/>
            <a:ext cx="0" cy="3976119"/>
          </a:xfrm>
          <a:prstGeom prst="line">
            <a:avLst/>
          </a:prstGeom>
          <a:ln w="5715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43" name="Straight Connector 75"/>
          <p:cNvCxnSpPr/>
          <p:nvPr/>
        </p:nvCxnSpPr>
        <p:spPr>
          <a:xfrm>
            <a:off x="11820855" y="3356739"/>
            <a:ext cx="0" cy="2071148"/>
          </a:xfrm>
          <a:prstGeom prst="line">
            <a:avLst/>
          </a:prstGeom>
          <a:ln w="57150">
            <a:solidFill>
              <a:srgbClr val="008B2C"/>
            </a:solidFill>
            <a:miter lim="800000"/>
          </a:ln>
        </p:spPr>
        <p:style>
          <a:lnRef idx="1">
            <a:schemeClr val="accent1"/>
          </a:lnRef>
          <a:fillRef idx="0">
            <a:schemeClr val="accent1"/>
          </a:fillRef>
          <a:effectRef idx="0">
            <a:schemeClr val="accent1"/>
          </a:effectRef>
          <a:fontRef idx="minor">
            <a:schemeClr val="tx1"/>
          </a:fontRef>
        </p:style>
      </p:cxnSp>
      <p:cxnSp>
        <p:nvCxnSpPr>
          <p:cNvPr id="244" name="Straight Connector 76"/>
          <p:cNvCxnSpPr/>
          <p:nvPr/>
        </p:nvCxnSpPr>
        <p:spPr>
          <a:xfrm flipH="1">
            <a:off x="11439855" y="3950811"/>
            <a:ext cx="381000" cy="0"/>
          </a:xfrm>
          <a:prstGeom prst="line">
            <a:avLst/>
          </a:prstGeom>
          <a:ln w="19050">
            <a:solidFill>
              <a:schemeClr val="accent6"/>
            </a:solidFill>
            <a:miter lim="800000"/>
          </a:ln>
        </p:spPr>
        <p:style>
          <a:lnRef idx="1">
            <a:schemeClr val="accent1"/>
          </a:lnRef>
          <a:fillRef idx="0">
            <a:schemeClr val="accent1"/>
          </a:fillRef>
          <a:effectRef idx="0">
            <a:schemeClr val="accent1"/>
          </a:effectRef>
          <a:fontRef idx="minor">
            <a:schemeClr val="tx1"/>
          </a:fontRef>
        </p:style>
      </p:cxnSp>
      <p:cxnSp>
        <p:nvCxnSpPr>
          <p:cNvPr id="245" name="Straight Connector 77"/>
          <p:cNvCxnSpPr/>
          <p:nvPr/>
        </p:nvCxnSpPr>
        <p:spPr>
          <a:xfrm flipH="1">
            <a:off x="11439855" y="3531712"/>
            <a:ext cx="381000" cy="0"/>
          </a:xfrm>
          <a:prstGeom prst="line">
            <a:avLst/>
          </a:prstGeom>
          <a:ln w="19050">
            <a:solidFill>
              <a:schemeClr val="accent6"/>
            </a:solidFill>
            <a:miter lim="800000"/>
          </a:ln>
        </p:spPr>
        <p:style>
          <a:lnRef idx="1">
            <a:schemeClr val="accent1"/>
          </a:lnRef>
          <a:fillRef idx="0">
            <a:schemeClr val="accent1"/>
          </a:fillRef>
          <a:effectRef idx="0">
            <a:schemeClr val="accent1"/>
          </a:effectRef>
          <a:fontRef idx="minor">
            <a:schemeClr val="tx1"/>
          </a:fontRef>
        </p:style>
      </p:cxnSp>
      <p:cxnSp>
        <p:nvCxnSpPr>
          <p:cNvPr id="246" name="Straight Connector 78"/>
          <p:cNvCxnSpPr/>
          <p:nvPr/>
        </p:nvCxnSpPr>
        <p:spPr>
          <a:xfrm flipH="1">
            <a:off x="11439855" y="3637187"/>
            <a:ext cx="228600"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47" name="Straight Connector 79"/>
          <p:cNvCxnSpPr/>
          <p:nvPr/>
        </p:nvCxnSpPr>
        <p:spPr>
          <a:xfrm flipH="1">
            <a:off x="11439855" y="4117247"/>
            <a:ext cx="228600"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48" name="Straight Connector 80"/>
          <p:cNvCxnSpPr/>
          <p:nvPr/>
        </p:nvCxnSpPr>
        <p:spPr>
          <a:xfrm flipH="1">
            <a:off x="11439855" y="4681127"/>
            <a:ext cx="228600"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49" name="Straight Connector 81"/>
          <p:cNvCxnSpPr/>
          <p:nvPr/>
        </p:nvCxnSpPr>
        <p:spPr>
          <a:xfrm flipH="1">
            <a:off x="11439855" y="5229767"/>
            <a:ext cx="228600"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50" name="Straight Connector 82"/>
          <p:cNvCxnSpPr/>
          <p:nvPr/>
        </p:nvCxnSpPr>
        <p:spPr>
          <a:xfrm flipH="1">
            <a:off x="11439855" y="3164747"/>
            <a:ext cx="228600"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51" name="Straight Connector 83"/>
          <p:cNvCxnSpPr/>
          <p:nvPr/>
        </p:nvCxnSpPr>
        <p:spPr>
          <a:xfrm flipH="1">
            <a:off x="11439855" y="2678271"/>
            <a:ext cx="228600"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52" name="Straight Connector 84"/>
          <p:cNvCxnSpPr/>
          <p:nvPr/>
        </p:nvCxnSpPr>
        <p:spPr>
          <a:xfrm flipH="1">
            <a:off x="11439855" y="2212247"/>
            <a:ext cx="228600"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53" name="Straight Connector 85"/>
          <p:cNvCxnSpPr/>
          <p:nvPr/>
        </p:nvCxnSpPr>
        <p:spPr>
          <a:xfrm flipH="1">
            <a:off x="11439855" y="1755047"/>
            <a:ext cx="228600" cy="0"/>
          </a:xfrm>
          <a:prstGeom prst="line">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254" name="TextBox 253"/>
          <p:cNvSpPr txBox="1"/>
          <p:nvPr/>
        </p:nvSpPr>
        <p:spPr>
          <a:xfrm>
            <a:off x="5451575" y="5458547"/>
            <a:ext cx="702296" cy="275740"/>
          </a:xfrm>
          <a:prstGeom prst="rect">
            <a:avLst/>
          </a:prstGeom>
          <a:noFill/>
        </p:spPr>
        <p:txBody>
          <a:bodyPr wrap="none" lIns="0" tIns="0" rIns="0" bIns="0" rtlCol="0">
            <a:noAutofit/>
          </a:bodyPr>
          <a:lstStyle/>
          <a:p>
            <a:pPr>
              <a:lnSpc>
                <a:spcPct val="90000"/>
              </a:lnSpc>
            </a:pPr>
            <a:r>
              <a:rPr lang="en-GB" sz="1200" dirty="0"/>
              <a:t>Customer routing</a:t>
            </a:r>
            <a:endParaRPr lang="en-US" sz="1200" dirty="0"/>
          </a:p>
        </p:txBody>
      </p:sp>
      <p:sp>
        <p:nvSpPr>
          <p:cNvPr id="255" name="Rectangle 87"/>
          <p:cNvSpPr/>
          <p:nvPr/>
        </p:nvSpPr>
        <p:spPr>
          <a:xfrm>
            <a:off x="4685711" y="1404716"/>
            <a:ext cx="158931" cy="158931"/>
          </a:xfrm>
          <a:prstGeom prst="rect">
            <a:avLst/>
          </a:prstGeom>
          <a:solidFill>
            <a:srgbClr val="FFC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56" name="Rectangle 88"/>
          <p:cNvSpPr/>
          <p:nvPr/>
        </p:nvSpPr>
        <p:spPr>
          <a:xfrm>
            <a:off x="4869460" y="1404716"/>
            <a:ext cx="158931" cy="158931"/>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57" name="Rectangle 89"/>
          <p:cNvSpPr/>
          <p:nvPr/>
        </p:nvSpPr>
        <p:spPr>
          <a:xfrm>
            <a:off x="5053209" y="1404716"/>
            <a:ext cx="158931" cy="158931"/>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58" name="Rectangle 90"/>
          <p:cNvSpPr/>
          <p:nvPr/>
        </p:nvSpPr>
        <p:spPr>
          <a:xfrm>
            <a:off x="4685711" y="1874157"/>
            <a:ext cx="158931" cy="158931"/>
          </a:xfrm>
          <a:prstGeom prst="rect">
            <a:avLst/>
          </a:prstGeom>
          <a:solidFill>
            <a:srgbClr val="FFC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59" name="Rectangle 91"/>
          <p:cNvSpPr/>
          <p:nvPr/>
        </p:nvSpPr>
        <p:spPr>
          <a:xfrm>
            <a:off x="4869460" y="1874157"/>
            <a:ext cx="158931" cy="158931"/>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solidFill>
                <a:schemeClr val="accent2"/>
              </a:solidFill>
            </a:endParaRPr>
          </a:p>
        </p:txBody>
      </p:sp>
      <p:sp>
        <p:nvSpPr>
          <p:cNvPr id="260" name="Rectangle 92"/>
          <p:cNvSpPr/>
          <p:nvPr/>
        </p:nvSpPr>
        <p:spPr>
          <a:xfrm>
            <a:off x="5053209" y="1874157"/>
            <a:ext cx="158931" cy="158931"/>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61" name="Rectangle 93"/>
          <p:cNvSpPr/>
          <p:nvPr/>
        </p:nvSpPr>
        <p:spPr>
          <a:xfrm>
            <a:off x="4685711" y="2341285"/>
            <a:ext cx="158931" cy="158931"/>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62" name="Rectangle 94"/>
          <p:cNvSpPr/>
          <p:nvPr/>
        </p:nvSpPr>
        <p:spPr>
          <a:xfrm>
            <a:off x="4685711" y="2814891"/>
            <a:ext cx="158931" cy="158931"/>
          </a:xfrm>
          <a:prstGeom prst="rect">
            <a:avLst/>
          </a:prstGeom>
          <a:solidFill>
            <a:srgbClr val="FFC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63" name="Rectangle 95"/>
          <p:cNvSpPr/>
          <p:nvPr/>
        </p:nvSpPr>
        <p:spPr>
          <a:xfrm>
            <a:off x="5236957" y="2814891"/>
            <a:ext cx="158931" cy="158931"/>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64" name="Rectangle 96"/>
          <p:cNvSpPr/>
          <p:nvPr/>
        </p:nvSpPr>
        <p:spPr>
          <a:xfrm>
            <a:off x="4869460" y="2814891"/>
            <a:ext cx="158931" cy="158931"/>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65" name="Rectangle 97"/>
          <p:cNvSpPr/>
          <p:nvPr/>
        </p:nvSpPr>
        <p:spPr>
          <a:xfrm>
            <a:off x="5053209" y="2814891"/>
            <a:ext cx="158931" cy="158931"/>
          </a:xfrm>
          <a:prstGeom prst="rect">
            <a:avLst/>
          </a:prstGeom>
          <a:solidFill>
            <a:schemeClr val="accent3">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66" name="Rectangle 98"/>
          <p:cNvSpPr/>
          <p:nvPr/>
        </p:nvSpPr>
        <p:spPr>
          <a:xfrm>
            <a:off x="4685711" y="3286841"/>
            <a:ext cx="158931" cy="158931"/>
          </a:xfrm>
          <a:prstGeom prst="rect">
            <a:avLst/>
          </a:prstGeom>
          <a:solidFill>
            <a:srgbClr val="FFC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67" name="Rectangle 99"/>
          <p:cNvSpPr/>
          <p:nvPr/>
        </p:nvSpPr>
        <p:spPr>
          <a:xfrm>
            <a:off x="4869460" y="3286841"/>
            <a:ext cx="158931" cy="158931"/>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68" name="Rectangle 100"/>
          <p:cNvSpPr/>
          <p:nvPr/>
        </p:nvSpPr>
        <p:spPr>
          <a:xfrm>
            <a:off x="5053209" y="3286841"/>
            <a:ext cx="158931" cy="158931"/>
          </a:xfrm>
          <a:prstGeom prst="rect">
            <a:avLst/>
          </a:prstGeom>
          <a:solidFill>
            <a:schemeClr val="accent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69" name="Rectangle 101"/>
          <p:cNvSpPr/>
          <p:nvPr/>
        </p:nvSpPr>
        <p:spPr>
          <a:xfrm>
            <a:off x="4685711" y="3758059"/>
            <a:ext cx="158931" cy="158931"/>
          </a:xfrm>
          <a:prstGeom prst="rect">
            <a:avLst/>
          </a:prstGeom>
          <a:solidFill>
            <a:srgbClr val="FFC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70" name="Rectangle 102"/>
          <p:cNvSpPr/>
          <p:nvPr/>
        </p:nvSpPr>
        <p:spPr>
          <a:xfrm>
            <a:off x="5236957" y="3758059"/>
            <a:ext cx="158931" cy="158931"/>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71" name="Rectangle 103"/>
          <p:cNvSpPr/>
          <p:nvPr/>
        </p:nvSpPr>
        <p:spPr>
          <a:xfrm>
            <a:off x="4869460" y="3758059"/>
            <a:ext cx="158931" cy="158931"/>
          </a:xfrm>
          <a:prstGeom prst="rect">
            <a:avLst/>
          </a:prstGeom>
          <a:solidFill>
            <a:srgbClr val="92D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72" name="Rectangle 104"/>
          <p:cNvSpPr/>
          <p:nvPr/>
        </p:nvSpPr>
        <p:spPr>
          <a:xfrm>
            <a:off x="5053209" y="3758059"/>
            <a:ext cx="158931" cy="158931"/>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73" name="Rectangle 105"/>
          <p:cNvSpPr/>
          <p:nvPr/>
        </p:nvSpPr>
        <p:spPr>
          <a:xfrm>
            <a:off x="5424297" y="3758059"/>
            <a:ext cx="158931" cy="158931"/>
          </a:xfrm>
          <a:prstGeom prst="rect">
            <a:avLst/>
          </a:prstGeom>
          <a:solidFill>
            <a:schemeClr val="accent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74" name="Rectangle 106"/>
          <p:cNvSpPr/>
          <p:nvPr/>
        </p:nvSpPr>
        <p:spPr>
          <a:xfrm>
            <a:off x="4685711" y="4312529"/>
            <a:ext cx="158931" cy="158931"/>
          </a:xfrm>
          <a:prstGeom prst="rect">
            <a:avLst/>
          </a:prstGeom>
          <a:solidFill>
            <a:srgbClr val="FFC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75" name="Rectangle 107"/>
          <p:cNvSpPr/>
          <p:nvPr/>
        </p:nvSpPr>
        <p:spPr>
          <a:xfrm>
            <a:off x="4869460" y="4312529"/>
            <a:ext cx="158931" cy="158931"/>
          </a:xfrm>
          <a:prstGeom prst="rect">
            <a:avLst/>
          </a:prstGeom>
          <a:solidFill>
            <a:srgbClr val="F0533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76" name="Rectangle 108"/>
          <p:cNvSpPr/>
          <p:nvPr/>
        </p:nvSpPr>
        <p:spPr>
          <a:xfrm>
            <a:off x="5053209" y="4312529"/>
            <a:ext cx="158931" cy="158931"/>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77" name="Rectangle 109"/>
          <p:cNvSpPr/>
          <p:nvPr/>
        </p:nvSpPr>
        <p:spPr>
          <a:xfrm>
            <a:off x="4685711" y="4870673"/>
            <a:ext cx="158931" cy="158931"/>
          </a:xfrm>
          <a:prstGeom prst="rect">
            <a:avLst/>
          </a:prstGeom>
          <a:solidFill>
            <a:srgbClr val="FFC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78" name="Rectangle 110"/>
          <p:cNvSpPr/>
          <p:nvPr/>
        </p:nvSpPr>
        <p:spPr>
          <a:xfrm>
            <a:off x="4869460" y="4870673"/>
            <a:ext cx="158931" cy="158931"/>
          </a:xfrm>
          <a:prstGeom prst="rect">
            <a:avLst/>
          </a:prstGeom>
          <a:solidFill>
            <a:srgbClr val="92D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79" name="Rectangle 111"/>
          <p:cNvSpPr/>
          <p:nvPr/>
        </p:nvSpPr>
        <p:spPr>
          <a:xfrm>
            <a:off x="5053209" y="4870673"/>
            <a:ext cx="158931" cy="158931"/>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80" name="Rectangle 112"/>
          <p:cNvSpPr/>
          <p:nvPr/>
        </p:nvSpPr>
        <p:spPr>
          <a:xfrm>
            <a:off x="7151985" y="1404716"/>
            <a:ext cx="158931" cy="158931"/>
          </a:xfrm>
          <a:prstGeom prst="rect">
            <a:avLst/>
          </a:prstGeom>
          <a:solidFill>
            <a:srgbClr val="FFC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81" name="Rectangle 113"/>
          <p:cNvSpPr/>
          <p:nvPr/>
        </p:nvSpPr>
        <p:spPr>
          <a:xfrm>
            <a:off x="7335735" y="1404716"/>
            <a:ext cx="158931" cy="158931"/>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82" name="Rectangle 114"/>
          <p:cNvSpPr/>
          <p:nvPr/>
        </p:nvSpPr>
        <p:spPr>
          <a:xfrm>
            <a:off x="7519484" y="1404716"/>
            <a:ext cx="158931" cy="158931"/>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83" name="Rectangle 115"/>
          <p:cNvSpPr/>
          <p:nvPr/>
        </p:nvSpPr>
        <p:spPr>
          <a:xfrm>
            <a:off x="7151985" y="1874157"/>
            <a:ext cx="158931" cy="158931"/>
          </a:xfrm>
          <a:prstGeom prst="rect">
            <a:avLst/>
          </a:prstGeom>
          <a:solidFill>
            <a:srgbClr val="FFC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84" name="Rectangle 116"/>
          <p:cNvSpPr/>
          <p:nvPr/>
        </p:nvSpPr>
        <p:spPr>
          <a:xfrm>
            <a:off x="7335735" y="1874157"/>
            <a:ext cx="158931" cy="158931"/>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solidFill>
                <a:schemeClr val="accent2"/>
              </a:solidFill>
            </a:endParaRPr>
          </a:p>
        </p:txBody>
      </p:sp>
      <p:sp>
        <p:nvSpPr>
          <p:cNvPr id="285" name="Rectangle 117"/>
          <p:cNvSpPr/>
          <p:nvPr/>
        </p:nvSpPr>
        <p:spPr>
          <a:xfrm>
            <a:off x="7519484" y="1874157"/>
            <a:ext cx="158931" cy="158931"/>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86" name="Rectangle 118"/>
          <p:cNvSpPr/>
          <p:nvPr/>
        </p:nvSpPr>
        <p:spPr>
          <a:xfrm>
            <a:off x="7151985" y="2341285"/>
            <a:ext cx="158931" cy="158931"/>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87" name="Rectangle 119"/>
          <p:cNvSpPr/>
          <p:nvPr/>
        </p:nvSpPr>
        <p:spPr>
          <a:xfrm>
            <a:off x="7151985" y="2814891"/>
            <a:ext cx="158931" cy="158931"/>
          </a:xfrm>
          <a:prstGeom prst="rect">
            <a:avLst/>
          </a:prstGeom>
          <a:solidFill>
            <a:srgbClr val="FFC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88" name="Rectangle 120"/>
          <p:cNvSpPr/>
          <p:nvPr/>
        </p:nvSpPr>
        <p:spPr>
          <a:xfrm>
            <a:off x="7703233" y="2814891"/>
            <a:ext cx="158931" cy="158931"/>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89" name="Rectangle 121"/>
          <p:cNvSpPr/>
          <p:nvPr/>
        </p:nvSpPr>
        <p:spPr>
          <a:xfrm>
            <a:off x="7335735" y="2814891"/>
            <a:ext cx="158931" cy="158931"/>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90" name="Rectangle 122"/>
          <p:cNvSpPr/>
          <p:nvPr/>
        </p:nvSpPr>
        <p:spPr>
          <a:xfrm>
            <a:off x="7519484" y="2814891"/>
            <a:ext cx="158931" cy="158931"/>
          </a:xfrm>
          <a:prstGeom prst="rect">
            <a:avLst/>
          </a:prstGeom>
          <a:solidFill>
            <a:schemeClr val="accent3">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91" name="Rectangle 123"/>
          <p:cNvSpPr/>
          <p:nvPr/>
        </p:nvSpPr>
        <p:spPr>
          <a:xfrm>
            <a:off x="7151985" y="3286841"/>
            <a:ext cx="158931" cy="158931"/>
          </a:xfrm>
          <a:prstGeom prst="rect">
            <a:avLst/>
          </a:prstGeom>
          <a:solidFill>
            <a:srgbClr val="FFC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92" name="Rectangle 124"/>
          <p:cNvSpPr/>
          <p:nvPr/>
        </p:nvSpPr>
        <p:spPr>
          <a:xfrm>
            <a:off x="7335735" y="3286841"/>
            <a:ext cx="158931" cy="158931"/>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93" name="Rectangle 125"/>
          <p:cNvSpPr/>
          <p:nvPr/>
        </p:nvSpPr>
        <p:spPr>
          <a:xfrm>
            <a:off x="7519484" y="3286841"/>
            <a:ext cx="158931" cy="158931"/>
          </a:xfrm>
          <a:prstGeom prst="rect">
            <a:avLst/>
          </a:prstGeom>
          <a:solidFill>
            <a:schemeClr val="accent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94" name="Rectangle 126"/>
          <p:cNvSpPr/>
          <p:nvPr/>
        </p:nvSpPr>
        <p:spPr>
          <a:xfrm>
            <a:off x="7151985" y="3758059"/>
            <a:ext cx="158931" cy="158931"/>
          </a:xfrm>
          <a:prstGeom prst="rect">
            <a:avLst/>
          </a:prstGeom>
          <a:solidFill>
            <a:srgbClr val="FFC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95" name="Rectangle 127"/>
          <p:cNvSpPr/>
          <p:nvPr/>
        </p:nvSpPr>
        <p:spPr>
          <a:xfrm>
            <a:off x="7703233" y="3758059"/>
            <a:ext cx="158931" cy="158931"/>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96" name="Rectangle 128"/>
          <p:cNvSpPr/>
          <p:nvPr/>
        </p:nvSpPr>
        <p:spPr>
          <a:xfrm>
            <a:off x="7335735" y="3758059"/>
            <a:ext cx="158931" cy="158931"/>
          </a:xfrm>
          <a:prstGeom prst="rect">
            <a:avLst/>
          </a:prstGeom>
          <a:solidFill>
            <a:srgbClr val="92D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97" name="Rectangle 129"/>
          <p:cNvSpPr/>
          <p:nvPr/>
        </p:nvSpPr>
        <p:spPr>
          <a:xfrm>
            <a:off x="7519484" y="3758059"/>
            <a:ext cx="158931" cy="158931"/>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98" name="Rectangle 130"/>
          <p:cNvSpPr/>
          <p:nvPr/>
        </p:nvSpPr>
        <p:spPr>
          <a:xfrm>
            <a:off x="7890572" y="3758059"/>
            <a:ext cx="158931" cy="158931"/>
          </a:xfrm>
          <a:prstGeom prst="rect">
            <a:avLst/>
          </a:prstGeom>
          <a:solidFill>
            <a:schemeClr val="accent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299" name="Rectangle 131"/>
          <p:cNvSpPr/>
          <p:nvPr/>
        </p:nvSpPr>
        <p:spPr>
          <a:xfrm>
            <a:off x="7151985" y="4312529"/>
            <a:ext cx="158931" cy="158931"/>
          </a:xfrm>
          <a:prstGeom prst="rect">
            <a:avLst/>
          </a:prstGeom>
          <a:solidFill>
            <a:srgbClr val="FFC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300" name="Rectangle 132"/>
          <p:cNvSpPr/>
          <p:nvPr/>
        </p:nvSpPr>
        <p:spPr>
          <a:xfrm>
            <a:off x="7335735" y="4312529"/>
            <a:ext cx="158931" cy="158931"/>
          </a:xfrm>
          <a:prstGeom prst="rect">
            <a:avLst/>
          </a:prstGeom>
          <a:solidFill>
            <a:srgbClr val="F0533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301" name="Rectangle 133"/>
          <p:cNvSpPr/>
          <p:nvPr/>
        </p:nvSpPr>
        <p:spPr>
          <a:xfrm>
            <a:off x="7519484" y="4312529"/>
            <a:ext cx="158931" cy="158931"/>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302" name="Rectangle 134"/>
          <p:cNvSpPr/>
          <p:nvPr/>
        </p:nvSpPr>
        <p:spPr>
          <a:xfrm>
            <a:off x="7151985" y="4870673"/>
            <a:ext cx="158931" cy="158931"/>
          </a:xfrm>
          <a:prstGeom prst="rect">
            <a:avLst/>
          </a:prstGeom>
          <a:solidFill>
            <a:srgbClr val="FFC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303" name="Rectangle 135"/>
          <p:cNvSpPr/>
          <p:nvPr/>
        </p:nvSpPr>
        <p:spPr>
          <a:xfrm>
            <a:off x="7335735" y="4870673"/>
            <a:ext cx="158931" cy="158931"/>
          </a:xfrm>
          <a:prstGeom prst="rect">
            <a:avLst/>
          </a:prstGeom>
          <a:solidFill>
            <a:srgbClr val="92D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304" name="Rectangle 136"/>
          <p:cNvSpPr/>
          <p:nvPr/>
        </p:nvSpPr>
        <p:spPr>
          <a:xfrm>
            <a:off x="7519484" y="4870673"/>
            <a:ext cx="158931" cy="158931"/>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305" name="Rectangle 137"/>
          <p:cNvSpPr/>
          <p:nvPr/>
        </p:nvSpPr>
        <p:spPr>
          <a:xfrm>
            <a:off x="9672013" y="1404716"/>
            <a:ext cx="158931" cy="158931"/>
          </a:xfrm>
          <a:prstGeom prst="rect">
            <a:avLst/>
          </a:prstGeom>
          <a:solidFill>
            <a:srgbClr val="FFC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306" name="Rectangle 138"/>
          <p:cNvSpPr/>
          <p:nvPr/>
        </p:nvSpPr>
        <p:spPr>
          <a:xfrm>
            <a:off x="9855761" y="1404716"/>
            <a:ext cx="158931" cy="158931"/>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307" name="Rectangle 139"/>
          <p:cNvSpPr/>
          <p:nvPr/>
        </p:nvSpPr>
        <p:spPr>
          <a:xfrm>
            <a:off x="10039511" y="1404716"/>
            <a:ext cx="158931" cy="158931"/>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308" name="Rectangle 140"/>
          <p:cNvSpPr/>
          <p:nvPr/>
        </p:nvSpPr>
        <p:spPr>
          <a:xfrm>
            <a:off x="9672013" y="1874157"/>
            <a:ext cx="158931" cy="158931"/>
          </a:xfrm>
          <a:prstGeom prst="rect">
            <a:avLst/>
          </a:prstGeom>
          <a:solidFill>
            <a:srgbClr val="FFC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309" name="Rectangle 141"/>
          <p:cNvSpPr/>
          <p:nvPr/>
        </p:nvSpPr>
        <p:spPr>
          <a:xfrm>
            <a:off x="9855761" y="1874157"/>
            <a:ext cx="158931" cy="158931"/>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solidFill>
                <a:schemeClr val="accent2"/>
              </a:solidFill>
            </a:endParaRPr>
          </a:p>
        </p:txBody>
      </p:sp>
      <p:sp>
        <p:nvSpPr>
          <p:cNvPr id="310" name="Rectangle 142"/>
          <p:cNvSpPr/>
          <p:nvPr/>
        </p:nvSpPr>
        <p:spPr>
          <a:xfrm>
            <a:off x="10039511" y="1874157"/>
            <a:ext cx="158931" cy="158931"/>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311" name="Rectangle 143"/>
          <p:cNvSpPr/>
          <p:nvPr/>
        </p:nvSpPr>
        <p:spPr>
          <a:xfrm>
            <a:off x="9672013" y="2341285"/>
            <a:ext cx="158931" cy="158931"/>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312" name="Rectangle 144"/>
          <p:cNvSpPr/>
          <p:nvPr/>
        </p:nvSpPr>
        <p:spPr>
          <a:xfrm>
            <a:off x="9672013" y="2814891"/>
            <a:ext cx="158931" cy="158931"/>
          </a:xfrm>
          <a:prstGeom prst="rect">
            <a:avLst/>
          </a:prstGeom>
          <a:solidFill>
            <a:srgbClr val="FFC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313" name="Rectangle 145"/>
          <p:cNvSpPr/>
          <p:nvPr/>
        </p:nvSpPr>
        <p:spPr>
          <a:xfrm>
            <a:off x="10223260" y="2814891"/>
            <a:ext cx="158931" cy="158931"/>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314" name="Rectangle 146"/>
          <p:cNvSpPr/>
          <p:nvPr/>
        </p:nvSpPr>
        <p:spPr>
          <a:xfrm>
            <a:off x="9855761" y="2814891"/>
            <a:ext cx="158931" cy="158931"/>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315" name="Rectangle 147"/>
          <p:cNvSpPr/>
          <p:nvPr/>
        </p:nvSpPr>
        <p:spPr>
          <a:xfrm>
            <a:off x="10039511" y="2814891"/>
            <a:ext cx="158931" cy="158931"/>
          </a:xfrm>
          <a:prstGeom prst="rect">
            <a:avLst/>
          </a:prstGeom>
          <a:solidFill>
            <a:schemeClr val="accent3">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316" name="Rectangle 148"/>
          <p:cNvSpPr/>
          <p:nvPr/>
        </p:nvSpPr>
        <p:spPr>
          <a:xfrm>
            <a:off x="9672013" y="3286841"/>
            <a:ext cx="158931" cy="158931"/>
          </a:xfrm>
          <a:prstGeom prst="rect">
            <a:avLst/>
          </a:prstGeom>
          <a:solidFill>
            <a:srgbClr val="FFC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317" name="Rectangle 149"/>
          <p:cNvSpPr/>
          <p:nvPr/>
        </p:nvSpPr>
        <p:spPr>
          <a:xfrm>
            <a:off x="9855761" y="3286841"/>
            <a:ext cx="158931" cy="158931"/>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318" name="Rectangle 150"/>
          <p:cNvSpPr/>
          <p:nvPr/>
        </p:nvSpPr>
        <p:spPr>
          <a:xfrm>
            <a:off x="10039511" y="3286841"/>
            <a:ext cx="158931" cy="158931"/>
          </a:xfrm>
          <a:prstGeom prst="rect">
            <a:avLst/>
          </a:prstGeom>
          <a:solidFill>
            <a:schemeClr val="accent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319" name="Rectangle 151"/>
          <p:cNvSpPr/>
          <p:nvPr/>
        </p:nvSpPr>
        <p:spPr>
          <a:xfrm>
            <a:off x="9672013" y="3758059"/>
            <a:ext cx="158931" cy="158931"/>
          </a:xfrm>
          <a:prstGeom prst="rect">
            <a:avLst/>
          </a:prstGeom>
          <a:solidFill>
            <a:srgbClr val="FFC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320" name="Rectangle 152"/>
          <p:cNvSpPr/>
          <p:nvPr/>
        </p:nvSpPr>
        <p:spPr>
          <a:xfrm>
            <a:off x="10223260" y="3758059"/>
            <a:ext cx="158931" cy="158931"/>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321" name="Rectangle 153"/>
          <p:cNvSpPr/>
          <p:nvPr/>
        </p:nvSpPr>
        <p:spPr>
          <a:xfrm>
            <a:off x="9855761" y="3758059"/>
            <a:ext cx="158931" cy="158931"/>
          </a:xfrm>
          <a:prstGeom prst="rect">
            <a:avLst/>
          </a:prstGeom>
          <a:solidFill>
            <a:srgbClr val="92D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322" name="Rectangle 154"/>
          <p:cNvSpPr/>
          <p:nvPr/>
        </p:nvSpPr>
        <p:spPr>
          <a:xfrm>
            <a:off x="10039511" y="3758059"/>
            <a:ext cx="158931" cy="158931"/>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323" name="Rectangle 155"/>
          <p:cNvSpPr/>
          <p:nvPr/>
        </p:nvSpPr>
        <p:spPr>
          <a:xfrm>
            <a:off x="10410599" y="3758059"/>
            <a:ext cx="158931" cy="158931"/>
          </a:xfrm>
          <a:prstGeom prst="rect">
            <a:avLst/>
          </a:prstGeom>
          <a:solidFill>
            <a:schemeClr val="accent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324" name="Rectangle 156"/>
          <p:cNvSpPr/>
          <p:nvPr/>
        </p:nvSpPr>
        <p:spPr>
          <a:xfrm>
            <a:off x="9672013" y="4312529"/>
            <a:ext cx="158931" cy="158931"/>
          </a:xfrm>
          <a:prstGeom prst="rect">
            <a:avLst/>
          </a:prstGeom>
          <a:solidFill>
            <a:srgbClr val="FFC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325" name="Rectangle 157"/>
          <p:cNvSpPr/>
          <p:nvPr/>
        </p:nvSpPr>
        <p:spPr>
          <a:xfrm>
            <a:off x="9855761" y="4312529"/>
            <a:ext cx="158931" cy="158931"/>
          </a:xfrm>
          <a:prstGeom prst="rect">
            <a:avLst/>
          </a:prstGeom>
          <a:solidFill>
            <a:srgbClr val="F0533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326" name="Rectangle 158"/>
          <p:cNvSpPr/>
          <p:nvPr/>
        </p:nvSpPr>
        <p:spPr>
          <a:xfrm>
            <a:off x="10039511" y="4312529"/>
            <a:ext cx="158931" cy="158931"/>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327" name="Rectangle 159"/>
          <p:cNvSpPr/>
          <p:nvPr/>
        </p:nvSpPr>
        <p:spPr>
          <a:xfrm>
            <a:off x="9672013" y="4870673"/>
            <a:ext cx="158931" cy="158931"/>
          </a:xfrm>
          <a:prstGeom prst="rect">
            <a:avLst/>
          </a:prstGeom>
          <a:solidFill>
            <a:srgbClr val="FFC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328" name="Rectangle 160"/>
          <p:cNvSpPr/>
          <p:nvPr/>
        </p:nvSpPr>
        <p:spPr>
          <a:xfrm>
            <a:off x="9855761" y="4870673"/>
            <a:ext cx="158931" cy="158931"/>
          </a:xfrm>
          <a:prstGeom prst="rect">
            <a:avLst/>
          </a:prstGeom>
          <a:solidFill>
            <a:srgbClr val="92D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329" name="Rectangle 161"/>
          <p:cNvSpPr/>
          <p:nvPr/>
        </p:nvSpPr>
        <p:spPr>
          <a:xfrm>
            <a:off x="10039511" y="4870673"/>
            <a:ext cx="158931" cy="158931"/>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1" dirty="0"/>
          </a:p>
        </p:txBody>
      </p:sp>
      <p:sp>
        <p:nvSpPr>
          <p:cNvPr id="330" name="TextBox 329"/>
          <p:cNvSpPr txBox="1"/>
          <p:nvPr/>
        </p:nvSpPr>
        <p:spPr>
          <a:xfrm>
            <a:off x="7904679" y="5463495"/>
            <a:ext cx="702296" cy="275740"/>
          </a:xfrm>
          <a:prstGeom prst="rect">
            <a:avLst/>
          </a:prstGeom>
          <a:noFill/>
        </p:spPr>
        <p:txBody>
          <a:bodyPr wrap="none" lIns="0" tIns="0" rIns="0" bIns="0" rtlCol="0">
            <a:noAutofit/>
          </a:bodyPr>
          <a:lstStyle/>
          <a:p>
            <a:pPr>
              <a:lnSpc>
                <a:spcPct val="90000"/>
              </a:lnSpc>
            </a:pPr>
            <a:r>
              <a:rPr lang="en-GB" sz="1200" dirty="0"/>
              <a:t>Customer routing</a:t>
            </a:r>
            <a:endParaRPr lang="en-US" sz="1200" dirty="0"/>
          </a:p>
        </p:txBody>
      </p:sp>
      <p:sp>
        <p:nvSpPr>
          <p:cNvPr id="331" name="TextBox 330"/>
          <p:cNvSpPr txBox="1"/>
          <p:nvPr/>
        </p:nvSpPr>
        <p:spPr>
          <a:xfrm>
            <a:off x="10425516" y="5458547"/>
            <a:ext cx="702296" cy="275740"/>
          </a:xfrm>
          <a:prstGeom prst="rect">
            <a:avLst/>
          </a:prstGeom>
          <a:noFill/>
        </p:spPr>
        <p:txBody>
          <a:bodyPr wrap="none" lIns="0" tIns="0" rIns="0" bIns="0" rtlCol="0">
            <a:noAutofit/>
          </a:bodyPr>
          <a:lstStyle/>
          <a:p>
            <a:pPr>
              <a:lnSpc>
                <a:spcPct val="90000"/>
              </a:lnSpc>
            </a:pPr>
            <a:r>
              <a:rPr lang="en-GB" sz="1200" dirty="0"/>
              <a:t>Customer routing</a:t>
            </a:r>
            <a:endParaRPr lang="en-US" sz="1200" dirty="0"/>
          </a:p>
        </p:txBody>
      </p:sp>
      <p:sp>
        <p:nvSpPr>
          <p:cNvPr id="332" name="TextBox 331"/>
          <p:cNvSpPr txBox="1"/>
          <p:nvPr/>
        </p:nvSpPr>
        <p:spPr>
          <a:xfrm>
            <a:off x="4648201" y="1071853"/>
            <a:ext cx="1882299" cy="313687"/>
          </a:xfrm>
          <a:prstGeom prst="rect">
            <a:avLst/>
          </a:prstGeom>
          <a:noFill/>
        </p:spPr>
        <p:txBody>
          <a:bodyPr wrap="none" lIns="0" tIns="0" rIns="0" bIns="0" rtlCol="0">
            <a:noAutofit/>
          </a:bodyPr>
          <a:lstStyle/>
          <a:p>
            <a:pPr algn="ctr">
              <a:lnSpc>
                <a:spcPct val="90000"/>
              </a:lnSpc>
            </a:pPr>
            <a:r>
              <a:rPr lang="en-GB" sz="1351" dirty="0"/>
              <a:t>Rack 1</a:t>
            </a:r>
            <a:endParaRPr lang="en-US" sz="1351" dirty="0"/>
          </a:p>
        </p:txBody>
      </p:sp>
      <p:sp>
        <p:nvSpPr>
          <p:cNvPr id="333" name="TextBox 332"/>
          <p:cNvSpPr txBox="1"/>
          <p:nvPr/>
        </p:nvSpPr>
        <p:spPr>
          <a:xfrm>
            <a:off x="7120229" y="1071853"/>
            <a:ext cx="1882299" cy="313687"/>
          </a:xfrm>
          <a:prstGeom prst="rect">
            <a:avLst/>
          </a:prstGeom>
          <a:noFill/>
        </p:spPr>
        <p:txBody>
          <a:bodyPr wrap="none" lIns="0" tIns="0" rIns="0" bIns="0" rtlCol="0">
            <a:noAutofit/>
          </a:bodyPr>
          <a:lstStyle/>
          <a:p>
            <a:pPr algn="ctr">
              <a:lnSpc>
                <a:spcPct val="90000"/>
              </a:lnSpc>
            </a:pPr>
            <a:r>
              <a:rPr lang="en-GB" sz="1351" dirty="0"/>
              <a:t>Rack 2</a:t>
            </a:r>
            <a:endParaRPr lang="en-US" sz="1351" dirty="0"/>
          </a:p>
        </p:txBody>
      </p:sp>
      <p:sp>
        <p:nvSpPr>
          <p:cNvPr id="334" name="TextBox 333"/>
          <p:cNvSpPr txBox="1"/>
          <p:nvPr/>
        </p:nvSpPr>
        <p:spPr>
          <a:xfrm>
            <a:off x="9632408" y="1071853"/>
            <a:ext cx="1882299" cy="313687"/>
          </a:xfrm>
          <a:prstGeom prst="rect">
            <a:avLst/>
          </a:prstGeom>
          <a:noFill/>
        </p:spPr>
        <p:txBody>
          <a:bodyPr wrap="none" lIns="0" tIns="0" rIns="0" bIns="0" rtlCol="0">
            <a:noAutofit/>
          </a:bodyPr>
          <a:lstStyle/>
          <a:p>
            <a:pPr algn="ctr">
              <a:lnSpc>
                <a:spcPct val="90000"/>
              </a:lnSpc>
            </a:pPr>
            <a:r>
              <a:rPr lang="en-GB" sz="1351" dirty="0"/>
              <a:t>Rack 3</a:t>
            </a:r>
            <a:endParaRPr lang="en-US" sz="1351" dirty="0"/>
          </a:p>
        </p:txBody>
      </p:sp>
      <p:cxnSp>
        <p:nvCxnSpPr>
          <p:cNvPr id="335" name="Straight Connector 168"/>
          <p:cNvCxnSpPr/>
          <p:nvPr/>
        </p:nvCxnSpPr>
        <p:spPr>
          <a:xfrm>
            <a:off x="4358482" y="6714374"/>
            <a:ext cx="7190291" cy="0"/>
          </a:xfrm>
          <a:prstGeom prst="line">
            <a:avLst/>
          </a:prstGeom>
          <a:ln w="57150">
            <a:solidFill>
              <a:schemeClr val="accent6"/>
            </a:solidFill>
            <a:miter lim="800000"/>
          </a:ln>
        </p:spPr>
        <p:style>
          <a:lnRef idx="1">
            <a:schemeClr val="accent1"/>
          </a:lnRef>
          <a:fillRef idx="0">
            <a:schemeClr val="accent1"/>
          </a:fillRef>
          <a:effectRef idx="0">
            <a:schemeClr val="accent1"/>
          </a:effectRef>
          <a:fontRef idx="minor">
            <a:schemeClr val="tx1"/>
          </a:fontRef>
        </p:style>
      </p:cxnSp>
      <p:cxnSp>
        <p:nvCxnSpPr>
          <p:cNvPr id="336" name="Straight Connector 169"/>
          <p:cNvCxnSpPr/>
          <p:nvPr/>
        </p:nvCxnSpPr>
        <p:spPr>
          <a:xfrm>
            <a:off x="4358482" y="6561974"/>
            <a:ext cx="7190291" cy="0"/>
          </a:xfrm>
          <a:prstGeom prst="line">
            <a:avLst/>
          </a:prstGeom>
          <a:ln w="5715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337" name="Subtitle 3"/>
          <p:cNvSpPr txBox="1">
            <a:spLocks/>
          </p:cNvSpPr>
          <p:nvPr/>
        </p:nvSpPr>
        <p:spPr>
          <a:xfrm>
            <a:off x="609441" y="1177530"/>
            <a:ext cx="3215462" cy="369332"/>
          </a:xfrm>
          <a:prstGeom prst="rect">
            <a:avLst/>
          </a:prstGeom>
        </p:spPr>
        <p:txBody>
          <a:bodyPr/>
          <a:lstStyle>
            <a:lvl1pPr marL="0" indent="0" algn="l" defTabSz="685800" rtl="0" eaLnBrk="1" latinLnBrk="0" hangingPunct="1">
              <a:lnSpc>
                <a:spcPct val="90000"/>
              </a:lnSpc>
              <a:spcBef>
                <a:spcPts val="1800"/>
              </a:spcBef>
              <a:spcAft>
                <a:spcPts val="0"/>
              </a:spcAft>
              <a:buClr>
                <a:schemeClr val="bg1"/>
              </a:buClr>
              <a:buFont typeface="Arial" panose="020B0604020202020204" pitchFamily="34" charset="0"/>
              <a:buNone/>
              <a:defRPr sz="2000" b="1" kern="1200">
                <a:solidFill>
                  <a:srgbClr val="FFFFFF"/>
                </a:solidFill>
                <a:latin typeface="+mn-lt"/>
                <a:ea typeface="+mn-ea"/>
                <a:cs typeface="+mn-cs"/>
              </a:defRPr>
            </a:lvl1pPr>
            <a:lvl2pPr marL="209550" indent="-209550" algn="l" defTabSz="685800" rtl="0" eaLnBrk="1" latinLnBrk="0" hangingPunct="1">
              <a:lnSpc>
                <a:spcPct val="90000"/>
              </a:lnSpc>
              <a:spcBef>
                <a:spcPts val="600"/>
              </a:spcBef>
              <a:spcAft>
                <a:spcPts val="0"/>
              </a:spcAft>
              <a:buClr>
                <a:schemeClr val="bg1"/>
              </a:buClr>
              <a:buFont typeface="Arial" panose="020B0604020202020204" pitchFamily="34" charset="0"/>
              <a:buChar char="•"/>
              <a:defRPr sz="2000" kern="1200">
                <a:solidFill>
                  <a:srgbClr val="FFFFFF"/>
                </a:solidFill>
                <a:latin typeface="+mn-lt"/>
                <a:ea typeface="+mn-ea"/>
                <a:cs typeface="+mn-cs"/>
              </a:defRPr>
            </a:lvl2pPr>
            <a:lvl3pPr marL="403225" indent="-171450" algn="l" defTabSz="685800" rtl="0" eaLnBrk="1" latinLnBrk="0" hangingPunct="1">
              <a:lnSpc>
                <a:spcPct val="90000"/>
              </a:lnSpc>
              <a:spcBef>
                <a:spcPts val="600"/>
              </a:spcBef>
              <a:spcAft>
                <a:spcPts val="0"/>
              </a:spcAft>
              <a:buClr>
                <a:schemeClr val="bg1"/>
              </a:buClr>
              <a:buFont typeface="Arial" panose="020B0604020202020204" pitchFamily="34" charset="0"/>
              <a:buChar char="•"/>
              <a:defRPr sz="1700" kern="1200">
                <a:solidFill>
                  <a:srgbClr val="FFFFFF"/>
                </a:solidFill>
                <a:latin typeface="+mn-lt"/>
                <a:ea typeface="+mn-ea"/>
                <a:cs typeface="+mn-cs"/>
              </a:defRPr>
            </a:lvl3pPr>
            <a:lvl4pPr marL="403225" indent="-171450" algn="l" defTabSz="685800" rtl="0" eaLnBrk="1" latinLnBrk="0" hangingPunct="1">
              <a:lnSpc>
                <a:spcPct val="90000"/>
              </a:lnSpc>
              <a:spcBef>
                <a:spcPts val="600"/>
              </a:spcBef>
              <a:spcAft>
                <a:spcPts val="0"/>
              </a:spcAft>
              <a:buClr>
                <a:schemeClr val="bg1"/>
              </a:buClr>
              <a:buFont typeface="Arial" panose="020B0604020202020204" pitchFamily="34" charset="0"/>
              <a:buChar char="•"/>
              <a:defRPr sz="1700" kern="1200">
                <a:solidFill>
                  <a:srgbClr val="FFFFFF"/>
                </a:solidFill>
                <a:latin typeface="+mn-lt"/>
                <a:ea typeface="+mn-ea"/>
                <a:cs typeface="+mn-cs"/>
              </a:defRPr>
            </a:lvl4pPr>
            <a:lvl5pPr marL="403225" indent="-171450" algn="l" defTabSz="685800" rtl="0" eaLnBrk="1" latinLnBrk="0" hangingPunct="1">
              <a:lnSpc>
                <a:spcPct val="90000"/>
              </a:lnSpc>
              <a:spcBef>
                <a:spcPts val="600"/>
              </a:spcBef>
              <a:spcAft>
                <a:spcPts val="0"/>
              </a:spcAft>
              <a:buClr>
                <a:schemeClr val="bg1"/>
              </a:buClr>
              <a:buFont typeface="Arial" panose="020B0604020202020204" pitchFamily="34" charset="0"/>
              <a:buChar char="•"/>
              <a:defRPr sz="1700" kern="1200">
                <a:solidFill>
                  <a:srgbClr val="FFFFFF"/>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i="1" u="sng" dirty="0">
                <a:solidFill>
                  <a:schemeClr val="accent3"/>
                </a:solidFill>
              </a:rPr>
              <a:t>Qualified Example</a:t>
            </a:r>
          </a:p>
        </p:txBody>
      </p:sp>
    </p:spTree>
    <p:extLst>
      <p:ext uri="{BB962C8B-B14F-4D97-AF65-F5344CB8AC3E}">
        <p14:creationId xmlns:p14="http://schemas.microsoft.com/office/powerpoint/2010/main" val="381838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Entry Scale Cloud with mixed hypervisors</a:t>
            </a:r>
            <a:endParaRPr lang="ko-KR" altLang="en-US" dirty="0"/>
          </a:p>
        </p:txBody>
      </p:sp>
      <p:sp>
        <p:nvSpPr>
          <p:cNvPr id="107" name="TextBox 106"/>
          <p:cNvSpPr txBox="1"/>
          <p:nvPr/>
        </p:nvSpPr>
        <p:spPr>
          <a:xfrm>
            <a:off x="6248400" y="5634000"/>
            <a:ext cx="3496680" cy="1077962"/>
          </a:xfrm>
          <a:prstGeom prst="rect">
            <a:avLst/>
          </a:prstGeom>
          <a:noFill/>
        </p:spPr>
        <p:txBody>
          <a:bodyPr wrap="none" lIns="0" tIns="0" rIns="0" bIns="0" rtlCol="0">
            <a:noAutofit/>
          </a:bodyPr>
          <a:lstStyle/>
          <a:p>
            <a:pPr defTabSz="914460">
              <a:lnSpc>
                <a:spcPct val="90000"/>
              </a:lnSpc>
              <a:defRPr/>
            </a:pPr>
            <a:r>
              <a:rPr lang="en-GB" sz="1351" b="1" kern="0" dirty="0">
                <a:solidFill>
                  <a:prstClr val="black"/>
                </a:solidFill>
              </a:rPr>
              <a:t>Use Cases: </a:t>
            </a:r>
            <a:r>
              <a:rPr lang="en-GB" sz="1351" kern="0" dirty="0">
                <a:solidFill>
                  <a:prstClr val="black"/>
                </a:solidFill>
              </a:rPr>
              <a:t>PoC, Production</a:t>
            </a:r>
          </a:p>
          <a:p>
            <a:pPr defTabSz="914460">
              <a:lnSpc>
                <a:spcPct val="90000"/>
              </a:lnSpc>
              <a:defRPr/>
            </a:pPr>
            <a:r>
              <a:rPr lang="en-GB" sz="1351" b="1" kern="0" dirty="0">
                <a:solidFill>
                  <a:prstClr val="black"/>
                </a:solidFill>
              </a:rPr>
              <a:t>Node Count: </a:t>
            </a:r>
            <a:r>
              <a:rPr lang="en-GB" sz="1351" kern="0" dirty="0">
                <a:solidFill>
                  <a:prstClr val="black"/>
                </a:solidFill>
              </a:rPr>
              <a:t>9 – 208</a:t>
            </a:r>
          </a:p>
          <a:p>
            <a:pPr defTabSz="914460">
              <a:lnSpc>
                <a:spcPct val="90000"/>
              </a:lnSpc>
              <a:defRPr/>
            </a:pPr>
            <a:r>
              <a:rPr lang="en-GB" sz="1351" b="1" kern="0" dirty="0">
                <a:solidFill>
                  <a:prstClr val="black"/>
                </a:solidFill>
              </a:rPr>
              <a:t>Control Plane: </a:t>
            </a:r>
            <a:r>
              <a:rPr lang="en-GB" sz="1351" kern="0" dirty="0">
                <a:solidFill>
                  <a:prstClr val="black"/>
                </a:solidFill>
              </a:rPr>
              <a:t>2 core + 3 MML + 3 DBMQ</a:t>
            </a:r>
          </a:p>
          <a:p>
            <a:pPr defTabSz="914460">
              <a:lnSpc>
                <a:spcPct val="90000"/>
              </a:lnSpc>
              <a:defRPr/>
            </a:pPr>
            <a:r>
              <a:rPr lang="en-GB" sz="1351" b="1" kern="0" dirty="0">
                <a:solidFill>
                  <a:prstClr val="black"/>
                </a:solidFill>
              </a:rPr>
              <a:t>Object Store: </a:t>
            </a:r>
            <a:r>
              <a:rPr lang="en-GB" sz="1351" kern="0" dirty="0">
                <a:solidFill>
                  <a:prstClr val="black"/>
                </a:solidFill>
              </a:rPr>
              <a:t>Swift in control plane</a:t>
            </a:r>
          </a:p>
          <a:p>
            <a:pPr defTabSz="914460">
              <a:lnSpc>
                <a:spcPct val="90000"/>
              </a:lnSpc>
              <a:defRPr/>
            </a:pPr>
            <a:r>
              <a:rPr lang="en-GB" sz="1351" b="1" kern="0" dirty="0">
                <a:solidFill>
                  <a:prstClr val="black"/>
                </a:solidFill>
              </a:rPr>
              <a:t>Block Storage: </a:t>
            </a:r>
            <a:r>
              <a:rPr lang="en-GB" sz="1351" kern="0" dirty="0">
                <a:solidFill>
                  <a:prstClr val="black"/>
                </a:solidFill>
              </a:rPr>
              <a:t>Cinder in control plane</a:t>
            </a:r>
          </a:p>
          <a:p>
            <a:pPr defTabSz="914460">
              <a:lnSpc>
                <a:spcPct val="90000"/>
              </a:lnSpc>
              <a:defRPr/>
            </a:pPr>
            <a:r>
              <a:rPr lang="en-GB" sz="1351" b="1" kern="0" dirty="0">
                <a:solidFill>
                  <a:prstClr val="black"/>
                </a:solidFill>
              </a:rPr>
              <a:t>Compute: </a:t>
            </a:r>
            <a:r>
              <a:rPr lang="en-GB" sz="1351" kern="0" dirty="0">
                <a:solidFill>
                  <a:prstClr val="black"/>
                </a:solidFill>
              </a:rPr>
              <a:t>1 – 200 ESX/KVM nodes</a:t>
            </a:r>
          </a:p>
        </p:txBody>
      </p:sp>
      <p:sp>
        <p:nvSpPr>
          <p:cNvPr id="108" name="Rectangle 86"/>
          <p:cNvSpPr/>
          <p:nvPr/>
        </p:nvSpPr>
        <p:spPr>
          <a:xfrm>
            <a:off x="7237079" y="4571999"/>
            <a:ext cx="1197908" cy="914401"/>
          </a:xfrm>
          <a:prstGeom prst="rect">
            <a:avLst/>
          </a:prstGeom>
          <a:solidFill>
            <a:sysClr val="window" lastClr="FFFFFF"/>
          </a:solidFill>
          <a:ln w="25400" cap="flat" cmpd="sng" algn="ctr">
            <a:solidFill>
              <a:srgbClr val="0096D6">
                <a:shade val="50000"/>
              </a:srgbClr>
            </a:solidFill>
            <a:prstDash val="solid"/>
          </a:ln>
          <a:effectLst/>
        </p:spPr>
        <p:txBody>
          <a:bodyPr rtlCol="0" anchor="ctr"/>
          <a:lstStyle/>
          <a:p>
            <a:pPr algn="ctr" defTabSz="914460">
              <a:defRPr/>
            </a:pPr>
            <a:endParaRPr lang="en-US" sz="1351" kern="0" dirty="0">
              <a:solidFill>
                <a:prstClr val="white"/>
              </a:solidFill>
            </a:endParaRPr>
          </a:p>
        </p:txBody>
      </p:sp>
      <p:sp>
        <p:nvSpPr>
          <p:cNvPr id="109" name="Rectangle 87"/>
          <p:cNvSpPr/>
          <p:nvPr/>
        </p:nvSpPr>
        <p:spPr>
          <a:xfrm>
            <a:off x="8721854" y="4571999"/>
            <a:ext cx="1169703" cy="914402"/>
          </a:xfrm>
          <a:prstGeom prst="rect">
            <a:avLst/>
          </a:prstGeom>
          <a:noFill/>
          <a:ln w="25400" cap="flat" cmpd="sng" algn="ctr">
            <a:solidFill>
              <a:srgbClr val="0096D6">
                <a:shade val="50000"/>
              </a:srgbClr>
            </a:solidFill>
            <a:prstDash val="solid"/>
          </a:ln>
          <a:effectLst/>
        </p:spPr>
        <p:txBody>
          <a:bodyPr rtlCol="0" anchor="ctr"/>
          <a:lstStyle/>
          <a:p>
            <a:pPr algn="ctr" defTabSz="914460">
              <a:defRPr/>
            </a:pPr>
            <a:endParaRPr lang="en-US" sz="1351" kern="0" dirty="0">
              <a:solidFill>
                <a:prstClr val="white"/>
              </a:solidFill>
            </a:endParaRPr>
          </a:p>
        </p:txBody>
      </p:sp>
      <p:sp>
        <p:nvSpPr>
          <p:cNvPr id="110" name="Rectangle 88"/>
          <p:cNvSpPr/>
          <p:nvPr/>
        </p:nvSpPr>
        <p:spPr>
          <a:xfrm>
            <a:off x="10112375" y="4187825"/>
            <a:ext cx="879053" cy="485775"/>
          </a:xfrm>
          <a:prstGeom prst="rect">
            <a:avLst/>
          </a:prstGeom>
          <a:solidFill>
            <a:sysClr val="window" lastClr="FFFFFF"/>
          </a:solidFill>
          <a:ln w="25400" cap="flat" cmpd="sng" algn="ctr">
            <a:solidFill>
              <a:srgbClr val="0096D6">
                <a:shade val="50000"/>
              </a:srgbClr>
            </a:solidFill>
            <a:prstDash val="solid"/>
          </a:ln>
          <a:effectLst/>
        </p:spPr>
        <p:txBody>
          <a:bodyPr rtlCol="0" anchor="ctr"/>
          <a:lstStyle/>
          <a:p>
            <a:pPr algn="ctr" defTabSz="914460">
              <a:defRPr/>
            </a:pPr>
            <a:r>
              <a:rPr lang="en-US" sz="1351" kern="0" dirty="0">
                <a:solidFill>
                  <a:prstClr val="black"/>
                </a:solidFill>
              </a:rPr>
              <a:t>Deployer</a:t>
            </a:r>
          </a:p>
        </p:txBody>
      </p:sp>
      <p:sp>
        <p:nvSpPr>
          <p:cNvPr id="111" name="Rectangle 89"/>
          <p:cNvSpPr/>
          <p:nvPr/>
        </p:nvSpPr>
        <p:spPr>
          <a:xfrm>
            <a:off x="8839198" y="4797853"/>
            <a:ext cx="888181" cy="503744"/>
          </a:xfrm>
          <a:prstGeom prst="rect">
            <a:avLst/>
          </a:prstGeom>
          <a:noFill/>
          <a:ln w="25400" cap="flat" cmpd="sng" algn="ctr">
            <a:solidFill>
              <a:srgbClr val="0096D6">
                <a:shade val="50000"/>
              </a:srgbClr>
            </a:solidFill>
            <a:prstDash val="solid"/>
          </a:ln>
          <a:effectLst/>
        </p:spPr>
        <p:txBody>
          <a:bodyPr rtlCol="0" anchor="ctr"/>
          <a:lstStyle/>
          <a:p>
            <a:pPr algn="ctr" defTabSz="914460">
              <a:defRPr/>
            </a:pPr>
            <a:r>
              <a:rPr lang="en-US" sz="1351" kern="0" dirty="0">
                <a:solidFill>
                  <a:prstClr val="black"/>
                </a:solidFill>
              </a:rPr>
              <a:t>ovsvapp</a:t>
            </a:r>
          </a:p>
        </p:txBody>
      </p:sp>
      <p:sp>
        <p:nvSpPr>
          <p:cNvPr id="112" name="Rectangle 91"/>
          <p:cNvSpPr/>
          <p:nvPr/>
        </p:nvSpPr>
        <p:spPr>
          <a:xfrm>
            <a:off x="1886818" y="4179760"/>
            <a:ext cx="1015248" cy="618096"/>
          </a:xfrm>
          <a:prstGeom prst="rect">
            <a:avLst/>
          </a:prstGeom>
          <a:solidFill>
            <a:schemeClr val="accent5"/>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dirty="0">
                <a:solidFill>
                  <a:schemeClr val="bg1"/>
                </a:solidFill>
              </a:rPr>
              <a:t>Cloud controller</a:t>
            </a:r>
          </a:p>
        </p:txBody>
      </p:sp>
      <p:sp>
        <p:nvSpPr>
          <p:cNvPr id="113" name="Rectangle 92"/>
          <p:cNvSpPr/>
          <p:nvPr/>
        </p:nvSpPr>
        <p:spPr>
          <a:xfrm>
            <a:off x="1886821" y="5029641"/>
            <a:ext cx="1015246" cy="618096"/>
          </a:xfrm>
          <a:prstGeom prst="rect">
            <a:avLst/>
          </a:prstGeom>
          <a:solidFill>
            <a:schemeClr val="accent5"/>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dirty="0">
                <a:solidFill>
                  <a:schemeClr val="bg1"/>
                </a:solidFill>
              </a:rPr>
              <a:t>Cloud controller</a:t>
            </a:r>
          </a:p>
        </p:txBody>
      </p:sp>
      <p:cxnSp>
        <p:nvCxnSpPr>
          <p:cNvPr id="114" name="Straight Connector 94"/>
          <p:cNvCxnSpPr>
            <a:stCxn id="124" idx="3"/>
          </p:cNvCxnSpPr>
          <p:nvPr/>
        </p:nvCxnSpPr>
        <p:spPr>
          <a:xfrm flipV="1">
            <a:off x="1808623" y="1710343"/>
            <a:ext cx="8540206" cy="28238"/>
          </a:xfrm>
          <a:prstGeom prst="line">
            <a:avLst/>
          </a:prstGeom>
          <a:noFill/>
          <a:ln w="9525" cap="flat" cmpd="sng" algn="ctr">
            <a:solidFill>
              <a:srgbClr val="C00000"/>
            </a:solidFill>
            <a:prstDash val="solid"/>
          </a:ln>
          <a:effectLst/>
        </p:spPr>
      </p:cxnSp>
      <p:cxnSp>
        <p:nvCxnSpPr>
          <p:cNvPr id="115" name="Straight Connector 95"/>
          <p:cNvCxnSpPr>
            <a:stCxn id="125" idx="3"/>
          </p:cNvCxnSpPr>
          <p:nvPr/>
        </p:nvCxnSpPr>
        <p:spPr>
          <a:xfrm flipV="1">
            <a:off x="1808623" y="1955002"/>
            <a:ext cx="8527314" cy="33808"/>
          </a:xfrm>
          <a:prstGeom prst="line">
            <a:avLst/>
          </a:prstGeom>
          <a:noFill/>
          <a:ln w="9525" cap="flat" cmpd="sng" algn="ctr">
            <a:solidFill>
              <a:srgbClr val="7030A0"/>
            </a:solidFill>
            <a:prstDash val="solid"/>
          </a:ln>
          <a:effectLst/>
        </p:spPr>
      </p:cxnSp>
      <p:cxnSp>
        <p:nvCxnSpPr>
          <p:cNvPr id="116" name="Straight Connector 96"/>
          <p:cNvCxnSpPr>
            <a:stCxn id="123" idx="3"/>
            <a:endCxn id="119" idx="2"/>
          </p:cNvCxnSpPr>
          <p:nvPr/>
        </p:nvCxnSpPr>
        <p:spPr>
          <a:xfrm flipV="1">
            <a:off x="1808623" y="3041650"/>
            <a:ext cx="8721838" cy="33889"/>
          </a:xfrm>
          <a:prstGeom prst="line">
            <a:avLst/>
          </a:prstGeom>
          <a:noFill/>
          <a:ln w="9525" cap="flat" cmpd="sng" algn="ctr">
            <a:solidFill>
              <a:srgbClr val="0096D6">
                <a:shade val="95000"/>
                <a:satMod val="105000"/>
              </a:srgbClr>
            </a:solidFill>
            <a:prstDash val="solid"/>
          </a:ln>
          <a:effectLst/>
        </p:spPr>
      </p:cxnSp>
      <p:cxnSp>
        <p:nvCxnSpPr>
          <p:cNvPr id="117" name="Straight Connector 97"/>
          <p:cNvCxnSpPr>
            <a:stCxn id="122" idx="3"/>
          </p:cNvCxnSpPr>
          <p:nvPr/>
        </p:nvCxnSpPr>
        <p:spPr>
          <a:xfrm flipV="1">
            <a:off x="1808623" y="3359664"/>
            <a:ext cx="8829196" cy="33510"/>
          </a:xfrm>
          <a:prstGeom prst="line">
            <a:avLst/>
          </a:prstGeom>
          <a:noFill/>
          <a:ln w="9525" cap="flat" cmpd="sng" algn="ctr">
            <a:solidFill>
              <a:sysClr val="windowText" lastClr="000000"/>
            </a:solidFill>
            <a:prstDash val="solid"/>
          </a:ln>
          <a:effectLst/>
        </p:spPr>
      </p:cxnSp>
      <p:cxnSp>
        <p:nvCxnSpPr>
          <p:cNvPr id="118" name="Straight Connector 98"/>
          <p:cNvCxnSpPr>
            <a:stCxn id="121" idx="3"/>
          </p:cNvCxnSpPr>
          <p:nvPr/>
        </p:nvCxnSpPr>
        <p:spPr>
          <a:xfrm flipV="1">
            <a:off x="1808623" y="3658157"/>
            <a:ext cx="8829196" cy="21885"/>
          </a:xfrm>
          <a:prstGeom prst="line">
            <a:avLst/>
          </a:prstGeom>
          <a:noFill/>
          <a:ln w="9525" cap="flat" cmpd="sng" algn="ctr">
            <a:solidFill>
              <a:srgbClr val="FFC000"/>
            </a:solidFill>
            <a:prstDash val="solid"/>
          </a:ln>
          <a:effectLst/>
        </p:spPr>
      </p:cxnSp>
      <p:sp>
        <p:nvSpPr>
          <p:cNvPr id="119" name="Cloud 99"/>
          <p:cNvSpPr/>
          <p:nvPr/>
        </p:nvSpPr>
        <p:spPr>
          <a:xfrm>
            <a:off x="10526951" y="2208987"/>
            <a:ext cx="1131649" cy="1665325"/>
          </a:xfrm>
          <a:prstGeom prst="cloud">
            <a:avLst/>
          </a:prstGeom>
          <a:solidFill>
            <a:sysClr val="window" lastClr="FFFFFF"/>
          </a:solidFill>
          <a:ln w="25400" cap="flat" cmpd="sng" algn="ctr">
            <a:solidFill>
              <a:srgbClr val="0096D6">
                <a:shade val="50000"/>
              </a:srgbClr>
            </a:solidFill>
            <a:prstDash val="solid"/>
          </a:ln>
          <a:effectLst/>
        </p:spPr>
        <p:txBody>
          <a:bodyPr rtlCol="0" anchor="ctr"/>
          <a:lstStyle/>
          <a:p>
            <a:pPr algn="ctr" defTabSz="914460">
              <a:defRPr/>
            </a:pPr>
            <a:r>
              <a:rPr lang="en-US" sz="1200" kern="0" dirty="0">
                <a:solidFill>
                  <a:prstClr val="black"/>
                </a:solidFill>
              </a:rPr>
              <a:t>Internal routing</a:t>
            </a:r>
          </a:p>
        </p:txBody>
      </p:sp>
      <p:sp>
        <p:nvSpPr>
          <p:cNvPr id="120" name="Cloud 100"/>
          <p:cNvSpPr/>
          <p:nvPr/>
        </p:nvSpPr>
        <p:spPr>
          <a:xfrm>
            <a:off x="10228076" y="1453536"/>
            <a:ext cx="1238299" cy="755451"/>
          </a:xfrm>
          <a:prstGeom prst="cloud">
            <a:avLst/>
          </a:prstGeom>
          <a:solidFill>
            <a:sysClr val="window" lastClr="FFFFFF"/>
          </a:solidFill>
          <a:ln w="25400" cap="flat" cmpd="sng" algn="ctr">
            <a:solidFill>
              <a:srgbClr val="0096D6">
                <a:shade val="50000"/>
              </a:srgbClr>
            </a:solidFill>
            <a:prstDash val="solid"/>
          </a:ln>
          <a:effectLst/>
        </p:spPr>
        <p:txBody>
          <a:bodyPr rtlCol="0" anchor="ctr"/>
          <a:lstStyle/>
          <a:p>
            <a:pPr algn="ctr" defTabSz="914460">
              <a:defRPr/>
            </a:pPr>
            <a:r>
              <a:rPr lang="en-US" sz="1200" kern="0" dirty="0">
                <a:solidFill>
                  <a:prstClr val="black"/>
                </a:solidFill>
              </a:rPr>
              <a:t>External routing</a:t>
            </a:r>
          </a:p>
        </p:txBody>
      </p:sp>
      <p:sp>
        <p:nvSpPr>
          <p:cNvPr id="121" name="TextBox 120"/>
          <p:cNvSpPr txBox="1"/>
          <p:nvPr/>
        </p:nvSpPr>
        <p:spPr>
          <a:xfrm>
            <a:off x="509870" y="3541542"/>
            <a:ext cx="1298753" cy="276999"/>
          </a:xfrm>
          <a:prstGeom prst="rect">
            <a:avLst/>
          </a:prstGeom>
          <a:noFill/>
        </p:spPr>
        <p:txBody>
          <a:bodyPr wrap="none" rtlCol="0">
            <a:spAutoFit/>
          </a:bodyPr>
          <a:lstStyle/>
          <a:p>
            <a:pPr algn="r" defTabSz="914460">
              <a:defRPr/>
            </a:pPr>
            <a:r>
              <a:rPr lang="en-US" sz="1200" kern="0" dirty="0">
                <a:solidFill>
                  <a:prstClr val="black"/>
                </a:solidFill>
              </a:rPr>
              <a:t>os-install/ansible</a:t>
            </a:r>
          </a:p>
        </p:txBody>
      </p:sp>
      <p:sp>
        <p:nvSpPr>
          <p:cNvPr id="122" name="TextBox 121"/>
          <p:cNvSpPr txBox="1"/>
          <p:nvPr/>
        </p:nvSpPr>
        <p:spPr>
          <a:xfrm>
            <a:off x="1234427" y="3254674"/>
            <a:ext cx="574196" cy="276999"/>
          </a:xfrm>
          <a:prstGeom prst="rect">
            <a:avLst/>
          </a:prstGeom>
          <a:noFill/>
        </p:spPr>
        <p:txBody>
          <a:bodyPr wrap="none" rtlCol="0">
            <a:spAutoFit/>
          </a:bodyPr>
          <a:lstStyle/>
          <a:p>
            <a:pPr algn="r" defTabSz="914460">
              <a:defRPr/>
            </a:pPr>
            <a:r>
              <a:rPr lang="en-US" sz="1200" kern="0" dirty="0">
                <a:solidFill>
                  <a:prstClr val="black"/>
                </a:solidFill>
              </a:rPr>
              <a:t>MGMT</a:t>
            </a:r>
          </a:p>
        </p:txBody>
      </p:sp>
      <p:sp>
        <p:nvSpPr>
          <p:cNvPr id="123" name="TextBox 122"/>
          <p:cNvSpPr txBox="1"/>
          <p:nvPr/>
        </p:nvSpPr>
        <p:spPr>
          <a:xfrm>
            <a:off x="649331" y="2937039"/>
            <a:ext cx="1159292" cy="276999"/>
          </a:xfrm>
          <a:prstGeom prst="rect">
            <a:avLst/>
          </a:prstGeom>
          <a:noFill/>
        </p:spPr>
        <p:txBody>
          <a:bodyPr wrap="none" rtlCol="0">
            <a:spAutoFit/>
          </a:bodyPr>
          <a:lstStyle/>
          <a:p>
            <a:pPr algn="r" defTabSz="914460">
              <a:defRPr/>
            </a:pPr>
            <a:r>
              <a:rPr lang="en-US" sz="1200" kern="0" dirty="0">
                <a:solidFill>
                  <a:prstClr val="black"/>
                </a:solidFill>
              </a:rPr>
              <a:t>Provider VLANs</a:t>
            </a:r>
          </a:p>
        </p:txBody>
      </p:sp>
      <p:sp>
        <p:nvSpPr>
          <p:cNvPr id="124" name="TextBox 123"/>
          <p:cNvSpPr txBox="1"/>
          <p:nvPr/>
        </p:nvSpPr>
        <p:spPr>
          <a:xfrm>
            <a:off x="691009" y="1600081"/>
            <a:ext cx="1117614" cy="276999"/>
          </a:xfrm>
          <a:prstGeom prst="rect">
            <a:avLst/>
          </a:prstGeom>
          <a:noFill/>
        </p:spPr>
        <p:txBody>
          <a:bodyPr wrap="none" rtlCol="0">
            <a:spAutoFit/>
          </a:bodyPr>
          <a:lstStyle/>
          <a:p>
            <a:pPr algn="r" defTabSz="914460">
              <a:defRPr/>
            </a:pPr>
            <a:r>
              <a:rPr lang="en-US" sz="1200" kern="0" dirty="0">
                <a:solidFill>
                  <a:prstClr val="black"/>
                </a:solidFill>
              </a:rPr>
              <a:t>EXTERNAL_VM</a:t>
            </a:r>
          </a:p>
        </p:txBody>
      </p:sp>
      <p:sp>
        <p:nvSpPr>
          <p:cNvPr id="125" name="TextBox 124"/>
          <p:cNvSpPr txBox="1"/>
          <p:nvPr/>
        </p:nvSpPr>
        <p:spPr>
          <a:xfrm>
            <a:off x="678185" y="1850310"/>
            <a:ext cx="1130438" cy="276999"/>
          </a:xfrm>
          <a:prstGeom prst="rect">
            <a:avLst/>
          </a:prstGeom>
          <a:noFill/>
        </p:spPr>
        <p:txBody>
          <a:bodyPr wrap="none" rtlCol="0">
            <a:spAutoFit/>
          </a:bodyPr>
          <a:lstStyle/>
          <a:p>
            <a:pPr algn="r" defTabSz="914460">
              <a:defRPr/>
            </a:pPr>
            <a:r>
              <a:rPr lang="en-US" sz="1200" kern="0" dirty="0">
                <a:solidFill>
                  <a:prstClr val="black"/>
                </a:solidFill>
              </a:rPr>
              <a:t>EXTERNAL_API</a:t>
            </a:r>
          </a:p>
        </p:txBody>
      </p:sp>
      <p:sp>
        <p:nvSpPr>
          <p:cNvPr id="126" name="Rectangle 106"/>
          <p:cNvSpPr/>
          <p:nvPr/>
        </p:nvSpPr>
        <p:spPr>
          <a:xfrm>
            <a:off x="2316921" y="3865169"/>
            <a:ext cx="585141" cy="111963"/>
          </a:xfrm>
          <a:prstGeom prst="rect">
            <a:avLst/>
          </a:prstGeom>
          <a:noFill/>
          <a:ln w="25400" cap="flat" cmpd="sng" algn="ctr">
            <a:solidFill>
              <a:srgbClr val="0096D6">
                <a:shade val="50000"/>
              </a:srgbClr>
            </a:solidFill>
            <a:prstDash val="solid"/>
          </a:ln>
          <a:effectLst/>
        </p:spPr>
        <p:txBody>
          <a:bodyPr rtlCol="0" anchor="ctr"/>
          <a:lstStyle/>
          <a:p>
            <a:pPr algn="ctr" defTabSz="914460">
              <a:defRPr/>
            </a:pPr>
            <a:r>
              <a:rPr lang="en-US" sz="1000" kern="0" dirty="0">
                <a:solidFill>
                  <a:prstClr val="black"/>
                </a:solidFill>
              </a:rPr>
              <a:t>bond0</a:t>
            </a:r>
          </a:p>
        </p:txBody>
      </p:sp>
      <p:sp>
        <p:nvSpPr>
          <p:cNvPr id="127" name="Rectangle 107"/>
          <p:cNvSpPr/>
          <p:nvPr/>
        </p:nvSpPr>
        <p:spPr>
          <a:xfrm>
            <a:off x="1828800" y="3865075"/>
            <a:ext cx="437098" cy="112058"/>
          </a:xfrm>
          <a:prstGeom prst="rect">
            <a:avLst/>
          </a:prstGeom>
          <a:noFill/>
          <a:ln w="25400" cap="flat" cmpd="sng" algn="ctr">
            <a:solidFill>
              <a:srgbClr val="0096D6">
                <a:shade val="50000"/>
              </a:srgbClr>
            </a:solidFill>
            <a:prstDash val="solid"/>
          </a:ln>
          <a:effectLst/>
        </p:spPr>
        <p:txBody>
          <a:bodyPr rtlCol="0" anchor="ctr"/>
          <a:lstStyle/>
          <a:p>
            <a:pPr algn="ctr" defTabSz="914460">
              <a:defRPr/>
            </a:pPr>
            <a:r>
              <a:rPr lang="en-US" sz="1000" kern="0" dirty="0">
                <a:solidFill>
                  <a:prstClr val="black"/>
                </a:solidFill>
              </a:rPr>
              <a:t>eth0</a:t>
            </a:r>
          </a:p>
        </p:txBody>
      </p:sp>
      <p:cxnSp>
        <p:nvCxnSpPr>
          <p:cNvPr id="128" name="Straight Connector 108"/>
          <p:cNvCxnSpPr>
            <a:endCxn id="127" idx="0"/>
          </p:cNvCxnSpPr>
          <p:nvPr/>
        </p:nvCxnSpPr>
        <p:spPr>
          <a:xfrm>
            <a:off x="2044292" y="3668968"/>
            <a:ext cx="3057" cy="196107"/>
          </a:xfrm>
          <a:prstGeom prst="line">
            <a:avLst/>
          </a:prstGeom>
          <a:noFill/>
          <a:ln w="9525" cap="flat" cmpd="sng" algn="ctr">
            <a:solidFill>
              <a:srgbClr val="FFC000"/>
            </a:solidFill>
            <a:prstDash val="solid"/>
          </a:ln>
          <a:effectLst/>
        </p:spPr>
      </p:cxnSp>
      <p:cxnSp>
        <p:nvCxnSpPr>
          <p:cNvPr id="129" name="Straight Connector 109"/>
          <p:cNvCxnSpPr>
            <a:stCxn id="127" idx="2"/>
          </p:cNvCxnSpPr>
          <p:nvPr/>
        </p:nvCxnSpPr>
        <p:spPr>
          <a:xfrm flipH="1">
            <a:off x="2044292" y="3977133"/>
            <a:ext cx="3057" cy="188793"/>
          </a:xfrm>
          <a:prstGeom prst="line">
            <a:avLst/>
          </a:prstGeom>
          <a:noFill/>
          <a:ln w="9525" cap="flat" cmpd="sng" algn="ctr">
            <a:solidFill>
              <a:srgbClr val="FFC000"/>
            </a:solidFill>
            <a:prstDash val="solid"/>
          </a:ln>
          <a:effectLst/>
        </p:spPr>
      </p:cxnSp>
      <p:cxnSp>
        <p:nvCxnSpPr>
          <p:cNvPr id="130" name="Straight Connector 110"/>
          <p:cNvCxnSpPr/>
          <p:nvPr/>
        </p:nvCxnSpPr>
        <p:spPr>
          <a:xfrm>
            <a:off x="2000157" y="4797860"/>
            <a:ext cx="0" cy="231785"/>
          </a:xfrm>
          <a:prstGeom prst="line">
            <a:avLst/>
          </a:prstGeom>
          <a:noFill/>
          <a:ln w="9525" cap="flat" cmpd="sng" algn="ctr">
            <a:solidFill>
              <a:srgbClr val="FFC000"/>
            </a:solidFill>
            <a:prstDash val="solid"/>
          </a:ln>
          <a:effectLst/>
        </p:spPr>
      </p:cxnSp>
      <p:cxnSp>
        <p:nvCxnSpPr>
          <p:cNvPr id="131" name="Straight Connector 112"/>
          <p:cNvCxnSpPr>
            <a:stCxn id="132" idx="3"/>
          </p:cNvCxnSpPr>
          <p:nvPr/>
        </p:nvCxnSpPr>
        <p:spPr>
          <a:xfrm flipV="1">
            <a:off x="1808623" y="2767938"/>
            <a:ext cx="8738729" cy="36741"/>
          </a:xfrm>
          <a:prstGeom prst="line">
            <a:avLst/>
          </a:prstGeom>
          <a:noFill/>
          <a:ln w="9525" cap="flat" cmpd="sng" algn="ctr">
            <a:solidFill>
              <a:srgbClr val="00B050"/>
            </a:solidFill>
            <a:prstDash val="solid"/>
          </a:ln>
          <a:effectLst/>
        </p:spPr>
      </p:cxnSp>
      <p:sp>
        <p:nvSpPr>
          <p:cNvPr id="132" name="TextBox 131"/>
          <p:cNvSpPr txBox="1"/>
          <p:nvPr/>
        </p:nvSpPr>
        <p:spPr>
          <a:xfrm>
            <a:off x="740702" y="2666179"/>
            <a:ext cx="1067921" cy="276999"/>
          </a:xfrm>
          <a:prstGeom prst="rect">
            <a:avLst/>
          </a:prstGeom>
          <a:noFill/>
        </p:spPr>
        <p:txBody>
          <a:bodyPr wrap="none" rtlCol="0">
            <a:spAutoFit/>
          </a:bodyPr>
          <a:lstStyle/>
          <a:p>
            <a:pPr algn="r" defTabSz="914460">
              <a:defRPr/>
            </a:pPr>
            <a:r>
              <a:rPr lang="en-US" sz="1200" kern="0" dirty="0">
                <a:solidFill>
                  <a:prstClr val="black"/>
                </a:solidFill>
              </a:rPr>
              <a:t>Tenant VLANs</a:t>
            </a:r>
          </a:p>
        </p:txBody>
      </p:sp>
      <p:cxnSp>
        <p:nvCxnSpPr>
          <p:cNvPr id="133" name="Straight Connector 114"/>
          <p:cNvCxnSpPr/>
          <p:nvPr/>
        </p:nvCxnSpPr>
        <p:spPr>
          <a:xfrm>
            <a:off x="2432783" y="1735999"/>
            <a:ext cx="3188" cy="2129072"/>
          </a:xfrm>
          <a:prstGeom prst="line">
            <a:avLst/>
          </a:prstGeom>
          <a:noFill/>
          <a:ln w="9525" cap="flat" cmpd="sng" algn="ctr">
            <a:solidFill>
              <a:srgbClr val="C00000"/>
            </a:solidFill>
            <a:prstDash val="solid"/>
          </a:ln>
          <a:effectLst/>
        </p:spPr>
      </p:cxnSp>
      <p:cxnSp>
        <p:nvCxnSpPr>
          <p:cNvPr id="134" name="Straight Connector 115"/>
          <p:cNvCxnSpPr/>
          <p:nvPr/>
        </p:nvCxnSpPr>
        <p:spPr>
          <a:xfrm>
            <a:off x="2432783" y="3995389"/>
            <a:ext cx="0" cy="170537"/>
          </a:xfrm>
          <a:prstGeom prst="line">
            <a:avLst/>
          </a:prstGeom>
          <a:noFill/>
          <a:ln w="9525" cap="flat" cmpd="sng" algn="ctr">
            <a:solidFill>
              <a:srgbClr val="C00000"/>
            </a:solidFill>
            <a:prstDash val="solid"/>
          </a:ln>
          <a:effectLst/>
        </p:spPr>
      </p:cxnSp>
      <p:cxnSp>
        <p:nvCxnSpPr>
          <p:cNvPr id="135" name="Straight Connector 116"/>
          <p:cNvCxnSpPr/>
          <p:nvPr/>
        </p:nvCxnSpPr>
        <p:spPr>
          <a:xfrm flipH="1">
            <a:off x="2435972" y="4797860"/>
            <a:ext cx="1" cy="231785"/>
          </a:xfrm>
          <a:prstGeom prst="line">
            <a:avLst/>
          </a:prstGeom>
          <a:noFill/>
          <a:ln w="9525" cap="flat" cmpd="sng" algn="ctr">
            <a:solidFill>
              <a:srgbClr val="C00000"/>
            </a:solidFill>
            <a:prstDash val="solid"/>
          </a:ln>
          <a:effectLst/>
        </p:spPr>
      </p:cxnSp>
      <p:cxnSp>
        <p:nvCxnSpPr>
          <p:cNvPr id="136" name="Straight Connector 118"/>
          <p:cNvCxnSpPr/>
          <p:nvPr/>
        </p:nvCxnSpPr>
        <p:spPr>
          <a:xfrm>
            <a:off x="2510381" y="1980658"/>
            <a:ext cx="19133" cy="1884415"/>
          </a:xfrm>
          <a:prstGeom prst="line">
            <a:avLst/>
          </a:prstGeom>
          <a:noFill/>
          <a:ln w="9525" cap="flat" cmpd="sng" algn="ctr">
            <a:solidFill>
              <a:srgbClr val="7030A0"/>
            </a:solidFill>
            <a:prstDash val="solid"/>
          </a:ln>
          <a:effectLst/>
        </p:spPr>
      </p:cxnSp>
      <p:cxnSp>
        <p:nvCxnSpPr>
          <p:cNvPr id="137" name="Straight Connector 119"/>
          <p:cNvCxnSpPr/>
          <p:nvPr/>
        </p:nvCxnSpPr>
        <p:spPr>
          <a:xfrm flipH="1">
            <a:off x="2511120" y="3984107"/>
            <a:ext cx="2124" cy="182444"/>
          </a:xfrm>
          <a:prstGeom prst="line">
            <a:avLst/>
          </a:prstGeom>
          <a:noFill/>
          <a:ln w="9525" cap="flat" cmpd="sng" algn="ctr">
            <a:solidFill>
              <a:srgbClr val="7030A0"/>
            </a:solidFill>
            <a:prstDash val="solid"/>
          </a:ln>
          <a:effectLst/>
        </p:spPr>
      </p:cxnSp>
      <p:cxnSp>
        <p:nvCxnSpPr>
          <p:cNvPr id="138" name="Straight Connector 120"/>
          <p:cNvCxnSpPr/>
          <p:nvPr/>
        </p:nvCxnSpPr>
        <p:spPr>
          <a:xfrm>
            <a:off x="2503999" y="4797860"/>
            <a:ext cx="0" cy="231785"/>
          </a:xfrm>
          <a:prstGeom prst="line">
            <a:avLst/>
          </a:prstGeom>
          <a:noFill/>
          <a:ln w="9525" cap="flat" cmpd="sng" algn="ctr">
            <a:solidFill>
              <a:srgbClr val="7030A0"/>
            </a:solidFill>
            <a:prstDash val="solid"/>
          </a:ln>
          <a:effectLst/>
        </p:spPr>
      </p:cxnSp>
      <p:cxnSp>
        <p:nvCxnSpPr>
          <p:cNvPr id="139" name="Straight Connector 122"/>
          <p:cNvCxnSpPr>
            <a:endCxn id="126" idx="0"/>
          </p:cNvCxnSpPr>
          <p:nvPr/>
        </p:nvCxnSpPr>
        <p:spPr>
          <a:xfrm>
            <a:off x="2603923" y="2780078"/>
            <a:ext cx="5569" cy="1085091"/>
          </a:xfrm>
          <a:prstGeom prst="line">
            <a:avLst/>
          </a:prstGeom>
          <a:noFill/>
          <a:ln w="9525" cap="flat" cmpd="sng" algn="ctr">
            <a:solidFill>
              <a:srgbClr val="00B050"/>
            </a:solidFill>
            <a:prstDash val="solid"/>
          </a:ln>
          <a:effectLst/>
        </p:spPr>
      </p:cxnSp>
      <p:cxnSp>
        <p:nvCxnSpPr>
          <p:cNvPr id="140" name="Straight Connector 123"/>
          <p:cNvCxnSpPr>
            <a:stCxn id="126" idx="2"/>
          </p:cNvCxnSpPr>
          <p:nvPr/>
        </p:nvCxnSpPr>
        <p:spPr>
          <a:xfrm flipH="1">
            <a:off x="2608678" y="3977132"/>
            <a:ext cx="814" cy="191815"/>
          </a:xfrm>
          <a:prstGeom prst="line">
            <a:avLst/>
          </a:prstGeom>
          <a:noFill/>
          <a:ln w="9525" cap="flat" cmpd="sng" algn="ctr">
            <a:solidFill>
              <a:srgbClr val="00B050"/>
            </a:solidFill>
            <a:prstDash val="solid"/>
          </a:ln>
          <a:effectLst/>
        </p:spPr>
      </p:cxnSp>
      <p:cxnSp>
        <p:nvCxnSpPr>
          <p:cNvPr id="141" name="Straight Connector 124"/>
          <p:cNvCxnSpPr/>
          <p:nvPr/>
        </p:nvCxnSpPr>
        <p:spPr>
          <a:xfrm>
            <a:off x="2624470" y="4797860"/>
            <a:ext cx="0" cy="231785"/>
          </a:xfrm>
          <a:prstGeom prst="line">
            <a:avLst/>
          </a:prstGeom>
          <a:noFill/>
          <a:ln w="9525" cap="flat" cmpd="sng" algn="ctr">
            <a:solidFill>
              <a:srgbClr val="00B050"/>
            </a:solidFill>
            <a:prstDash val="solid"/>
          </a:ln>
          <a:effectLst/>
        </p:spPr>
      </p:cxnSp>
      <p:cxnSp>
        <p:nvCxnSpPr>
          <p:cNvPr id="142" name="Straight Connector 126"/>
          <p:cNvCxnSpPr/>
          <p:nvPr/>
        </p:nvCxnSpPr>
        <p:spPr>
          <a:xfrm flipV="1">
            <a:off x="2752731" y="3083423"/>
            <a:ext cx="0" cy="781651"/>
          </a:xfrm>
          <a:prstGeom prst="line">
            <a:avLst/>
          </a:prstGeom>
          <a:noFill/>
          <a:ln w="9525" cap="flat" cmpd="sng" algn="ctr">
            <a:solidFill>
              <a:srgbClr val="0096D6">
                <a:shade val="95000"/>
                <a:satMod val="105000"/>
              </a:srgbClr>
            </a:solidFill>
            <a:prstDash val="solid"/>
          </a:ln>
          <a:effectLst/>
        </p:spPr>
      </p:cxnSp>
      <p:cxnSp>
        <p:nvCxnSpPr>
          <p:cNvPr id="143" name="Straight Connector 127"/>
          <p:cNvCxnSpPr/>
          <p:nvPr/>
        </p:nvCxnSpPr>
        <p:spPr>
          <a:xfrm>
            <a:off x="2742103" y="4797860"/>
            <a:ext cx="0" cy="231785"/>
          </a:xfrm>
          <a:prstGeom prst="line">
            <a:avLst/>
          </a:prstGeom>
          <a:noFill/>
          <a:ln w="9525" cap="flat" cmpd="sng" algn="ctr">
            <a:solidFill>
              <a:srgbClr val="0096D6">
                <a:shade val="95000"/>
                <a:satMod val="105000"/>
              </a:srgbClr>
            </a:solidFill>
            <a:prstDash val="solid"/>
          </a:ln>
          <a:effectLst/>
        </p:spPr>
      </p:cxnSp>
      <p:cxnSp>
        <p:nvCxnSpPr>
          <p:cNvPr id="144" name="Straight Connector 129"/>
          <p:cNvCxnSpPr/>
          <p:nvPr/>
        </p:nvCxnSpPr>
        <p:spPr>
          <a:xfrm flipH="1">
            <a:off x="2742103" y="4005263"/>
            <a:ext cx="1965" cy="174497"/>
          </a:xfrm>
          <a:prstGeom prst="line">
            <a:avLst/>
          </a:prstGeom>
          <a:noFill/>
          <a:ln w="9525" cap="flat" cmpd="sng" algn="ctr">
            <a:solidFill>
              <a:srgbClr val="0096D6">
                <a:shade val="95000"/>
                <a:satMod val="105000"/>
              </a:srgbClr>
            </a:solidFill>
            <a:prstDash val="solid"/>
          </a:ln>
          <a:effectLst/>
        </p:spPr>
      </p:cxnSp>
      <p:cxnSp>
        <p:nvCxnSpPr>
          <p:cNvPr id="145" name="Straight Connector 130"/>
          <p:cNvCxnSpPr/>
          <p:nvPr/>
        </p:nvCxnSpPr>
        <p:spPr>
          <a:xfrm>
            <a:off x="2827141" y="3382098"/>
            <a:ext cx="0" cy="482975"/>
          </a:xfrm>
          <a:prstGeom prst="line">
            <a:avLst/>
          </a:prstGeom>
          <a:noFill/>
          <a:ln w="9525" cap="flat" cmpd="sng" algn="ctr">
            <a:solidFill>
              <a:sysClr val="windowText" lastClr="000000"/>
            </a:solidFill>
            <a:prstDash val="solid"/>
          </a:ln>
          <a:effectLst/>
        </p:spPr>
      </p:cxnSp>
      <p:cxnSp>
        <p:nvCxnSpPr>
          <p:cNvPr id="146" name="Straight Connector 131"/>
          <p:cNvCxnSpPr/>
          <p:nvPr/>
        </p:nvCxnSpPr>
        <p:spPr>
          <a:xfrm>
            <a:off x="2827141" y="4005112"/>
            <a:ext cx="0" cy="174648"/>
          </a:xfrm>
          <a:prstGeom prst="line">
            <a:avLst/>
          </a:prstGeom>
          <a:noFill/>
          <a:ln w="9525" cap="flat" cmpd="sng" algn="ctr">
            <a:solidFill>
              <a:sysClr val="windowText" lastClr="000000"/>
            </a:solidFill>
            <a:prstDash val="solid"/>
          </a:ln>
          <a:effectLst/>
        </p:spPr>
      </p:cxnSp>
      <p:cxnSp>
        <p:nvCxnSpPr>
          <p:cNvPr id="147" name="Straight Connector 132"/>
          <p:cNvCxnSpPr/>
          <p:nvPr/>
        </p:nvCxnSpPr>
        <p:spPr>
          <a:xfrm>
            <a:off x="2827141" y="4797860"/>
            <a:ext cx="0" cy="231785"/>
          </a:xfrm>
          <a:prstGeom prst="line">
            <a:avLst/>
          </a:prstGeom>
          <a:noFill/>
          <a:ln w="9525" cap="flat" cmpd="sng" algn="ctr">
            <a:solidFill>
              <a:sysClr val="windowText" lastClr="000000"/>
            </a:solidFill>
            <a:prstDash val="solid"/>
          </a:ln>
          <a:effectLst/>
        </p:spPr>
      </p:cxnSp>
      <p:sp>
        <p:nvSpPr>
          <p:cNvPr id="148" name="Rectangle 134"/>
          <p:cNvSpPr/>
          <p:nvPr/>
        </p:nvSpPr>
        <p:spPr>
          <a:xfrm>
            <a:off x="7239000" y="3868025"/>
            <a:ext cx="531480" cy="140041"/>
          </a:xfrm>
          <a:prstGeom prst="rect">
            <a:avLst/>
          </a:prstGeom>
          <a:noFill/>
          <a:ln w="25400" cap="flat" cmpd="sng" algn="ctr">
            <a:solidFill>
              <a:srgbClr val="0096D6">
                <a:shade val="50000"/>
              </a:srgbClr>
            </a:solidFill>
            <a:prstDash val="solid"/>
          </a:ln>
          <a:effectLst/>
        </p:spPr>
        <p:txBody>
          <a:bodyPr rtlCol="0" anchor="ctr"/>
          <a:lstStyle/>
          <a:p>
            <a:pPr algn="ctr" defTabSz="914460">
              <a:defRPr/>
            </a:pPr>
            <a:r>
              <a:rPr lang="en-US" sz="1000" kern="0" dirty="0">
                <a:solidFill>
                  <a:prstClr val="black"/>
                </a:solidFill>
              </a:rPr>
              <a:t>eth0</a:t>
            </a:r>
          </a:p>
        </p:txBody>
      </p:sp>
      <p:sp>
        <p:nvSpPr>
          <p:cNvPr id="149" name="Rectangle 135"/>
          <p:cNvSpPr/>
          <p:nvPr/>
        </p:nvSpPr>
        <p:spPr>
          <a:xfrm>
            <a:off x="7850520" y="3868025"/>
            <a:ext cx="531480" cy="140041"/>
          </a:xfrm>
          <a:prstGeom prst="rect">
            <a:avLst/>
          </a:prstGeom>
          <a:noFill/>
          <a:ln w="25400" cap="flat" cmpd="sng" algn="ctr">
            <a:solidFill>
              <a:srgbClr val="0096D6">
                <a:shade val="50000"/>
              </a:srgbClr>
            </a:solidFill>
            <a:prstDash val="solid"/>
          </a:ln>
          <a:effectLst/>
        </p:spPr>
        <p:txBody>
          <a:bodyPr rtlCol="0" anchor="ctr"/>
          <a:lstStyle/>
          <a:p>
            <a:pPr algn="ctr" defTabSz="914460">
              <a:defRPr/>
            </a:pPr>
            <a:r>
              <a:rPr lang="en-US" sz="1000" kern="0" dirty="0">
                <a:solidFill>
                  <a:prstClr val="black"/>
                </a:solidFill>
              </a:rPr>
              <a:t>eth1</a:t>
            </a:r>
          </a:p>
        </p:txBody>
      </p:sp>
      <p:cxnSp>
        <p:nvCxnSpPr>
          <p:cNvPr id="150" name="Straight Connector 136"/>
          <p:cNvCxnSpPr>
            <a:stCxn id="148" idx="2"/>
          </p:cNvCxnSpPr>
          <p:nvPr/>
        </p:nvCxnSpPr>
        <p:spPr>
          <a:xfrm flipH="1">
            <a:off x="7504742" y="4008061"/>
            <a:ext cx="1" cy="789795"/>
          </a:xfrm>
          <a:prstGeom prst="line">
            <a:avLst/>
          </a:prstGeom>
          <a:noFill/>
          <a:ln w="9525" cap="flat" cmpd="sng" algn="ctr">
            <a:solidFill>
              <a:srgbClr val="FFC000"/>
            </a:solidFill>
            <a:prstDash val="solid"/>
          </a:ln>
          <a:effectLst/>
        </p:spPr>
      </p:cxnSp>
      <p:cxnSp>
        <p:nvCxnSpPr>
          <p:cNvPr id="151" name="Straight Connector 138"/>
          <p:cNvCxnSpPr>
            <a:endCxn id="148" idx="0"/>
          </p:cNvCxnSpPr>
          <p:nvPr/>
        </p:nvCxnSpPr>
        <p:spPr>
          <a:xfrm>
            <a:off x="7504742" y="3668971"/>
            <a:ext cx="1" cy="199053"/>
          </a:xfrm>
          <a:prstGeom prst="line">
            <a:avLst/>
          </a:prstGeom>
          <a:noFill/>
          <a:ln w="9525" cap="flat" cmpd="sng" algn="ctr">
            <a:solidFill>
              <a:srgbClr val="FFC000"/>
            </a:solidFill>
            <a:prstDash val="solid"/>
          </a:ln>
          <a:effectLst/>
        </p:spPr>
      </p:cxnSp>
      <p:grpSp>
        <p:nvGrpSpPr>
          <p:cNvPr id="152" name="Group 1"/>
          <p:cNvGrpSpPr/>
          <p:nvPr/>
        </p:nvGrpSpPr>
        <p:grpSpPr>
          <a:xfrm>
            <a:off x="8113298" y="3364930"/>
            <a:ext cx="1" cy="1432926"/>
            <a:chOff x="8116262" y="3364930"/>
            <a:chExt cx="1" cy="1432926"/>
          </a:xfrm>
        </p:grpSpPr>
        <p:cxnSp>
          <p:nvCxnSpPr>
            <p:cNvPr id="153" name="Straight Connector 137"/>
            <p:cNvCxnSpPr>
              <a:stCxn id="149" idx="2"/>
            </p:cNvCxnSpPr>
            <p:nvPr/>
          </p:nvCxnSpPr>
          <p:spPr>
            <a:xfrm flipH="1">
              <a:off x="8116262" y="4008061"/>
              <a:ext cx="1" cy="789795"/>
            </a:xfrm>
            <a:prstGeom prst="line">
              <a:avLst/>
            </a:prstGeom>
            <a:noFill/>
            <a:ln w="9525" cap="flat" cmpd="sng" algn="ctr">
              <a:solidFill>
                <a:sysClr val="windowText" lastClr="000000"/>
              </a:solidFill>
              <a:prstDash val="solid"/>
            </a:ln>
            <a:effectLst/>
          </p:spPr>
        </p:cxnSp>
        <p:cxnSp>
          <p:nvCxnSpPr>
            <p:cNvPr id="154" name="Straight Connector 139"/>
            <p:cNvCxnSpPr>
              <a:stCxn id="149" idx="0"/>
            </p:cNvCxnSpPr>
            <p:nvPr/>
          </p:nvCxnSpPr>
          <p:spPr>
            <a:xfrm flipH="1" flipV="1">
              <a:off x="8116262" y="3364930"/>
              <a:ext cx="1" cy="503092"/>
            </a:xfrm>
            <a:prstGeom prst="line">
              <a:avLst/>
            </a:prstGeom>
            <a:noFill/>
            <a:ln w="9525" cap="flat" cmpd="sng" algn="ctr">
              <a:solidFill>
                <a:sysClr val="windowText" lastClr="000000"/>
              </a:solidFill>
              <a:prstDash val="solid"/>
            </a:ln>
            <a:effectLst/>
          </p:spPr>
        </p:cxnSp>
      </p:grpSp>
      <p:cxnSp>
        <p:nvCxnSpPr>
          <p:cNvPr id="155" name="Straight Connector 140"/>
          <p:cNvCxnSpPr/>
          <p:nvPr/>
        </p:nvCxnSpPr>
        <p:spPr>
          <a:xfrm>
            <a:off x="10385049" y="3668969"/>
            <a:ext cx="8503" cy="266124"/>
          </a:xfrm>
          <a:prstGeom prst="line">
            <a:avLst/>
          </a:prstGeom>
          <a:noFill/>
          <a:ln w="9525" cap="flat" cmpd="sng" algn="ctr">
            <a:solidFill>
              <a:srgbClr val="FFC000"/>
            </a:solidFill>
            <a:prstDash val="solid"/>
          </a:ln>
          <a:effectLst/>
        </p:spPr>
      </p:cxnSp>
      <p:sp>
        <p:nvSpPr>
          <p:cNvPr id="156" name="Rectangle 141"/>
          <p:cNvSpPr/>
          <p:nvPr/>
        </p:nvSpPr>
        <p:spPr>
          <a:xfrm>
            <a:off x="8493364" y="3876609"/>
            <a:ext cx="474077" cy="140041"/>
          </a:xfrm>
          <a:prstGeom prst="rect">
            <a:avLst/>
          </a:prstGeom>
          <a:noFill/>
          <a:ln w="25400" cap="flat" cmpd="sng" algn="ctr">
            <a:solidFill>
              <a:srgbClr val="0096D6">
                <a:shade val="50000"/>
              </a:srgbClr>
            </a:solidFill>
            <a:prstDash val="solid"/>
          </a:ln>
          <a:effectLst/>
        </p:spPr>
        <p:txBody>
          <a:bodyPr lIns="0" rIns="0" rtlCol="0" anchor="ctr"/>
          <a:lstStyle/>
          <a:p>
            <a:pPr algn="ctr" defTabSz="914460">
              <a:defRPr/>
            </a:pPr>
            <a:r>
              <a:rPr lang="en-US" sz="1000" kern="0" dirty="0">
                <a:solidFill>
                  <a:prstClr val="black"/>
                </a:solidFill>
              </a:rPr>
              <a:t>eth0</a:t>
            </a:r>
          </a:p>
        </p:txBody>
      </p:sp>
      <p:sp>
        <p:nvSpPr>
          <p:cNvPr id="157" name="Rectangle 142"/>
          <p:cNvSpPr/>
          <p:nvPr/>
        </p:nvSpPr>
        <p:spPr>
          <a:xfrm>
            <a:off x="9000772" y="3876609"/>
            <a:ext cx="476195" cy="140041"/>
          </a:xfrm>
          <a:prstGeom prst="rect">
            <a:avLst/>
          </a:prstGeom>
          <a:noFill/>
          <a:ln w="25400" cap="flat" cmpd="sng" algn="ctr">
            <a:solidFill>
              <a:srgbClr val="0096D6">
                <a:shade val="50000"/>
              </a:srgbClr>
            </a:solidFill>
            <a:prstDash val="solid"/>
          </a:ln>
          <a:effectLst/>
        </p:spPr>
        <p:txBody>
          <a:bodyPr lIns="0" rIns="0" rtlCol="0" anchor="ctr"/>
          <a:lstStyle/>
          <a:p>
            <a:pPr algn="ctr" defTabSz="914460">
              <a:defRPr/>
            </a:pPr>
            <a:r>
              <a:rPr lang="en-US" sz="1000" kern="0" dirty="0">
                <a:solidFill>
                  <a:prstClr val="black"/>
                </a:solidFill>
              </a:rPr>
              <a:t>eth1</a:t>
            </a:r>
          </a:p>
        </p:txBody>
      </p:sp>
      <p:sp>
        <p:nvSpPr>
          <p:cNvPr id="158" name="Rectangle 143"/>
          <p:cNvSpPr/>
          <p:nvPr/>
        </p:nvSpPr>
        <p:spPr>
          <a:xfrm>
            <a:off x="10127807" y="3938486"/>
            <a:ext cx="531480" cy="140041"/>
          </a:xfrm>
          <a:prstGeom prst="rect">
            <a:avLst/>
          </a:prstGeom>
          <a:noFill/>
          <a:ln w="25400" cap="flat" cmpd="sng" algn="ctr">
            <a:solidFill>
              <a:srgbClr val="0096D6">
                <a:shade val="50000"/>
              </a:srgbClr>
            </a:solidFill>
            <a:prstDash val="solid"/>
          </a:ln>
          <a:effectLst/>
        </p:spPr>
        <p:txBody>
          <a:bodyPr rtlCol="0" anchor="ctr"/>
          <a:lstStyle/>
          <a:p>
            <a:pPr algn="ctr" defTabSz="914460">
              <a:defRPr/>
            </a:pPr>
            <a:r>
              <a:rPr lang="en-US" sz="1000" kern="0" dirty="0">
                <a:solidFill>
                  <a:prstClr val="black"/>
                </a:solidFill>
              </a:rPr>
              <a:t>eth0</a:t>
            </a:r>
          </a:p>
        </p:txBody>
      </p:sp>
      <p:sp>
        <p:nvSpPr>
          <p:cNvPr id="159" name="Rectangle 144"/>
          <p:cNvSpPr/>
          <p:nvPr/>
        </p:nvSpPr>
        <p:spPr>
          <a:xfrm>
            <a:off x="9546118" y="3876609"/>
            <a:ext cx="476195" cy="140041"/>
          </a:xfrm>
          <a:prstGeom prst="rect">
            <a:avLst/>
          </a:prstGeom>
          <a:noFill/>
          <a:ln w="25400" cap="flat" cmpd="sng" algn="ctr">
            <a:solidFill>
              <a:srgbClr val="0096D6">
                <a:shade val="50000"/>
              </a:srgbClr>
            </a:solidFill>
            <a:prstDash val="solid"/>
          </a:ln>
          <a:effectLst/>
        </p:spPr>
        <p:txBody>
          <a:bodyPr lIns="0" rIns="0" rtlCol="0" anchor="ctr"/>
          <a:lstStyle/>
          <a:p>
            <a:pPr algn="ctr" defTabSz="914460">
              <a:defRPr/>
            </a:pPr>
            <a:r>
              <a:rPr lang="en-US" sz="1000" kern="0" dirty="0">
                <a:solidFill>
                  <a:prstClr val="black"/>
                </a:solidFill>
              </a:rPr>
              <a:t>eth2</a:t>
            </a:r>
          </a:p>
        </p:txBody>
      </p:sp>
      <p:grpSp>
        <p:nvGrpSpPr>
          <p:cNvPr id="160" name="Group 2"/>
          <p:cNvGrpSpPr/>
          <p:nvPr/>
        </p:nvGrpSpPr>
        <p:grpSpPr>
          <a:xfrm>
            <a:off x="8839199" y="3668969"/>
            <a:ext cx="1" cy="1137477"/>
            <a:chOff x="8732716" y="3668969"/>
            <a:chExt cx="1" cy="1137477"/>
          </a:xfrm>
        </p:grpSpPr>
        <p:cxnSp>
          <p:nvCxnSpPr>
            <p:cNvPr id="161" name="Straight Connector 145"/>
            <p:cNvCxnSpPr/>
            <p:nvPr/>
          </p:nvCxnSpPr>
          <p:spPr>
            <a:xfrm>
              <a:off x="8732716" y="3668969"/>
              <a:ext cx="1" cy="207639"/>
            </a:xfrm>
            <a:prstGeom prst="line">
              <a:avLst/>
            </a:prstGeom>
            <a:noFill/>
            <a:ln w="9525" cap="flat" cmpd="sng" algn="ctr">
              <a:solidFill>
                <a:srgbClr val="FFC000"/>
              </a:solidFill>
              <a:prstDash val="solid"/>
            </a:ln>
            <a:effectLst/>
          </p:spPr>
        </p:cxnSp>
        <p:cxnSp>
          <p:nvCxnSpPr>
            <p:cNvPr id="162" name="Straight Connector 146"/>
            <p:cNvCxnSpPr/>
            <p:nvPr/>
          </p:nvCxnSpPr>
          <p:spPr>
            <a:xfrm flipH="1">
              <a:off x="8732716" y="4016651"/>
              <a:ext cx="1" cy="789795"/>
            </a:xfrm>
            <a:prstGeom prst="line">
              <a:avLst/>
            </a:prstGeom>
            <a:noFill/>
            <a:ln w="9525" cap="flat" cmpd="sng" algn="ctr">
              <a:solidFill>
                <a:srgbClr val="FFC000"/>
              </a:solidFill>
              <a:prstDash val="solid"/>
            </a:ln>
            <a:effectLst/>
          </p:spPr>
        </p:cxnSp>
      </p:grpSp>
      <p:cxnSp>
        <p:nvCxnSpPr>
          <p:cNvPr id="163" name="Straight Connector 147"/>
          <p:cNvCxnSpPr/>
          <p:nvPr/>
        </p:nvCxnSpPr>
        <p:spPr>
          <a:xfrm>
            <a:off x="9191363" y="3375699"/>
            <a:ext cx="0" cy="508821"/>
          </a:xfrm>
          <a:prstGeom prst="line">
            <a:avLst/>
          </a:prstGeom>
          <a:noFill/>
          <a:ln w="9525" cap="flat" cmpd="sng" algn="ctr">
            <a:solidFill>
              <a:sysClr val="windowText" lastClr="000000"/>
            </a:solidFill>
            <a:prstDash val="solid"/>
          </a:ln>
          <a:effectLst/>
        </p:spPr>
      </p:cxnSp>
      <p:cxnSp>
        <p:nvCxnSpPr>
          <p:cNvPr id="164" name="Straight Connector 148"/>
          <p:cNvCxnSpPr/>
          <p:nvPr/>
        </p:nvCxnSpPr>
        <p:spPr>
          <a:xfrm>
            <a:off x="9199864" y="4016651"/>
            <a:ext cx="0" cy="789795"/>
          </a:xfrm>
          <a:prstGeom prst="line">
            <a:avLst/>
          </a:prstGeom>
          <a:noFill/>
          <a:ln w="9525" cap="flat" cmpd="sng" algn="ctr">
            <a:solidFill>
              <a:sysClr val="windowText" lastClr="000000"/>
            </a:solidFill>
            <a:prstDash val="solid"/>
          </a:ln>
          <a:effectLst/>
        </p:spPr>
      </p:cxnSp>
      <p:cxnSp>
        <p:nvCxnSpPr>
          <p:cNvPr id="165" name="Straight Connector 149"/>
          <p:cNvCxnSpPr/>
          <p:nvPr/>
        </p:nvCxnSpPr>
        <p:spPr>
          <a:xfrm>
            <a:off x="9616553" y="2767938"/>
            <a:ext cx="8497" cy="1108668"/>
          </a:xfrm>
          <a:prstGeom prst="line">
            <a:avLst/>
          </a:prstGeom>
          <a:noFill/>
          <a:ln w="9525" cap="flat" cmpd="sng" algn="ctr">
            <a:solidFill>
              <a:srgbClr val="00B050"/>
            </a:solidFill>
            <a:prstDash val="solid"/>
          </a:ln>
          <a:effectLst/>
        </p:spPr>
      </p:cxnSp>
      <p:cxnSp>
        <p:nvCxnSpPr>
          <p:cNvPr id="166" name="Straight Connector 150"/>
          <p:cNvCxnSpPr>
            <a:endCxn id="159" idx="0"/>
          </p:cNvCxnSpPr>
          <p:nvPr/>
        </p:nvCxnSpPr>
        <p:spPr>
          <a:xfrm>
            <a:off x="9784214" y="3055884"/>
            <a:ext cx="0" cy="820725"/>
          </a:xfrm>
          <a:prstGeom prst="line">
            <a:avLst/>
          </a:prstGeom>
          <a:noFill/>
          <a:ln w="9525" cap="flat" cmpd="sng" algn="ctr">
            <a:solidFill>
              <a:srgbClr val="0096D6">
                <a:shade val="95000"/>
                <a:satMod val="105000"/>
              </a:srgbClr>
            </a:solidFill>
            <a:prstDash val="solid"/>
          </a:ln>
          <a:effectLst/>
        </p:spPr>
      </p:cxnSp>
      <p:cxnSp>
        <p:nvCxnSpPr>
          <p:cNvPr id="167" name="Straight Connector 151"/>
          <p:cNvCxnSpPr/>
          <p:nvPr/>
        </p:nvCxnSpPr>
        <p:spPr>
          <a:xfrm>
            <a:off x="9634284" y="4016651"/>
            <a:ext cx="8497" cy="781205"/>
          </a:xfrm>
          <a:prstGeom prst="line">
            <a:avLst/>
          </a:prstGeom>
          <a:noFill/>
          <a:ln w="9525" cap="flat" cmpd="sng" algn="ctr">
            <a:solidFill>
              <a:srgbClr val="00B050"/>
            </a:solidFill>
            <a:prstDash val="solid"/>
          </a:ln>
          <a:effectLst/>
        </p:spPr>
      </p:cxnSp>
      <p:cxnSp>
        <p:nvCxnSpPr>
          <p:cNvPr id="168" name="Straight Connector 152"/>
          <p:cNvCxnSpPr>
            <a:stCxn id="158" idx="2"/>
          </p:cNvCxnSpPr>
          <p:nvPr/>
        </p:nvCxnSpPr>
        <p:spPr>
          <a:xfrm>
            <a:off x="10393547" y="4078525"/>
            <a:ext cx="0" cy="108660"/>
          </a:xfrm>
          <a:prstGeom prst="line">
            <a:avLst/>
          </a:prstGeom>
          <a:noFill/>
          <a:ln w="9525" cap="flat" cmpd="sng" algn="ctr">
            <a:solidFill>
              <a:srgbClr val="FFC000"/>
            </a:solidFill>
            <a:prstDash val="solid"/>
          </a:ln>
          <a:effectLst/>
        </p:spPr>
      </p:cxnSp>
      <p:cxnSp>
        <p:nvCxnSpPr>
          <p:cNvPr id="169" name="Straight Connector 153"/>
          <p:cNvCxnSpPr/>
          <p:nvPr/>
        </p:nvCxnSpPr>
        <p:spPr>
          <a:xfrm>
            <a:off x="9744101" y="3977132"/>
            <a:ext cx="0" cy="820725"/>
          </a:xfrm>
          <a:prstGeom prst="line">
            <a:avLst/>
          </a:prstGeom>
          <a:noFill/>
          <a:ln w="9525" cap="flat" cmpd="sng" algn="ctr">
            <a:solidFill>
              <a:srgbClr val="0096D6">
                <a:shade val="95000"/>
                <a:satMod val="105000"/>
              </a:srgbClr>
            </a:solidFill>
            <a:prstDash val="solid"/>
          </a:ln>
          <a:effectLst/>
        </p:spPr>
      </p:cxnSp>
      <p:cxnSp>
        <p:nvCxnSpPr>
          <p:cNvPr id="170" name="Straight Connector 154"/>
          <p:cNvCxnSpPr>
            <a:stCxn id="171" idx="3"/>
          </p:cNvCxnSpPr>
          <p:nvPr/>
        </p:nvCxnSpPr>
        <p:spPr>
          <a:xfrm flipV="1">
            <a:off x="1808623" y="2457807"/>
            <a:ext cx="8829196" cy="6156"/>
          </a:xfrm>
          <a:prstGeom prst="line">
            <a:avLst/>
          </a:prstGeom>
          <a:noFill/>
          <a:ln w="9525" cap="flat" cmpd="sng" algn="ctr">
            <a:solidFill>
              <a:srgbClr val="CC0099"/>
            </a:solidFill>
            <a:prstDash val="solid"/>
          </a:ln>
          <a:effectLst/>
        </p:spPr>
      </p:cxnSp>
      <p:sp>
        <p:nvSpPr>
          <p:cNvPr id="171" name="TextBox 170"/>
          <p:cNvSpPr txBox="1"/>
          <p:nvPr/>
        </p:nvSpPr>
        <p:spPr>
          <a:xfrm>
            <a:off x="152400" y="2325463"/>
            <a:ext cx="1656223" cy="276999"/>
          </a:xfrm>
          <a:prstGeom prst="rect">
            <a:avLst/>
          </a:prstGeom>
          <a:noFill/>
        </p:spPr>
        <p:txBody>
          <a:bodyPr wrap="none" rtlCol="0">
            <a:spAutoFit/>
          </a:bodyPr>
          <a:lstStyle/>
          <a:p>
            <a:pPr algn="r" defTabSz="914460">
              <a:defRPr/>
            </a:pPr>
            <a:r>
              <a:rPr lang="en-US" sz="1200" kern="0" dirty="0">
                <a:solidFill>
                  <a:prstClr val="black"/>
                </a:solidFill>
              </a:rPr>
              <a:t>DCM (Vcenter) Network</a:t>
            </a:r>
          </a:p>
        </p:txBody>
      </p:sp>
      <p:cxnSp>
        <p:nvCxnSpPr>
          <p:cNvPr id="172" name="Straight Connector 156"/>
          <p:cNvCxnSpPr/>
          <p:nvPr/>
        </p:nvCxnSpPr>
        <p:spPr>
          <a:xfrm flipH="1" flipV="1">
            <a:off x="2349897" y="2464708"/>
            <a:ext cx="1741" cy="1394097"/>
          </a:xfrm>
          <a:prstGeom prst="line">
            <a:avLst/>
          </a:prstGeom>
          <a:noFill/>
          <a:ln w="9525" cap="flat" cmpd="sng" algn="ctr">
            <a:solidFill>
              <a:srgbClr val="CC0099"/>
            </a:solidFill>
            <a:prstDash val="solid"/>
          </a:ln>
          <a:effectLst/>
        </p:spPr>
      </p:cxnSp>
      <p:cxnSp>
        <p:nvCxnSpPr>
          <p:cNvPr id="173" name="Straight Connector 157"/>
          <p:cNvCxnSpPr/>
          <p:nvPr/>
        </p:nvCxnSpPr>
        <p:spPr>
          <a:xfrm>
            <a:off x="8274876" y="2458419"/>
            <a:ext cx="1" cy="1409605"/>
          </a:xfrm>
          <a:prstGeom prst="line">
            <a:avLst/>
          </a:prstGeom>
          <a:noFill/>
          <a:ln w="9525" cap="flat" cmpd="sng" algn="ctr">
            <a:solidFill>
              <a:srgbClr val="CC0099"/>
            </a:solidFill>
            <a:prstDash val="solid"/>
          </a:ln>
          <a:effectLst/>
        </p:spPr>
      </p:cxnSp>
      <p:cxnSp>
        <p:nvCxnSpPr>
          <p:cNvPr id="174" name="Straight Connector 158"/>
          <p:cNvCxnSpPr/>
          <p:nvPr/>
        </p:nvCxnSpPr>
        <p:spPr>
          <a:xfrm>
            <a:off x="8258599" y="4000195"/>
            <a:ext cx="2223" cy="806248"/>
          </a:xfrm>
          <a:prstGeom prst="line">
            <a:avLst/>
          </a:prstGeom>
          <a:noFill/>
          <a:ln w="9525" cap="flat" cmpd="sng" algn="ctr">
            <a:solidFill>
              <a:srgbClr val="CC0099"/>
            </a:solidFill>
            <a:prstDash val="solid"/>
          </a:ln>
          <a:effectLst/>
        </p:spPr>
      </p:cxnSp>
      <p:cxnSp>
        <p:nvCxnSpPr>
          <p:cNvPr id="175" name="Straight Connector 159"/>
          <p:cNvCxnSpPr/>
          <p:nvPr/>
        </p:nvCxnSpPr>
        <p:spPr>
          <a:xfrm flipH="1">
            <a:off x="2354884" y="4802549"/>
            <a:ext cx="1" cy="231785"/>
          </a:xfrm>
          <a:prstGeom prst="line">
            <a:avLst/>
          </a:prstGeom>
          <a:noFill/>
          <a:ln w="9525" cap="flat" cmpd="sng" algn="ctr">
            <a:solidFill>
              <a:srgbClr val="C00000"/>
            </a:solidFill>
            <a:prstDash val="solid"/>
          </a:ln>
          <a:effectLst/>
        </p:spPr>
      </p:cxnSp>
      <p:cxnSp>
        <p:nvCxnSpPr>
          <p:cNvPr id="176" name="Straight Connector 162"/>
          <p:cNvCxnSpPr/>
          <p:nvPr/>
        </p:nvCxnSpPr>
        <p:spPr>
          <a:xfrm>
            <a:off x="9323169" y="2464708"/>
            <a:ext cx="1" cy="1409605"/>
          </a:xfrm>
          <a:prstGeom prst="line">
            <a:avLst/>
          </a:prstGeom>
          <a:noFill/>
          <a:ln w="9525" cap="flat" cmpd="sng" algn="ctr">
            <a:solidFill>
              <a:srgbClr val="CC0099"/>
            </a:solidFill>
            <a:prstDash val="solid"/>
          </a:ln>
          <a:effectLst/>
        </p:spPr>
      </p:cxnSp>
      <p:cxnSp>
        <p:nvCxnSpPr>
          <p:cNvPr id="177" name="Straight Connector 163"/>
          <p:cNvCxnSpPr/>
          <p:nvPr/>
        </p:nvCxnSpPr>
        <p:spPr>
          <a:xfrm>
            <a:off x="9320945" y="4006564"/>
            <a:ext cx="2223" cy="806248"/>
          </a:xfrm>
          <a:prstGeom prst="line">
            <a:avLst/>
          </a:prstGeom>
          <a:noFill/>
          <a:ln w="9525" cap="flat" cmpd="sng" algn="ctr">
            <a:solidFill>
              <a:srgbClr val="CC0099"/>
            </a:solidFill>
            <a:prstDash val="solid"/>
          </a:ln>
          <a:effectLst/>
        </p:spPr>
      </p:cxnSp>
      <p:sp>
        <p:nvSpPr>
          <p:cNvPr id="178" name="Rectangle 164"/>
          <p:cNvSpPr/>
          <p:nvPr/>
        </p:nvSpPr>
        <p:spPr>
          <a:xfrm>
            <a:off x="7439750" y="4805278"/>
            <a:ext cx="842984" cy="496319"/>
          </a:xfrm>
          <a:prstGeom prst="rect">
            <a:avLst/>
          </a:prstGeom>
          <a:noFill/>
          <a:ln w="25400" cap="flat" cmpd="sng" algn="ctr">
            <a:solidFill>
              <a:srgbClr val="0096D6">
                <a:shade val="50000"/>
              </a:srgbClr>
            </a:solidFill>
            <a:prstDash val="solid"/>
          </a:ln>
          <a:effectLst/>
        </p:spPr>
        <p:txBody>
          <a:bodyPr rtlCol="0" anchor="ctr"/>
          <a:lstStyle/>
          <a:p>
            <a:pPr algn="ctr" defTabSz="914460">
              <a:defRPr/>
            </a:pPr>
            <a:r>
              <a:rPr lang="en-US" sz="1351" kern="0" dirty="0">
                <a:solidFill>
                  <a:prstClr val="black"/>
                </a:solidFill>
              </a:rPr>
              <a:t>ESX compute</a:t>
            </a:r>
            <a:endParaRPr lang="en-US" sz="1351" kern="0" dirty="0">
              <a:solidFill>
                <a:prstClr val="white"/>
              </a:solidFill>
            </a:endParaRPr>
          </a:p>
        </p:txBody>
      </p:sp>
      <p:cxnSp>
        <p:nvCxnSpPr>
          <p:cNvPr id="179" name="Straight Connector 173"/>
          <p:cNvCxnSpPr/>
          <p:nvPr/>
        </p:nvCxnSpPr>
        <p:spPr>
          <a:xfrm>
            <a:off x="8263326" y="4007614"/>
            <a:ext cx="2223" cy="806248"/>
          </a:xfrm>
          <a:prstGeom prst="line">
            <a:avLst/>
          </a:prstGeom>
          <a:noFill/>
          <a:ln w="9525" cap="flat" cmpd="sng" algn="ctr">
            <a:solidFill>
              <a:srgbClr val="CC0099"/>
            </a:solidFill>
            <a:prstDash val="solid"/>
          </a:ln>
          <a:effectLst/>
        </p:spPr>
      </p:cxnSp>
      <p:sp>
        <p:nvSpPr>
          <p:cNvPr id="180" name="Rectangle 187"/>
          <p:cNvSpPr/>
          <p:nvPr/>
        </p:nvSpPr>
        <p:spPr>
          <a:xfrm>
            <a:off x="5876047" y="4571999"/>
            <a:ext cx="1197908" cy="914401"/>
          </a:xfrm>
          <a:prstGeom prst="rect">
            <a:avLst/>
          </a:prstGeom>
          <a:solidFill>
            <a:sysClr val="window" lastClr="FFFFFF"/>
          </a:solidFill>
          <a:ln w="25400" cap="flat" cmpd="sng" algn="ctr">
            <a:solidFill>
              <a:srgbClr val="0096D6">
                <a:shade val="50000"/>
              </a:srgbClr>
            </a:solidFill>
            <a:prstDash val="solid"/>
          </a:ln>
          <a:effectLst/>
        </p:spPr>
        <p:txBody>
          <a:bodyPr rtlCol="0" anchor="ctr"/>
          <a:lstStyle/>
          <a:p>
            <a:pPr algn="ctr" defTabSz="914460">
              <a:defRPr/>
            </a:pPr>
            <a:endParaRPr lang="en-US" sz="1351" kern="0" dirty="0">
              <a:solidFill>
                <a:prstClr val="white"/>
              </a:solidFill>
            </a:endParaRPr>
          </a:p>
        </p:txBody>
      </p:sp>
      <p:sp>
        <p:nvSpPr>
          <p:cNvPr id="181" name="Rectangle 188"/>
          <p:cNvSpPr/>
          <p:nvPr/>
        </p:nvSpPr>
        <p:spPr>
          <a:xfrm>
            <a:off x="5877968" y="3868025"/>
            <a:ext cx="531480" cy="140041"/>
          </a:xfrm>
          <a:prstGeom prst="rect">
            <a:avLst/>
          </a:prstGeom>
          <a:noFill/>
          <a:ln w="25400" cap="flat" cmpd="sng" algn="ctr">
            <a:solidFill>
              <a:srgbClr val="0096D6">
                <a:shade val="50000"/>
              </a:srgbClr>
            </a:solidFill>
            <a:prstDash val="solid"/>
          </a:ln>
          <a:effectLst/>
        </p:spPr>
        <p:txBody>
          <a:bodyPr rtlCol="0" anchor="ctr"/>
          <a:lstStyle/>
          <a:p>
            <a:pPr algn="ctr" defTabSz="914460">
              <a:defRPr/>
            </a:pPr>
            <a:r>
              <a:rPr lang="en-US" sz="1000" kern="0" dirty="0">
                <a:solidFill>
                  <a:prstClr val="black"/>
                </a:solidFill>
              </a:rPr>
              <a:t>eth0</a:t>
            </a:r>
          </a:p>
        </p:txBody>
      </p:sp>
      <p:sp>
        <p:nvSpPr>
          <p:cNvPr id="182" name="Rectangle 189"/>
          <p:cNvSpPr/>
          <p:nvPr/>
        </p:nvSpPr>
        <p:spPr>
          <a:xfrm>
            <a:off x="6489488" y="3868025"/>
            <a:ext cx="531480" cy="140041"/>
          </a:xfrm>
          <a:prstGeom prst="rect">
            <a:avLst/>
          </a:prstGeom>
          <a:noFill/>
          <a:ln w="25400" cap="flat" cmpd="sng" algn="ctr">
            <a:solidFill>
              <a:srgbClr val="0096D6">
                <a:shade val="50000"/>
              </a:srgbClr>
            </a:solidFill>
            <a:prstDash val="solid"/>
          </a:ln>
          <a:effectLst/>
        </p:spPr>
        <p:txBody>
          <a:bodyPr rtlCol="0" anchor="ctr"/>
          <a:lstStyle/>
          <a:p>
            <a:pPr algn="ctr" defTabSz="914460">
              <a:defRPr/>
            </a:pPr>
            <a:r>
              <a:rPr lang="en-US" sz="1000" kern="0" dirty="0">
                <a:solidFill>
                  <a:prstClr val="black"/>
                </a:solidFill>
              </a:rPr>
              <a:t>eth1</a:t>
            </a:r>
          </a:p>
        </p:txBody>
      </p:sp>
      <p:cxnSp>
        <p:nvCxnSpPr>
          <p:cNvPr id="183" name="Straight Connector 190"/>
          <p:cNvCxnSpPr/>
          <p:nvPr/>
        </p:nvCxnSpPr>
        <p:spPr>
          <a:xfrm flipH="1">
            <a:off x="6067510" y="4008061"/>
            <a:ext cx="1" cy="789795"/>
          </a:xfrm>
          <a:prstGeom prst="line">
            <a:avLst/>
          </a:prstGeom>
          <a:noFill/>
          <a:ln w="9525" cap="flat" cmpd="sng" algn="ctr">
            <a:solidFill>
              <a:srgbClr val="FFC000"/>
            </a:solidFill>
            <a:prstDash val="solid"/>
          </a:ln>
          <a:effectLst/>
        </p:spPr>
      </p:cxnSp>
      <p:cxnSp>
        <p:nvCxnSpPr>
          <p:cNvPr id="184" name="Straight Connector 191"/>
          <p:cNvCxnSpPr/>
          <p:nvPr/>
        </p:nvCxnSpPr>
        <p:spPr>
          <a:xfrm>
            <a:off x="6067510" y="3668971"/>
            <a:ext cx="1" cy="199053"/>
          </a:xfrm>
          <a:prstGeom prst="line">
            <a:avLst/>
          </a:prstGeom>
          <a:noFill/>
          <a:ln w="9525" cap="flat" cmpd="sng" algn="ctr">
            <a:solidFill>
              <a:srgbClr val="FFC000"/>
            </a:solidFill>
            <a:prstDash val="solid"/>
          </a:ln>
          <a:effectLst/>
        </p:spPr>
      </p:cxnSp>
      <p:grpSp>
        <p:nvGrpSpPr>
          <p:cNvPr id="185" name="Group 192"/>
          <p:cNvGrpSpPr/>
          <p:nvPr/>
        </p:nvGrpSpPr>
        <p:grpSpPr>
          <a:xfrm>
            <a:off x="6708033" y="3368641"/>
            <a:ext cx="1" cy="1432926"/>
            <a:chOff x="6602830" y="3212530"/>
            <a:chExt cx="1" cy="1432926"/>
          </a:xfrm>
        </p:grpSpPr>
        <p:cxnSp>
          <p:nvCxnSpPr>
            <p:cNvPr id="186" name="Straight Connector 193"/>
            <p:cNvCxnSpPr>
              <a:stCxn id="182" idx="2"/>
            </p:cNvCxnSpPr>
            <p:nvPr/>
          </p:nvCxnSpPr>
          <p:spPr>
            <a:xfrm flipH="1">
              <a:off x="6602830" y="3855661"/>
              <a:ext cx="1" cy="789795"/>
            </a:xfrm>
            <a:prstGeom prst="line">
              <a:avLst/>
            </a:prstGeom>
            <a:noFill/>
            <a:ln w="9525" cap="flat" cmpd="sng" algn="ctr">
              <a:solidFill>
                <a:sysClr val="windowText" lastClr="000000"/>
              </a:solidFill>
              <a:prstDash val="solid"/>
            </a:ln>
            <a:effectLst/>
          </p:spPr>
        </p:cxnSp>
        <p:cxnSp>
          <p:nvCxnSpPr>
            <p:cNvPr id="187" name="Straight Connector 194"/>
            <p:cNvCxnSpPr>
              <a:stCxn id="182" idx="0"/>
            </p:cNvCxnSpPr>
            <p:nvPr/>
          </p:nvCxnSpPr>
          <p:spPr>
            <a:xfrm flipH="1" flipV="1">
              <a:off x="6602830" y="3212530"/>
              <a:ext cx="1" cy="503092"/>
            </a:xfrm>
            <a:prstGeom prst="line">
              <a:avLst/>
            </a:prstGeom>
            <a:noFill/>
            <a:ln w="9525" cap="flat" cmpd="sng" algn="ctr">
              <a:solidFill>
                <a:sysClr val="windowText" lastClr="000000"/>
              </a:solidFill>
              <a:prstDash val="solid"/>
            </a:ln>
            <a:effectLst/>
          </p:spPr>
        </p:cxnSp>
      </p:grpSp>
      <p:sp>
        <p:nvSpPr>
          <p:cNvPr id="188" name="Rectangle 197"/>
          <p:cNvSpPr/>
          <p:nvPr/>
        </p:nvSpPr>
        <p:spPr>
          <a:xfrm>
            <a:off x="6078718" y="4805278"/>
            <a:ext cx="842984" cy="496319"/>
          </a:xfrm>
          <a:prstGeom prst="rect">
            <a:avLst/>
          </a:prstGeom>
          <a:noFill/>
          <a:ln w="25400" cap="flat" cmpd="sng" algn="ctr">
            <a:solidFill>
              <a:srgbClr val="0096D6">
                <a:shade val="50000"/>
              </a:srgbClr>
            </a:solidFill>
            <a:prstDash val="solid"/>
          </a:ln>
          <a:effectLst/>
        </p:spPr>
        <p:txBody>
          <a:bodyPr rtlCol="0" anchor="ctr"/>
          <a:lstStyle/>
          <a:p>
            <a:pPr algn="ctr" defTabSz="914460">
              <a:defRPr/>
            </a:pPr>
            <a:r>
              <a:rPr lang="en-US" sz="1351" kern="0" dirty="0">
                <a:solidFill>
                  <a:prstClr val="black"/>
                </a:solidFill>
              </a:rPr>
              <a:t>KVM compute</a:t>
            </a:r>
            <a:endParaRPr lang="en-US" sz="1351" kern="0" dirty="0">
              <a:solidFill>
                <a:prstClr val="white"/>
              </a:solidFill>
            </a:endParaRPr>
          </a:p>
        </p:txBody>
      </p:sp>
      <p:cxnSp>
        <p:nvCxnSpPr>
          <p:cNvPr id="189" name="Straight Connector 199"/>
          <p:cNvCxnSpPr/>
          <p:nvPr/>
        </p:nvCxnSpPr>
        <p:spPr>
          <a:xfrm>
            <a:off x="6897567" y="2788304"/>
            <a:ext cx="14231" cy="1076015"/>
          </a:xfrm>
          <a:prstGeom prst="line">
            <a:avLst/>
          </a:prstGeom>
          <a:noFill/>
          <a:ln w="9525" cap="flat" cmpd="sng" algn="ctr">
            <a:solidFill>
              <a:srgbClr val="00B050"/>
            </a:solidFill>
            <a:prstDash val="solid"/>
          </a:ln>
          <a:effectLst/>
        </p:spPr>
      </p:cxnSp>
      <p:cxnSp>
        <p:nvCxnSpPr>
          <p:cNvPr id="190" name="Straight Connector 200"/>
          <p:cNvCxnSpPr/>
          <p:nvPr/>
        </p:nvCxnSpPr>
        <p:spPr>
          <a:xfrm>
            <a:off x="6897567" y="4006564"/>
            <a:ext cx="0" cy="791289"/>
          </a:xfrm>
          <a:prstGeom prst="line">
            <a:avLst/>
          </a:prstGeom>
          <a:noFill/>
          <a:ln w="9525" cap="flat" cmpd="sng" algn="ctr">
            <a:solidFill>
              <a:srgbClr val="00B050"/>
            </a:solidFill>
            <a:prstDash val="solid"/>
          </a:ln>
          <a:effectLst/>
        </p:spPr>
      </p:cxnSp>
      <p:sp>
        <p:nvSpPr>
          <p:cNvPr id="191" name="Rectangle 201"/>
          <p:cNvSpPr/>
          <p:nvPr/>
        </p:nvSpPr>
        <p:spPr>
          <a:xfrm>
            <a:off x="3182218" y="4179761"/>
            <a:ext cx="1015248" cy="736040"/>
          </a:xfrm>
          <a:prstGeom prst="rect">
            <a:avLst/>
          </a:prstGeom>
          <a:solidFill>
            <a:schemeClr val="accent5"/>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dirty="0">
                <a:solidFill>
                  <a:schemeClr val="bg1"/>
                </a:solidFill>
              </a:rPr>
              <a:t>Cloud controller</a:t>
            </a:r>
          </a:p>
          <a:p>
            <a:pPr algn="ctr">
              <a:lnSpc>
                <a:spcPct val="90000"/>
              </a:lnSpc>
            </a:pPr>
            <a:r>
              <a:rPr lang="en-US" sz="1400" dirty="0">
                <a:solidFill>
                  <a:schemeClr val="bg1"/>
                </a:solidFill>
              </a:rPr>
              <a:t>MML</a:t>
            </a:r>
          </a:p>
        </p:txBody>
      </p:sp>
      <p:sp>
        <p:nvSpPr>
          <p:cNvPr id="192" name="Rectangle 202"/>
          <p:cNvSpPr/>
          <p:nvPr/>
        </p:nvSpPr>
        <p:spPr>
          <a:xfrm>
            <a:off x="3612321" y="3865169"/>
            <a:ext cx="585141" cy="111963"/>
          </a:xfrm>
          <a:prstGeom prst="rect">
            <a:avLst/>
          </a:prstGeom>
          <a:noFill/>
          <a:ln w="25400" cap="flat" cmpd="sng" algn="ctr">
            <a:solidFill>
              <a:srgbClr val="0096D6">
                <a:shade val="50000"/>
              </a:srgbClr>
            </a:solidFill>
            <a:prstDash val="solid"/>
          </a:ln>
          <a:effectLst/>
        </p:spPr>
        <p:txBody>
          <a:bodyPr rtlCol="0" anchor="ctr"/>
          <a:lstStyle/>
          <a:p>
            <a:pPr algn="ctr" defTabSz="914460">
              <a:defRPr/>
            </a:pPr>
            <a:r>
              <a:rPr lang="en-US" sz="1000" kern="0" dirty="0">
                <a:solidFill>
                  <a:prstClr val="black"/>
                </a:solidFill>
              </a:rPr>
              <a:t>bond0</a:t>
            </a:r>
          </a:p>
        </p:txBody>
      </p:sp>
      <p:sp>
        <p:nvSpPr>
          <p:cNvPr id="193" name="Rectangle 203"/>
          <p:cNvSpPr/>
          <p:nvPr/>
        </p:nvSpPr>
        <p:spPr>
          <a:xfrm>
            <a:off x="3124200" y="3865075"/>
            <a:ext cx="437098" cy="112058"/>
          </a:xfrm>
          <a:prstGeom prst="rect">
            <a:avLst/>
          </a:prstGeom>
          <a:noFill/>
          <a:ln w="25400" cap="flat" cmpd="sng" algn="ctr">
            <a:solidFill>
              <a:srgbClr val="0096D6">
                <a:shade val="50000"/>
              </a:srgbClr>
            </a:solidFill>
            <a:prstDash val="solid"/>
          </a:ln>
          <a:effectLst/>
        </p:spPr>
        <p:txBody>
          <a:bodyPr rtlCol="0" anchor="ctr"/>
          <a:lstStyle/>
          <a:p>
            <a:pPr algn="ctr" defTabSz="914460">
              <a:defRPr/>
            </a:pPr>
            <a:r>
              <a:rPr lang="en-US" sz="1000" kern="0" dirty="0">
                <a:solidFill>
                  <a:prstClr val="black"/>
                </a:solidFill>
              </a:rPr>
              <a:t>eth0</a:t>
            </a:r>
          </a:p>
        </p:txBody>
      </p:sp>
      <p:cxnSp>
        <p:nvCxnSpPr>
          <p:cNvPr id="194" name="Straight Connector 214"/>
          <p:cNvCxnSpPr/>
          <p:nvPr/>
        </p:nvCxnSpPr>
        <p:spPr>
          <a:xfrm>
            <a:off x="4091660" y="3382098"/>
            <a:ext cx="0" cy="482975"/>
          </a:xfrm>
          <a:prstGeom prst="line">
            <a:avLst/>
          </a:prstGeom>
          <a:noFill/>
          <a:ln w="9525" cap="flat" cmpd="sng" algn="ctr">
            <a:solidFill>
              <a:sysClr val="windowText" lastClr="000000"/>
            </a:solidFill>
            <a:prstDash val="solid"/>
          </a:ln>
          <a:effectLst/>
        </p:spPr>
      </p:cxnSp>
      <p:sp>
        <p:nvSpPr>
          <p:cNvPr id="195" name="Rectangle 218"/>
          <p:cNvSpPr/>
          <p:nvPr/>
        </p:nvSpPr>
        <p:spPr>
          <a:xfrm>
            <a:off x="3172624" y="5159362"/>
            <a:ext cx="1015245" cy="688645"/>
          </a:xfrm>
          <a:prstGeom prst="rect">
            <a:avLst/>
          </a:prstGeom>
          <a:solidFill>
            <a:schemeClr val="accent5"/>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dirty="0">
                <a:solidFill>
                  <a:schemeClr val="bg1"/>
                </a:solidFill>
              </a:rPr>
              <a:t>Cloud controller</a:t>
            </a:r>
          </a:p>
          <a:p>
            <a:pPr algn="ctr">
              <a:lnSpc>
                <a:spcPct val="90000"/>
              </a:lnSpc>
            </a:pPr>
            <a:r>
              <a:rPr lang="en-US" sz="1400" dirty="0">
                <a:solidFill>
                  <a:schemeClr val="bg1"/>
                </a:solidFill>
              </a:rPr>
              <a:t>MML</a:t>
            </a:r>
          </a:p>
        </p:txBody>
      </p:sp>
      <p:cxnSp>
        <p:nvCxnSpPr>
          <p:cNvPr id="196" name="Straight Connector 225"/>
          <p:cNvCxnSpPr/>
          <p:nvPr/>
        </p:nvCxnSpPr>
        <p:spPr>
          <a:xfrm>
            <a:off x="4111096" y="4927345"/>
            <a:ext cx="0" cy="203707"/>
          </a:xfrm>
          <a:prstGeom prst="line">
            <a:avLst/>
          </a:prstGeom>
          <a:noFill/>
          <a:ln w="9525" cap="flat" cmpd="sng" algn="ctr">
            <a:solidFill>
              <a:sysClr val="windowText" lastClr="000000"/>
            </a:solidFill>
            <a:prstDash val="solid"/>
          </a:ln>
          <a:effectLst/>
        </p:spPr>
      </p:cxnSp>
      <p:sp>
        <p:nvSpPr>
          <p:cNvPr id="197" name="Rectangle 229"/>
          <p:cNvSpPr/>
          <p:nvPr/>
        </p:nvSpPr>
        <p:spPr>
          <a:xfrm>
            <a:off x="3182218" y="6090205"/>
            <a:ext cx="1015245" cy="688645"/>
          </a:xfrm>
          <a:prstGeom prst="rect">
            <a:avLst/>
          </a:prstGeom>
          <a:solidFill>
            <a:schemeClr val="accent5"/>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dirty="0">
                <a:solidFill>
                  <a:schemeClr val="bg1"/>
                </a:solidFill>
              </a:rPr>
              <a:t>Cloud controller</a:t>
            </a:r>
          </a:p>
          <a:p>
            <a:pPr algn="ctr">
              <a:lnSpc>
                <a:spcPct val="90000"/>
              </a:lnSpc>
            </a:pPr>
            <a:r>
              <a:rPr lang="en-US" sz="1400" dirty="0">
                <a:solidFill>
                  <a:schemeClr val="bg1"/>
                </a:solidFill>
              </a:rPr>
              <a:t>MML</a:t>
            </a:r>
          </a:p>
        </p:txBody>
      </p:sp>
      <p:cxnSp>
        <p:nvCxnSpPr>
          <p:cNvPr id="198" name="Straight Connector 238"/>
          <p:cNvCxnSpPr/>
          <p:nvPr/>
        </p:nvCxnSpPr>
        <p:spPr>
          <a:xfrm>
            <a:off x="4111096" y="5876492"/>
            <a:ext cx="0" cy="203707"/>
          </a:xfrm>
          <a:prstGeom prst="line">
            <a:avLst/>
          </a:prstGeom>
          <a:noFill/>
          <a:ln w="9525" cap="flat" cmpd="sng" algn="ctr">
            <a:solidFill>
              <a:sysClr val="windowText" lastClr="000000"/>
            </a:solidFill>
            <a:prstDash val="solid"/>
          </a:ln>
          <a:effectLst/>
        </p:spPr>
      </p:cxnSp>
      <p:cxnSp>
        <p:nvCxnSpPr>
          <p:cNvPr id="199" name="Straight Connector 265"/>
          <p:cNvCxnSpPr/>
          <p:nvPr/>
        </p:nvCxnSpPr>
        <p:spPr>
          <a:xfrm>
            <a:off x="4091660" y="3988825"/>
            <a:ext cx="0" cy="203707"/>
          </a:xfrm>
          <a:prstGeom prst="line">
            <a:avLst/>
          </a:prstGeom>
          <a:noFill/>
          <a:ln w="9525" cap="flat" cmpd="sng" algn="ctr">
            <a:solidFill>
              <a:sysClr val="windowText" lastClr="000000"/>
            </a:solidFill>
            <a:prstDash val="solid"/>
          </a:ln>
          <a:effectLst/>
        </p:spPr>
      </p:cxnSp>
      <p:sp>
        <p:nvSpPr>
          <p:cNvPr id="200" name="Rectangle 266"/>
          <p:cNvSpPr/>
          <p:nvPr/>
        </p:nvSpPr>
        <p:spPr>
          <a:xfrm>
            <a:off x="4497409" y="4179761"/>
            <a:ext cx="1015248" cy="736040"/>
          </a:xfrm>
          <a:prstGeom prst="rect">
            <a:avLst/>
          </a:prstGeom>
          <a:solidFill>
            <a:schemeClr val="accent5"/>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dirty="0">
                <a:solidFill>
                  <a:schemeClr val="bg1"/>
                </a:solidFill>
              </a:rPr>
              <a:t>Cloud controller</a:t>
            </a:r>
          </a:p>
          <a:p>
            <a:pPr algn="ctr">
              <a:lnSpc>
                <a:spcPct val="90000"/>
              </a:lnSpc>
            </a:pPr>
            <a:r>
              <a:rPr lang="en-US" sz="1400" dirty="0">
                <a:solidFill>
                  <a:schemeClr val="bg1"/>
                </a:solidFill>
              </a:rPr>
              <a:t>DBMQ</a:t>
            </a:r>
          </a:p>
        </p:txBody>
      </p:sp>
      <p:sp>
        <p:nvSpPr>
          <p:cNvPr id="201" name="Rectangle 267"/>
          <p:cNvSpPr/>
          <p:nvPr/>
        </p:nvSpPr>
        <p:spPr>
          <a:xfrm>
            <a:off x="4487815" y="5159362"/>
            <a:ext cx="1015245" cy="688645"/>
          </a:xfrm>
          <a:prstGeom prst="rect">
            <a:avLst/>
          </a:prstGeom>
          <a:solidFill>
            <a:schemeClr val="accent5"/>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dirty="0">
                <a:solidFill>
                  <a:schemeClr val="bg1"/>
                </a:solidFill>
              </a:rPr>
              <a:t>Cloud controller</a:t>
            </a:r>
          </a:p>
          <a:p>
            <a:pPr algn="ctr">
              <a:lnSpc>
                <a:spcPct val="90000"/>
              </a:lnSpc>
            </a:pPr>
            <a:r>
              <a:rPr lang="en-US" sz="1400" dirty="0">
                <a:solidFill>
                  <a:schemeClr val="bg1"/>
                </a:solidFill>
              </a:rPr>
              <a:t>DBMQ</a:t>
            </a:r>
          </a:p>
        </p:txBody>
      </p:sp>
      <p:sp>
        <p:nvSpPr>
          <p:cNvPr id="202" name="Rectangle 268"/>
          <p:cNvSpPr/>
          <p:nvPr/>
        </p:nvSpPr>
        <p:spPr>
          <a:xfrm>
            <a:off x="4497409" y="6090205"/>
            <a:ext cx="1015245" cy="688645"/>
          </a:xfrm>
          <a:prstGeom prst="rect">
            <a:avLst/>
          </a:prstGeom>
          <a:solidFill>
            <a:schemeClr val="accent5"/>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dirty="0">
                <a:solidFill>
                  <a:schemeClr val="bg1"/>
                </a:solidFill>
              </a:rPr>
              <a:t>Cloud controller</a:t>
            </a:r>
          </a:p>
          <a:p>
            <a:pPr algn="ctr">
              <a:lnSpc>
                <a:spcPct val="90000"/>
              </a:lnSpc>
            </a:pPr>
            <a:r>
              <a:rPr lang="en-US" sz="1400" dirty="0">
                <a:solidFill>
                  <a:schemeClr val="bg1"/>
                </a:solidFill>
              </a:rPr>
              <a:t>DBMQ</a:t>
            </a:r>
          </a:p>
        </p:txBody>
      </p:sp>
      <p:cxnSp>
        <p:nvCxnSpPr>
          <p:cNvPr id="203" name="Straight Connector 269"/>
          <p:cNvCxnSpPr/>
          <p:nvPr/>
        </p:nvCxnSpPr>
        <p:spPr>
          <a:xfrm>
            <a:off x="5410200" y="5876491"/>
            <a:ext cx="0" cy="203707"/>
          </a:xfrm>
          <a:prstGeom prst="line">
            <a:avLst/>
          </a:prstGeom>
          <a:noFill/>
          <a:ln w="9525" cap="flat" cmpd="sng" algn="ctr">
            <a:solidFill>
              <a:sysClr val="windowText" lastClr="000000"/>
            </a:solidFill>
            <a:prstDash val="solid"/>
          </a:ln>
          <a:effectLst/>
        </p:spPr>
      </p:cxnSp>
      <p:sp>
        <p:nvSpPr>
          <p:cNvPr id="204" name="Rectangle 270"/>
          <p:cNvSpPr/>
          <p:nvPr/>
        </p:nvSpPr>
        <p:spPr>
          <a:xfrm>
            <a:off x="4926161" y="3871733"/>
            <a:ext cx="585141" cy="111963"/>
          </a:xfrm>
          <a:prstGeom prst="rect">
            <a:avLst/>
          </a:prstGeom>
          <a:noFill/>
          <a:ln w="25400" cap="flat" cmpd="sng" algn="ctr">
            <a:solidFill>
              <a:srgbClr val="0096D6">
                <a:shade val="50000"/>
              </a:srgbClr>
            </a:solidFill>
            <a:prstDash val="solid"/>
          </a:ln>
          <a:effectLst/>
        </p:spPr>
        <p:txBody>
          <a:bodyPr rtlCol="0" anchor="ctr"/>
          <a:lstStyle/>
          <a:p>
            <a:pPr algn="ctr" defTabSz="914460">
              <a:defRPr/>
            </a:pPr>
            <a:r>
              <a:rPr lang="en-US" sz="1000" kern="0" dirty="0">
                <a:solidFill>
                  <a:prstClr val="black"/>
                </a:solidFill>
              </a:rPr>
              <a:t>bond0</a:t>
            </a:r>
          </a:p>
        </p:txBody>
      </p:sp>
      <p:sp>
        <p:nvSpPr>
          <p:cNvPr id="205" name="Rectangle 271"/>
          <p:cNvSpPr/>
          <p:nvPr/>
        </p:nvSpPr>
        <p:spPr>
          <a:xfrm>
            <a:off x="4438040" y="3871639"/>
            <a:ext cx="437098" cy="112058"/>
          </a:xfrm>
          <a:prstGeom prst="rect">
            <a:avLst/>
          </a:prstGeom>
          <a:noFill/>
          <a:ln w="25400" cap="flat" cmpd="sng" algn="ctr">
            <a:solidFill>
              <a:srgbClr val="0096D6">
                <a:shade val="50000"/>
              </a:srgbClr>
            </a:solidFill>
            <a:prstDash val="solid"/>
          </a:ln>
          <a:effectLst/>
        </p:spPr>
        <p:txBody>
          <a:bodyPr rtlCol="0" anchor="ctr"/>
          <a:lstStyle/>
          <a:p>
            <a:pPr algn="ctr" defTabSz="914460">
              <a:defRPr/>
            </a:pPr>
            <a:r>
              <a:rPr lang="en-US" sz="1000" kern="0" dirty="0">
                <a:solidFill>
                  <a:prstClr val="black"/>
                </a:solidFill>
              </a:rPr>
              <a:t>eth0</a:t>
            </a:r>
          </a:p>
        </p:txBody>
      </p:sp>
      <p:cxnSp>
        <p:nvCxnSpPr>
          <p:cNvPr id="206" name="Straight Connector 272"/>
          <p:cNvCxnSpPr/>
          <p:nvPr/>
        </p:nvCxnSpPr>
        <p:spPr>
          <a:xfrm>
            <a:off x="5410200" y="3388662"/>
            <a:ext cx="0" cy="482975"/>
          </a:xfrm>
          <a:prstGeom prst="line">
            <a:avLst/>
          </a:prstGeom>
          <a:noFill/>
          <a:ln w="9525" cap="flat" cmpd="sng" algn="ctr">
            <a:solidFill>
              <a:sysClr val="windowText" lastClr="000000"/>
            </a:solidFill>
            <a:prstDash val="solid"/>
          </a:ln>
          <a:effectLst/>
        </p:spPr>
      </p:cxnSp>
      <p:cxnSp>
        <p:nvCxnSpPr>
          <p:cNvPr id="207" name="Straight Connector 273"/>
          <p:cNvCxnSpPr/>
          <p:nvPr/>
        </p:nvCxnSpPr>
        <p:spPr>
          <a:xfrm>
            <a:off x="5405500" y="3995389"/>
            <a:ext cx="0" cy="203707"/>
          </a:xfrm>
          <a:prstGeom prst="line">
            <a:avLst/>
          </a:prstGeom>
          <a:noFill/>
          <a:ln w="9525" cap="flat" cmpd="sng" algn="ctr">
            <a:solidFill>
              <a:sysClr val="windowText" lastClr="000000"/>
            </a:solidFill>
            <a:prstDash val="solid"/>
          </a:ln>
          <a:effectLst/>
        </p:spPr>
      </p:cxnSp>
      <p:cxnSp>
        <p:nvCxnSpPr>
          <p:cNvPr id="208" name="Straight Connector 274"/>
          <p:cNvCxnSpPr/>
          <p:nvPr/>
        </p:nvCxnSpPr>
        <p:spPr>
          <a:xfrm>
            <a:off x="5405500" y="4927344"/>
            <a:ext cx="0" cy="203707"/>
          </a:xfrm>
          <a:prstGeom prst="line">
            <a:avLst/>
          </a:prstGeom>
          <a:noFill/>
          <a:ln w="9525" cap="flat" cmpd="sng" algn="ctr">
            <a:solidFill>
              <a:sysClr val="windowText" lastClr="000000"/>
            </a:solidFill>
            <a:prstDash val="solid"/>
          </a:ln>
          <a:effectLst/>
        </p:spPr>
      </p:cxnSp>
      <p:cxnSp>
        <p:nvCxnSpPr>
          <p:cNvPr id="209" name="Straight Connector 279"/>
          <p:cNvCxnSpPr/>
          <p:nvPr/>
        </p:nvCxnSpPr>
        <p:spPr>
          <a:xfrm flipV="1">
            <a:off x="2350523" y="3992961"/>
            <a:ext cx="2220" cy="175986"/>
          </a:xfrm>
          <a:prstGeom prst="line">
            <a:avLst/>
          </a:prstGeom>
          <a:noFill/>
          <a:ln w="9525" cap="flat" cmpd="sng" algn="ctr">
            <a:solidFill>
              <a:srgbClr val="CC0099"/>
            </a:solidFill>
            <a:prstDash val="solid"/>
          </a:ln>
          <a:effectLst/>
        </p:spPr>
      </p:cxnSp>
      <p:sp>
        <p:nvSpPr>
          <p:cNvPr id="210" name="Subtitle 3"/>
          <p:cNvSpPr txBox="1">
            <a:spLocks/>
          </p:cNvSpPr>
          <p:nvPr/>
        </p:nvSpPr>
        <p:spPr>
          <a:xfrm>
            <a:off x="609441" y="1177530"/>
            <a:ext cx="3215462" cy="369332"/>
          </a:xfrm>
          <a:prstGeom prst="rect">
            <a:avLst/>
          </a:prstGeom>
        </p:spPr>
        <p:txBody>
          <a:bodyPr/>
          <a:lstStyle>
            <a:lvl1pPr marL="0" indent="0" algn="l" defTabSz="685800" rtl="0" eaLnBrk="1" latinLnBrk="0" hangingPunct="1">
              <a:lnSpc>
                <a:spcPct val="90000"/>
              </a:lnSpc>
              <a:spcBef>
                <a:spcPts val="1800"/>
              </a:spcBef>
              <a:spcAft>
                <a:spcPts val="0"/>
              </a:spcAft>
              <a:buClr>
                <a:schemeClr val="bg1"/>
              </a:buClr>
              <a:buFont typeface="Arial" panose="020B0604020202020204" pitchFamily="34" charset="0"/>
              <a:buNone/>
              <a:defRPr sz="2000" b="1" kern="1200">
                <a:solidFill>
                  <a:srgbClr val="FFFFFF"/>
                </a:solidFill>
                <a:latin typeface="+mn-lt"/>
                <a:ea typeface="+mn-ea"/>
                <a:cs typeface="+mn-cs"/>
              </a:defRPr>
            </a:lvl1pPr>
            <a:lvl2pPr marL="209550" indent="-209550" algn="l" defTabSz="685800" rtl="0" eaLnBrk="1" latinLnBrk="0" hangingPunct="1">
              <a:lnSpc>
                <a:spcPct val="90000"/>
              </a:lnSpc>
              <a:spcBef>
                <a:spcPts val="600"/>
              </a:spcBef>
              <a:spcAft>
                <a:spcPts val="0"/>
              </a:spcAft>
              <a:buClr>
                <a:schemeClr val="bg1"/>
              </a:buClr>
              <a:buFont typeface="Arial" panose="020B0604020202020204" pitchFamily="34" charset="0"/>
              <a:buChar char="•"/>
              <a:defRPr sz="2000" kern="1200">
                <a:solidFill>
                  <a:srgbClr val="FFFFFF"/>
                </a:solidFill>
                <a:latin typeface="+mn-lt"/>
                <a:ea typeface="+mn-ea"/>
                <a:cs typeface="+mn-cs"/>
              </a:defRPr>
            </a:lvl2pPr>
            <a:lvl3pPr marL="403225" indent="-171450" algn="l" defTabSz="685800" rtl="0" eaLnBrk="1" latinLnBrk="0" hangingPunct="1">
              <a:lnSpc>
                <a:spcPct val="90000"/>
              </a:lnSpc>
              <a:spcBef>
                <a:spcPts val="600"/>
              </a:spcBef>
              <a:spcAft>
                <a:spcPts val="0"/>
              </a:spcAft>
              <a:buClr>
                <a:schemeClr val="bg1"/>
              </a:buClr>
              <a:buFont typeface="Arial" panose="020B0604020202020204" pitchFamily="34" charset="0"/>
              <a:buChar char="•"/>
              <a:defRPr sz="1700" kern="1200">
                <a:solidFill>
                  <a:srgbClr val="FFFFFF"/>
                </a:solidFill>
                <a:latin typeface="+mn-lt"/>
                <a:ea typeface="+mn-ea"/>
                <a:cs typeface="+mn-cs"/>
              </a:defRPr>
            </a:lvl3pPr>
            <a:lvl4pPr marL="403225" indent="-171450" algn="l" defTabSz="685800" rtl="0" eaLnBrk="1" latinLnBrk="0" hangingPunct="1">
              <a:lnSpc>
                <a:spcPct val="90000"/>
              </a:lnSpc>
              <a:spcBef>
                <a:spcPts val="600"/>
              </a:spcBef>
              <a:spcAft>
                <a:spcPts val="0"/>
              </a:spcAft>
              <a:buClr>
                <a:schemeClr val="bg1"/>
              </a:buClr>
              <a:buFont typeface="Arial" panose="020B0604020202020204" pitchFamily="34" charset="0"/>
              <a:buChar char="•"/>
              <a:defRPr sz="1700" kern="1200">
                <a:solidFill>
                  <a:srgbClr val="FFFFFF"/>
                </a:solidFill>
                <a:latin typeface="+mn-lt"/>
                <a:ea typeface="+mn-ea"/>
                <a:cs typeface="+mn-cs"/>
              </a:defRPr>
            </a:lvl4pPr>
            <a:lvl5pPr marL="403225" indent="-171450" algn="l" defTabSz="685800" rtl="0" eaLnBrk="1" latinLnBrk="0" hangingPunct="1">
              <a:lnSpc>
                <a:spcPct val="90000"/>
              </a:lnSpc>
              <a:spcBef>
                <a:spcPts val="600"/>
              </a:spcBef>
              <a:spcAft>
                <a:spcPts val="0"/>
              </a:spcAft>
              <a:buClr>
                <a:schemeClr val="bg1"/>
              </a:buClr>
              <a:buFont typeface="Arial" panose="020B0604020202020204" pitchFamily="34" charset="0"/>
              <a:buChar char="•"/>
              <a:defRPr sz="1700" kern="1200">
                <a:solidFill>
                  <a:srgbClr val="FFFFFF"/>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i="1" u="sng" dirty="0">
                <a:solidFill>
                  <a:schemeClr val="accent3"/>
                </a:solidFill>
              </a:rPr>
              <a:t>Qualified Example</a:t>
            </a:r>
          </a:p>
        </p:txBody>
      </p:sp>
    </p:spTree>
    <p:extLst>
      <p:ext uri="{BB962C8B-B14F-4D97-AF65-F5344CB8AC3E}">
        <p14:creationId xmlns:p14="http://schemas.microsoft.com/office/powerpoint/2010/main" val="794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Entry Scale Bare Metal (Ironic) Cloud</a:t>
            </a:r>
            <a:endParaRPr lang="ko-KR" altLang="en-US" dirty="0"/>
          </a:p>
        </p:txBody>
      </p:sp>
      <p:cxnSp>
        <p:nvCxnSpPr>
          <p:cNvPr id="5" name="직선 연결선 4"/>
          <p:cNvCxnSpPr/>
          <p:nvPr/>
        </p:nvCxnSpPr>
        <p:spPr>
          <a:xfrm>
            <a:off x="4431000" y="3103092"/>
            <a:ext cx="0" cy="1044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2946000" y="1823360"/>
            <a:ext cx="0" cy="3420000"/>
          </a:xfrm>
          <a:prstGeom prst="line">
            <a:avLst/>
          </a:prstGeom>
          <a:noFill/>
          <a:ln w="28575" cap="flat" cmpd="sng" algn="ctr">
            <a:solidFill>
              <a:srgbClr val="7030A0"/>
            </a:solidFill>
            <a:prstDash val="solid"/>
          </a:ln>
          <a:effectLst/>
        </p:spPr>
      </p:cxnSp>
      <p:cxnSp>
        <p:nvCxnSpPr>
          <p:cNvPr id="7" name="직선 연결선 6"/>
          <p:cNvCxnSpPr/>
          <p:nvPr/>
        </p:nvCxnSpPr>
        <p:spPr>
          <a:xfrm>
            <a:off x="2676000" y="2508148"/>
            <a:ext cx="0" cy="2736000"/>
          </a:xfrm>
          <a:prstGeom prst="line">
            <a:avLst/>
          </a:prstGeom>
          <a:noFill/>
          <a:ln w="28575" cap="flat" cmpd="sng" algn="ctr">
            <a:solidFill>
              <a:srgbClr val="00B050"/>
            </a:solidFill>
            <a:prstDash val="solid"/>
          </a:ln>
          <a:effectLst/>
        </p:spPr>
      </p:cxnSp>
      <p:cxnSp>
        <p:nvCxnSpPr>
          <p:cNvPr id="8" name="직선 연결선 7"/>
          <p:cNvCxnSpPr/>
          <p:nvPr/>
        </p:nvCxnSpPr>
        <p:spPr>
          <a:xfrm>
            <a:off x="2541000" y="3103092"/>
            <a:ext cx="0" cy="216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91"/>
          <p:cNvSpPr/>
          <p:nvPr/>
        </p:nvSpPr>
        <p:spPr>
          <a:xfrm>
            <a:off x="6299321" y="3320962"/>
            <a:ext cx="1866679" cy="1870130"/>
          </a:xfrm>
          <a:prstGeom prst="rect">
            <a:avLst/>
          </a:prstGeom>
          <a:solidFill>
            <a:schemeClr val="bg1">
              <a:lumMod val="95000"/>
            </a:schemeClr>
          </a:solidFill>
          <a:ln w="19050" cap="flat" cmpd="sng" algn="ctr">
            <a:solidFill>
              <a:schemeClr val="tx1"/>
            </a:solidFill>
            <a:prstDash val="solid"/>
            <a:miter lim="800000"/>
          </a:ln>
          <a:effectLst/>
        </p:spPr>
        <p:txBody>
          <a:bodyPr rtlCol="0" anchor="b"/>
          <a:lstStyle/>
          <a:p>
            <a:pPr algn="ctr" defTabSz="914460">
              <a:lnSpc>
                <a:spcPct val="90000"/>
              </a:lnSpc>
            </a:pPr>
            <a:r>
              <a:rPr lang="en-US" sz="1200" i="1" kern="0" dirty="0"/>
              <a:t>Ironic nodes are not included in the model</a:t>
            </a:r>
          </a:p>
        </p:txBody>
      </p:sp>
      <p:sp>
        <p:nvSpPr>
          <p:cNvPr id="10" name="Rectangle 91"/>
          <p:cNvSpPr/>
          <p:nvPr/>
        </p:nvSpPr>
        <p:spPr>
          <a:xfrm>
            <a:off x="2157679" y="3686040"/>
            <a:ext cx="1214611" cy="473227"/>
          </a:xfrm>
          <a:prstGeom prst="rect">
            <a:avLst/>
          </a:prstGeom>
          <a:solidFill>
            <a:schemeClr val="accent5"/>
          </a:solidFill>
          <a:ln w="19050" cap="flat" cmpd="sng" algn="ctr">
            <a:solidFill>
              <a:schemeClr val="tx1"/>
            </a:solidFill>
            <a:prstDash val="solid"/>
            <a:miter lim="800000"/>
          </a:ln>
          <a:effectLst/>
        </p:spPr>
        <p:txBody>
          <a:bodyPr rtlCol="0" anchor="ctr"/>
          <a:lstStyle/>
          <a:p>
            <a:pPr algn="ctr" defTabSz="914460">
              <a:lnSpc>
                <a:spcPct val="90000"/>
              </a:lnSpc>
            </a:pPr>
            <a:r>
              <a:rPr lang="en-US" sz="1200" b="1" kern="0" dirty="0">
                <a:solidFill>
                  <a:schemeClr val="bg1"/>
                </a:solidFill>
              </a:rPr>
              <a:t>Cloud Controller</a:t>
            </a:r>
          </a:p>
        </p:txBody>
      </p:sp>
      <p:sp>
        <p:nvSpPr>
          <p:cNvPr id="11" name="Rectangle 92"/>
          <p:cNvSpPr/>
          <p:nvPr/>
        </p:nvSpPr>
        <p:spPr>
          <a:xfrm>
            <a:off x="2157679" y="4248849"/>
            <a:ext cx="1214609" cy="473227"/>
          </a:xfrm>
          <a:prstGeom prst="rect">
            <a:avLst/>
          </a:prstGeom>
          <a:solidFill>
            <a:schemeClr val="accent5"/>
          </a:solidFill>
          <a:ln w="19050" cap="flat" cmpd="sng" algn="ctr">
            <a:solidFill>
              <a:schemeClr val="tx1"/>
            </a:solidFill>
            <a:prstDash val="solid"/>
            <a:miter lim="800000"/>
          </a:ln>
          <a:effectLst/>
        </p:spPr>
        <p:txBody>
          <a:bodyPr rtlCol="0" anchor="ctr"/>
          <a:lstStyle/>
          <a:p>
            <a:pPr algn="ctr" defTabSz="914460">
              <a:lnSpc>
                <a:spcPct val="90000"/>
              </a:lnSpc>
            </a:pPr>
            <a:r>
              <a:rPr lang="en-US" sz="1200" b="1" kern="0" dirty="0">
                <a:solidFill>
                  <a:schemeClr val="bg1"/>
                </a:solidFill>
              </a:rPr>
              <a:t>Cloud Controller</a:t>
            </a:r>
          </a:p>
        </p:txBody>
      </p:sp>
      <p:sp>
        <p:nvSpPr>
          <p:cNvPr id="12" name="Rectangle 93"/>
          <p:cNvSpPr/>
          <p:nvPr/>
        </p:nvSpPr>
        <p:spPr>
          <a:xfrm>
            <a:off x="2157679" y="4810622"/>
            <a:ext cx="1214608" cy="473227"/>
          </a:xfrm>
          <a:prstGeom prst="rect">
            <a:avLst/>
          </a:prstGeom>
          <a:solidFill>
            <a:schemeClr val="accent5"/>
          </a:solidFill>
          <a:ln w="19050" cap="flat" cmpd="sng" algn="ctr">
            <a:solidFill>
              <a:schemeClr val="tx1"/>
            </a:solidFill>
            <a:prstDash val="solid"/>
            <a:miter lim="800000"/>
          </a:ln>
          <a:effectLst/>
        </p:spPr>
        <p:txBody>
          <a:bodyPr rtlCol="0" anchor="ctr"/>
          <a:lstStyle/>
          <a:p>
            <a:pPr algn="ctr" defTabSz="914460">
              <a:lnSpc>
                <a:spcPct val="90000"/>
              </a:lnSpc>
            </a:pPr>
            <a:r>
              <a:rPr lang="en-US" sz="1200" b="1" kern="0" dirty="0">
                <a:solidFill>
                  <a:schemeClr val="bg1"/>
                </a:solidFill>
              </a:rPr>
              <a:t>Cloud Controller</a:t>
            </a:r>
          </a:p>
        </p:txBody>
      </p:sp>
      <p:sp>
        <p:nvSpPr>
          <p:cNvPr id="13" name="TextBox 12"/>
          <p:cNvSpPr txBox="1"/>
          <p:nvPr/>
        </p:nvSpPr>
        <p:spPr>
          <a:xfrm>
            <a:off x="1247530" y="2951213"/>
            <a:ext cx="655949" cy="276999"/>
          </a:xfrm>
          <a:prstGeom prst="rect">
            <a:avLst/>
          </a:prstGeom>
          <a:noFill/>
        </p:spPr>
        <p:txBody>
          <a:bodyPr wrap="none" rtlCol="0">
            <a:spAutoFit/>
          </a:bodyPr>
          <a:lstStyle/>
          <a:p>
            <a:pPr algn="r" defTabSz="914460">
              <a:defRPr/>
            </a:pPr>
            <a:r>
              <a:rPr lang="en-US" sz="1200" b="1" kern="0" dirty="0">
                <a:solidFill>
                  <a:prstClr val="black"/>
                </a:solidFill>
              </a:rPr>
              <a:t>MGMT</a:t>
            </a:r>
          </a:p>
        </p:txBody>
      </p:sp>
      <p:sp>
        <p:nvSpPr>
          <p:cNvPr id="14" name="TextBox 13"/>
          <p:cNvSpPr txBox="1"/>
          <p:nvPr/>
        </p:nvSpPr>
        <p:spPr>
          <a:xfrm>
            <a:off x="582283" y="1683448"/>
            <a:ext cx="1321196" cy="276999"/>
          </a:xfrm>
          <a:prstGeom prst="rect">
            <a:avLst/>
          </a:prstGeom>
          <a:noFill/>
        </p:spPr>
        <p:txBody>
          <a:bodyPr wrap="none" rtlCol="0">
            <a:spAutoFit/>
          </a:bodyPr>
          <a:lstStyle/>
          <a:p>
            <a:pPr algn="r" defTabSz="914460">
              <a:defRPr/>
            </a:pPr>
            <a:r>
              <a:rPr lang="en-US" sz="1200" b="1" kern="0" dirty="0">
                <a:solidFill>
                  <a:srgbClr val="7030A0"/>
                </a:solidFill>
              </a:rPr>
              <a:t>EXTERNAL-API</a:t>
            </a:r>
          </a:p>
        </p:txBody>
      </p:sp>
      <p:sp>
        <p:nvSpPr>
          <p:cNvPr id="15" name="Rectangle 106"/>
          <p:cNvSpPr/>
          <p:nvPr/>
        </p:nvSpPr>
        <p:spPr>
          <a:xfrm>
            <a:off x="2451000" y="3498212"/>
            <a:ext cx="632108" cy="142991"/>
          </a:xfrm>
          <a:prstGeom prst="rect">
            <a:avLst/>
          </a:prstGeom>
          <a:solidFill>
            <a:schemeClr val="bg1"/>
          </a:solidFill>
          <a:ln w="25400" cap="flat" cmpd="sng" algn="ctr">
            <a:solidFill>
              <a:schemeClr val="tx1"/>
            </a:solidFill>
            <a:prstDash val="solid"/>
          </a:ln>
          <a:effectLst/>
        </p:spPr>
        <p:txBody>
          <a:bodyPr rtlCol="0" anchor="ctr"/>
          <a:lstStyle/>
          <a:p>
            <a:pPr algn="ctr" defTabSz="914460">
              <a:defRPr/>
            </a:pPr>
            <a:r>
              <a:rPr lang="en-US" sz="1000" kern="0" dirty="0">
                <a:solidFill>
                  <a:prstClr val="black"/>
                </a:solidFill>
              </a:rPr>
              <a:t>bond0</a:t>
            </a:r>
          </a:p>
        </p:txBody>
      </p:sp>
      <p:sp>
        <p:nvSpPr>
          <p:cNvPr id="16" name="TextBox 15"/>
          <p:cNvSpPr txBox="1"/>
          <p:nvPr/>
        </p:nvSpPr>
        <p:spPr>
          <a:xfrm>
            <a:off x="1188219" y="2362718"/>
            <a:ext cx="715260" cy="276999"/>
          </a:xfrm>
          <a:prstGeom prst="rect">
            <a:avLst/>
          </a:prstGeom>
          <a:noFill/>
        </p:spPr>
        <p:txBody>
          <a:bodyPr wrap="none" rtlCol="0">
            <a:spAutoFit/>
          </a:bodyPr>
          <a:lstStyle/>
          <a:p>
            <a:pPr algn="r" defTabSz="914460">
              <a:defRPr/>
            </a:pPr>
            <a:r>
              <a:rPr lang="en-US" sz="1200" b="1" kern="0" dirty="0">
                <a:solidFill>
                  <a:srgbClr val="00B388"/>
                </a:solidFill>
              </a:rPr>
              <a:t>GUEST</a:t>
            </a:r>
          </a:p>
        </p:txBody>
      </p:sp>
      <p:sp>
        <p:nvSpPr>
          <p:cNvPr id="17" name="Subtitle 3"/>
          <p:cNvSpPr txBox="1">
            <a:spLocks/>
          </p:cNvSpPr>
          <p:nvPr/>
        </p:nvSpPr>
        <p:spPr>
          <a:xfrm>
            <a:off x="609441" y="1177530"/>
            <a:ext cx="3215462" cy="369332"/>
          </a:xfrm>
          <a:prstGeom prst="rect">
            <a:avLst/>
          </a:prstGeom>
        </p:spPr>
        <p:txBody>
          <a:bodyPr/>
          <a:lstStyle>
            <a:lvl1pPr marL="0" indent="0" algn="l" defTabSz="685800" rtl="0" eaLnBrk="1" latinLnBrk="0" hangingPunct="1">
              <a:lnSpc>
                <a:spcPct val="90000"/>
              </a:lnSpc>
              <a:spcBef>
                <a:spcPts val="1800"/>
              </a:spcBef>
              <a:spcAft>
                <a:spcPts val="0"/>
              </a:spcAft>
              <a:buClr>
                <a:schemeClr val="bg1"/>
              </a:buClr>
              <a:buFont typeface="Arial" panose="020B0604020202020204" pitchFamily="34" charset="0"/>
              <a:buNone/>
              <a:defRPr sz="2000" b="1" kern="1200">
                <a:solidFill>
                  <a:srgbClr val="FFFFFF"/>
                </a:solidFill>
                <a:latin typeface="+mn-lt"/>
                <a:ea typeface="+mn-ea"/>
                <a:cs typeface="+mn-cs"/>
              </a:defRPr>
            </a:lvl1pPr>
            <a:lvl2pPr marL="209550" indent="-209550" algn="l" defTabSz="685800" rtl="0" eaLnBrk="1" latinLnBrk="0" hangingPunct="1">
              <a:lnSpc>
                <a:spcPct val="90000"/>
              </a:lnSpc>
              <a:spcBef>
                <a:spcPts val="600"/>
              </a:spcBef>
              <a:spcAft>
                <a:spcPts val="0"/>
              </a:spcAft>
              <a:buClr>
                <a:schemeClr val="bg1"/>
              </a:buClr>
              <a:buFont typeface="Arial" panose="020B0604020202020204" pitchFamily="34" charset="0"/>
              <a:buChar char="•"/>
              <a:defRPr sz="2000" kern="1200">
                <a:solidFill>
                  <a:srgbClr val="FFFFFF"/>
                </a:solidFill>
                <a:latin typeface="+mn-lt"/>
                <a:ea typeface="+mn-ea"/>
                <a:cs typeface="+mn-cs"/>
              </a:defRPr>
            </a:lvl2pPr>
            <a:lvl3pPr marL="403225" indent="-171450" algn="l" defTabSz="685800" rtl="0" eaLnBrk="1" latinLnBrk="0" hangingPunct="1">
              <a:lnSpc>
                <a:spcPct val="90000"/>
              </a:lnSpc>
              <a:spcBef>
                <a:spcPts val="600"/>
              </a:spcBef>
              <a:spcAft>
                <a:spcPts val="0"/>
              </a:spcAft>
              <a:buClr>
                <a:schemeClr val="bg1"/>
              </a:buClr>
              <a:buFont typeface="Arial" panose="020B0604020202020204" pitchFamily="34" charset="0"/>
              <a:buChar char="•"/>
              <a:defRPr sz="1700" kern="1200">
                <a:solidFill>
                  <a:srgbClr val="FFFFFF"/>
                </a:solidFill>
                <a:latin typeface="+mn-lt"/>
                <a:ea typeface="+mn-ea"/>
                <a:cs typeface="+mn-cs"/>
              </a:defRPr>
            </a:lvl3pPr>
            <a:lvl4pPr marL="403225" indent="-171450" algn="l" defTabSz="685800" rtl="0" eaLnBrk="1" latinLnBrk="0" hangingPunct="1">
              <a:lnSpc>
                <a:spcPct val="90000"/>
              </a:lnSpc>
              <a:spcBef>
                <a:spcPts val="600"/>
              </a:spcBef>
              <a:spcAft>
                <a:spcPts val="0"/>
              </a:spcAft>
              <a:buClr>
                <a:schemeClr val="bg1"/>
              </a:buClr>
              <a:buFont typeface="Arial" panose="020B0604020202020204" pitchFamily="34" charset="0"/>
              <a:buChar char="•"/>
              <a:defRPr sz="1700" kern="1200">
                <a:solidFill>
                  <a:srgbClr val="FFFFFF"/>
                </a:solidFill>
                <a:latin typeface="+mn-lt"/>
                <a:ea typeface="+mn-ea"/>
                <a:cs typeface="+mn-cs"/>
              </a:defRPr>
            </a:lvl4pPr>
            <a:lvl5pPr marL="403225" indent="-171450" algn="l" defTabSz="685800" rtl="0" eaLnBrk="1" latinLnBrk="0" hangingPunct="1">
              <a:lnSpc>
                <a:spcPct val="90000"/>
              </a:lnSpc>
              <a:spcBef>
                <a:spcPts val="600"/>
              </a:spcBef>
              <a:spcAft>
                <a:spcPts val="0"/>
              </a:spcAft>
              <a:buClr>
                <a:schemeClr val="bg1"/>
              </a:buClr>
              <a:buFont typeface="Arial" panose="020B0604020202020204" pitchFamily="34" charset="0"/>
              <a:buChar char="•"/>
              <a:defRPr sz="1700" kern="1200">
                <a:solidFill>
                  <a:srgbClr val="FFFFFF"/>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i="1" u="sng" dirty="0">
                <a:solidFill>
                  <a:schemeClr val="accent3"/>
                </a:solidFill>
              </a:rPr>
              <a:t>Qualified Example</a:t>
            </a:r>
          </a:p>
        </p:txBody>
      </p:sp>
      <p:cxnSp>
        <p:nvCxnSpPr>
          <p:cNvPr id="18" name="직선 연결선 17"/>
          <p:cNvCxnSpPr/>
          <p:nvPr/>
        </p:nvCxnSpPr>
        <p:spPr>
          <a:xfrm>
            <a:off x="2046000" y="1823360"/>
            <a:ext cx="6516000" cy="0"/>
          </a:xfrm>
          <a:prstGeom prst="line">
            <a:avLst/>
          </a:prstGeom>
          <a:noFill/>
          <a:ln w="28575" cap="flat" cmpd="sng" algn="ctr">
            <a:solidFill>
              <a:srgbClr val="7030A0"/>
            </a:solidFill>
            <a:prstDash val="solid"/>
          </a:ln>
          <a:effectLst/>
        </p:spPr>
      </p:cxnSp>
      <p:cxnSp>
        <p:nvCxnSpPr>
          <p:cNvPr id="19" name="직선 연결선 18"/>
          <p:cNvCxnSpPr/>
          <p:nvPr/>
        </p:nvCxnSpPr>
        <p:spPr>
          <a:xfrm>
            <a:off x="2046000" y="2508148"/>
            <a:ext cx="6624000" cy="0"/>
          </a:xfrm>
          <a:prstGeom prst="line">
            <a:avLst/>
          </a:prstGeom>
          <a:noFill/>
          <a:ln w="28575" cap="flat" cmpd="sng" algn="ctr">
            <a:solidFill>
              <a:srgbClr val="00B050"/>
            </a:solidFill>
            <a:prstDash val="solid"/>
          </a:ln>
          <a:effectLst/>
        </p:spPr>
      </p:cxnSp>
      <p:cxnSp>
        <p:nvCxnSpPr>
          <p:cNvPr id="20" name="직선 연결선 19"/>
          <p:cNvCxnSpPr/>
          <p:nvPr/>
        </p:nvCxnSpPr>
        <p:spPr>
          <a:xfrm>
            <a:off x="2046000" y="3103092"/>
            <a:ext cx="6552000" cy="0"/>
          </a:xfrm>
          <a:prstGeom prst="line">
            <a:avLst/>
          </a:prstGeom>
          <a:noFill/>
          <a:ln w="28575" cap="flat" cmpd="sng" algn="ctr">
            <a:solidFill>
              <a:schemeClr val="tx1"/>
            </a:solidFill>
            <a:prstDash val="solid"/>
          </a:ln>
          <a:effectLst/>
        </p:spPr>
      </p:cxnSp>
      <p:sp>
        <p:nvSpPr>
          <p:cNvPr id="21" name="Rectangle 91"/>
          <p:cNvSpPr/>
          <p:nvPr/>
        </p:nvSpPr>
        <p:spPr>
          <a:xfrm>
            <a:off x="3981000" y="3686040"/>
            <a:ext cx="1214611" cy="473227"/>
          </a:xfrm>
          <a:prstGeom prst="rect">
            <a:avLst/>
          </a:prstGeom>
          <a:solidFill>
            <a:schemeClr val="bg2"/>
          </a:solidFill>
          <a:ln w="19050" cap="flat" cmpd="sng" algn="ctr">
            <a:solidFill>
              <a:schemeClr val="tx1"/>
            </a:solidFill>
            <a:prstDash val="solid"/>
            <a:miter lim="800000"/>
          </a:ln>
          <a:effectLst/>
        </p:spPr>
        <p:txBody>
          <a:bodyPr rtlCol="0" anchor="ctr"/>
          <a:lstStyle/>
          <a:p>
            <a:pPr algn="ctr" defTabSz="914460">
              <a:lnSpc>
                <a:spcPct val="90000"/>
              </a:lnSpc>
            </a:pPr>
            <a:r>
              <a:rPr lang="en-US" sz="1200" b="1" kern="0" dirty="0"/>
              <a:t>Compute Nodes</a:t>
            </a:r>
          </a:p>
        </p:txBody>
      </p:sp>
      <p:sp>
        <p:nvSpPr>
          <p:cNvPr id="22" name="Rectangle 106"/>
          <p:cNvSpPr/>
          <p:nvPr/>
        </p:nvSpPr>
        <p:spPr>
          <a:xfrm>
            <a:off x="4274321" y="3498212"/>
            <a:ext cx="632108" cy="142991"/>
          </a:xfrm>
          <a:prstGeom prst="rect">
            <a:avLst/>
          </a:prstGeom>
          <a:solidFill>
            <a:schemeClr val="bg1"/>
          </a:solidFill>
          <a:ln w="25400" cap="flat" cmpd="sng" algn="ctr">
            <a:solidFill>
              <a:schemeClr val="tx1"/>
            </a:solidFill>
            <a:prstDash val="solid"/>
          </a:ln>
          <a:effectLst/>
        </p:spPr>
        <p:txBody>
          <a:bodyPr rtlCol="0" anchor="ctr"/>
          <a:lstStyle/>
          <a:p>
            <a:pPr algn="ctr" defTabSz="914460">
              <a:defRPr/>
            </a:pPr>
            <a:r>
              <a:rPr lang="en-US" sz="1000" kern="0" dirty="0">
                <a:solidFill>
                  <a:prstClr val="black"/>
                </a:solidFill>
              </a:rPr>
              <a:t>bond0</a:t>
            </a:r>
          </a:p>
        </p:txBody>
      </p:sp>
      <p:sp>
        <p:nvSpPr>
          <p:cNvPr id="23" name="TextBox 22"/>
          <p:cNvSpPr txBox="1"/>
          <p:nvPr/>
        </p:nvSpPr>
        <p:spPr>
          <a:xfrm rot="5400000">
            <a:off x="7052660" y="4265542"/>
            <a:ext cx="360000" cy="326614"/>
          </a:xfrm>
          <a:prstGeom prst="rect">
            <a:avLst/>
          </a:prstGeom>
          <a:noFill/>
        </p:spPr>
        <p:txBody>
          <a:bodyPr wrap="square" lIns="0" tIns="0" rIns="0" bIns="0" rtlCol="0" anchor="ctr">
            <a:noAutofit/>
          </a:bodyPr>
          <a:lstStyle/>
          <a:p>
            <a:pPr>
              <a:lnSpc>
                <a:spcPct val="90000"/>
              </a:lnSpc>
            </a:pPr>
            <a:r>
              <a:rPr lang="en-US" altLang="ko-KR" sz="2400" b="1" dirty="0"/>
              <a:t>…</a:t>
            </a:r>
          </a:p>
        </p:txBody>
      </p:sp>
      <p:sp>
        <p:nvSpPr>
          <p:cNvPr id="24" name="Cloud 99"/>
          <p:cNvSpPr/>
          <p:nvPr/>
        </p:nvSpPr>
        <p:spPr>
          <a:xfrm>
            <a:off x="8526000" y="2237483"/>
            <a:ext cx="1215000" cy="1210376"/>
          </a:xfrm>
          <a:prstGeom prst="cloud">
            <a:avLst/>
          </a:prstGeom>
          <a:solidFill>
            <a:sysClr val="window" lastClr="FFFFFF"/>
          </a:solidFill>
          <a:ln w="25400" cap="flat" cmpd="sng" algn="ctr">
            <a:solidFill>
              <a:srgbClr val="0096D6">
                <a:shade val="50000"/>
              </a:srgbClr>
            </a:solidFill>
            <a:prstDash val="solid"/>
          </a:ln>
          <a:effectLst/>
        </p:spPr>
        <p:txBody>
          <a:bodyPr rtlCol="0" anchor="ctr"/>
          <a:lstStyle/>
          <a:p>
            <a:pPr algn="ctr" defTabSz="914460">
              <a:defRPr/>
            </a:pPr>
            <a:r>
              <a:rPr lang="en-US" sz="1200" kern="0" dirty="0">
                <a:solidFill>
                  <a:prstClr val="black"/>
                </a:solidFill>
              </a:rPr>
              <a:t>Internal routing</a:t>
            </a:r>
          </a:p>
        </p:txBody>
      </p:sp>
      <p:sp>
        <p:nvSpPr>
          <p:cNvPr id="25" name="Cloud 100"/>
          <p:cNvSpPr/>
          <p:nvPr/>
        </p:nvSpPr>
        <p:spPr>
          <a:xfrm>
            <a:off x="8539849" y="1404000"/>
            <a:ext cx="1201151" cy="755451"/>
          </a:xfrm>
          <a:prstGeom prst="cloud">
            <a:avLst/>
          </a:prstGeom>
          <a:solidFill>
            <a:sysClr val="window" lastClr="FFFFFF"/>
          </a:solidFill>
          <a:ln w="25400" cap="flat" cmpd="sng" algn="ctr">
            <a:solidFill>
              <a:srgbClr val="0096D6">
                <a:shade val="50000"/>
              </a:srgbClr>
            </a:solidFill>
            <a:prstDash val="solid"/>
          </a:ln>
          <a:effectLst/>
        </p:spPr>
        <p:txBody>
          <a:bodyPr rtlCol="0" anchor="ctr"/>
          <a:lstStyle/>
          <a:p>
            <a:pPr algn="ctr" defTabSz="914460">
              <a:defRPr/>
            </a:pPr>
            <a:r>
              <a:rPr lang="en-US" sz="1200" kern="0" dirty="0">
                <a:solidFill>
                  <a:prstClr val="black"/>
                </a:solidFill>
              </a:rPr>
              <a:t>External routing</a:t>
            </a:r>
          </a:p>
        </p:txBody>
      </p:sp>
      <p:sp>
        <p:nvSpPr>
          <p:cNvPr id="26" name="TextBox 25"/>
          <p:cNvSpPr txBox="1"/>
          <p:nvPr/>
        </p:nvSpPr>
        <p:spPr>
          <a:xfrm>
            <a:off x="8411197" y="3698036"/>
            <a:ext cx="3239285" cy="2230176"/>
          </a:xfrm>
          <a:prstGeom prst="rect">
            <a:avLst/>
          </a:prstGeom>
          <a:noFill/>
        </p:spPr>
        <p:txBody>
          <a:bodyPr wrap="square" lIns="0" tIns="0" rIns="0" bIns="0" rtlCol="0">
            <a:noAutofit/>
          </a:bodyPr>
          <a:lstStyle/>
          <a:p>
            <a:pPr>
              <a:lnSpc>
                <a:spcPct val="90000"/>
              </a:lnSpc>
              <a:spcAft>
                <a:spcPts val="600"/>
              </a:spcAft>
            </a:pPr>
            <a:r>
              <a:rPr lang="en-US" altLang="ko-KR" b="1" dirty="0"/>
              <a:t>Routing notes:</a:t>
            </a:r>
          </a:p>
          <a:p>
            <a:pPr marL="171450" indent="-171450">
              <a:lnSpc>
                <a:spcPct val="90000"/>
              </a:lnSpc>
              <a:spcBef>
                <a:spcPts val="600"/>
              </a:spcBef>
              <a:buFontTx/>
              <a:buChar char="-"/>
            </a:pPr>
            <a:r>
              <a:rPr lang="en-US" altLang="ko-KR" sz="1400" dirty="0"/>
              <a:t>EXTERNAL-API may need to be reachable from EXTERNAL-VM if Ironic nodes need access to Cloud API</a:t>
            </a:r>
          </a:p>
          <a:p>
            <a:pPr marL="171450" indent="-171450">
              <a:lnSpc>
                <a:spcPct val="90000"/>
              </a:lnSpc>
              <a:spcBef>
                <a:spcPts val="600"/>
              </a:spcBef>
              <a:buFontTx/>
              <a:buChar char="-"/>
            </a:pPr>
            <a:r>
              <a:rPr lang="en-US" altLang="ko-KR" sz="1400" dirty="0"/>
              <a:t>Cloud IPMI/</a:t>
            </a:r>
            <a:r>
              <a:rPr lang="en-US" altLang="ko-KR" sz="1400" dirty="0" err="1"/>
              <a:t>iLO</a:t>
            </a:r>
            <a:r>
              <a:rPr lang="en-US" altLang="ko-KR" sz="1400" dirty="0"/>
              <a:t> must be reachable from the lifecycle-manager for Operating System install</a:t>
            </a:r>
          </a:p>
          <a:p>
            <a:pPr marL="171450" indent="-171450">
              <a:lnSpc>
                <a:spcPct val="90000"/>
              </a:lnSpc>
              <a:spcBef>
                <a:spcPts val="600"/>
              </a:spcBef>
              <a:buFontTx/>
              <a:buChar char="-"/>
            </a:pPr>
            <a:r>
              <a:rPr lang="en-US" altLang="ko-KR" sz="1400" dirty="0"/>
              <a:t>Ironic IPMI/</a:t>
            </a:r>
            <a:r>
              <a:rPr lang="en-US" altLang="ko-KR" sz="1400" dirty="0" err="1"/>
              <a:t>iLO</a:t>
            </a:r>
            <a:r>
              <a:rPr lang="en-US" altLang="ko-KR" sz="1400" dirty="0"/>
              <a:t> must be reachable from the Cloud </a:t>
            </a:r>
            <a:endParaRPr lang="ko-KR" altLang="en-US" sz="1400" dirty="0"/>
          </a:p>
        </p:txBody>
      </p:sp>
      <p:cxnSp>
        <p:nvCxnSpPr>
          <p:cNvPr id="27" name="직선 연결선 26"/>
          <p:cNvCxnSpPr/>
          <p:nvPr/>
        </p:nvCxnSpPr>
        <p:spPr>
          <a:xfrm>
            <a:off x="6681000" y="2508148"/>
            <a:ext cx="0" cy="2016000"/>
          </a:xfrm>
          <a:prstGeom prst="line">
            <a:avLst/>
          </a:prstGeom>
          <a:noFill/>
          <a:ln w="28575" cap="flat" cmpd="sng" algn="ctr">
            <a:solidFill>
              <a:srgbClr val="00B050"/>
            </a:solidFill>
            <a:prstDash val="solid"/>
          </a:ln>
          <a:effectLst/>
        </p:spPr>
      </p:cxnSp>
      <p:sp>
        <p:nvSpPr>
          <p:cNvPr id="28" name="Rectangle 91"/>
          <p:cNvSpPr/>
          <p:nvPr/>
        </p:nvSpPr>
        <p:spPr>
          <a:xfrm>
            <a:off x="6544518" y="3686040"/>
            <a:ext cx="1214611" cy="473227"/>
          </a:xfrm>
          <a:prstGeom prst="rect">
            <a:avLst/>
          </a:prstGeom>
          <a:solidFill>
            <a:schemeClr val="bg1"/>
          </a:solidFill>
          <a:ln w="19050" cap="flat" cmpd="sng" algn="ctr">
            <a:solidFill>
              <a:schemeClr val="tx1"/>
            </a:solidFill>
            <a:prstDash val="sysDash"/>
            <a:miter lim="800000"/>
          </a:ln>
          <a:effectLst/>
        </p:spPr>
        <p:txBody>
          <a:bodyPr rtlCol="0" anchor="ctr"/>
          <a:lstStyle/>
          <a:p>
            <a:pPr algn="ctr" defTabSz="914460">
              <a:lnSpc>
                <a:spcPct val="90000"/>
              </a:lnSpc>
            </a:pPr>
            <a:r>
              <a:rPr lang="en-US" sz="1200" b="1" kern="0" dirty="0"/>
              <a:t>Ironic</a:t>
            </a:r>
          </a:p>
          <a:p>
            <a:pPr algn="ctr" defTabSz="914460">
              <a:lnSpc>
                <a:spcPct val="90000"/>
              </a:lnSpc>
            </a:pPr>
            <a:r>
              <a:rPr lang="en-US" sz="1200" b="1" kern="0" dirty="0"/>
              <a:t>Nodes</a:t>
            </a:r>
          </a:p>
        </p:txBody>
      </p:sp>
      <p:sp>
        <p:nvSpPr>
          <p:cNvPr id="29" name="Rectangle 106"/>
          <p:cNvSpPr/>
          <p:nvPr/>
        </p:nvSpPr>
        <p:spPr>
          <a:xfrm>
            <a:off x="6544518" y="3498212"/>
            <a:ext cx="632108" cy="140461"/>
          </a:xfrm>
          <a:prstGeom prst="rect">
            <a:avLst/>
          </a:prstGeom>
          <a:solidFill>
            <a:schemeClr val="bg1"/>
          </a:solidFill>
          <a:ln w="25400" cap="flat" cmpd="sng" algn="ctr">
            <a:solidFill>
              <a:schemeClr val="tx1"/>
            </a:solidFill>
            <a:prstDash val="sysDash"/>
          </a:ln>
          <a:effectLst/>
        </p:spPr>
        <p:txBody>
          <a:bodyPr rtlCol="0" anchor="ctr"/>
          <a:lstStyle/>
          <a:p>
            <a:pPr algn="ctr" defTabSz="914460">
              <a:defRPr/>
            </a:pPr>
            <a:r>
              <a:rPr lang="en-US" sz="1000" kern="0" dirty="0" err="1">
                <a:solidFill>
                  <a:prstClr val="black"/>
                </a:solidFill>
              </a:rPr>
              <a:t>ethN</a:t>
            </a:r>
            <a:endParaRPr lang="en-US" sz="1000" kern="0" dirty="0">
              <a:solidFill>
                <a:prstClr val="black"/>
              </a:solidFill>
            </a:endParaRPr>
          </a:p>
        </p:txBody>
      </p:sp>
      <p:sp>
        <p:nvSpPr>
          <p:cNvPr id="30" name="Rectangle 106"/>
          <p:cNvSpPr/>
          <p:nvPr/>
        </p:nvSpPr>
        <p:spPr>
          <a:xfrm>
            <a:off x="7554000" y="3933849"/>
            <a:ext cx="432000" cy="140461"/>
          </a:xfrm>
          <a:prstGeom prst="rect">
            <a:avLst/>
          </a:prstGeom>
          <a:solidFill>
            <a:schemeClr val="bg1"/>
          </a:solidFill>
          <a:ln w="25400" cap="flat" cmpd="sng" algn="ctr">
            <a:solidFill>
              <a:schemeClr val="tx1"/>
            </a:solidFill>
            <a:prstDash val="sysDash"/>
          </a:ln>
          <a:effectLst/>
        </p:spPr>
        <p:txBody>
          <a:bodyPr rtlCol="0" anchor="ctr"/>
          <a:lstStyle/>
          <a:p>
            <a:pPr algn="ctr" defTabSz="914460">
              <a:defRPr/>
            </a:pPr>
            <a:r>
              <a:rPr lang="en-US" sz="1000" kern="0" dirty="0" err="1">
                <a:solidFill>
                  <a:prstClr val="black"/>
                </a:solidFill>
              </a:rPr>
              <a:t>iLO</a:t>
            </a:r>
            <a:endParaRPr lang="en-US" sz="1000" kern="0" dirty="0">
              <a:solidFill>
                <a:prstClr val="black"/>
              </a:solidFill>
            </a:endParaRPr>
          </a:p>
        </p:txBody>
      </p:sp>
      <p:cxnSp>
        <p:nvCxnSpPr>
          <p:cNvPr id="31" name="꺾인 연결선 30"/>
          <p:cNvCxnSpPr>
            <a:endCxn id="32" idx="0"/>
          </p:cNvCxnSpPr>
          <p:nvPr/>
        </p:nvCxnSpPr>
        <p:spPr>
          <a:xfrm rot="10800000" flipV="1">
            <a:off x="7194186" y="1960446"/>
            <a:ext cx="1403815" cy="568553"/>
          </a:xfrm>
          <a:prstGeom prst="bentConnector2">
            <a:avLst/>
          </a:prstGeom>
          <a:noFill/>
          <a:ln w="28575" cap="flat" cmpd="sng" algn="ctr">
            <a:solidFill>
              <a:srgbClr val="00B050"/>
            </a:solidFill>
            <a:prstDash val="solid"/>
          </a:ln>
          <a:effectLst/>
        </p:spPr>
      </p:cxnSp>
      <p:sp>
        <p:nvSpPr>
          <p:cNvPr id="32" name="Rectangle 106"/>
          <p:cNvSpPr/>
          <p:nvPr/>
        </p:nvSpPr>
        <p:spPr>
          <a:xfrm>
            <a:off x="6992402" y="2529000"/>
            <a:ext cx="403565" cy="151609"/>
          </a:xfrm>
          <a:prstGeom prst="rect">
            <a:avLst/>
          </a:prstGeom>
          <a:solidFill>
            <a:schemeClr val="bg1"/>
          </a:solidFill>
          <a:ln w="25400" cap="flat" cmpd="sng" algn="ctr">
            <a:noFill/>
            <a:prstDash val="sysDash"/>
          </a:ln>
          <a:effectLst/>
        </p:spPr>
        <p:txBody>
          <a:bodyPr rtlCol="0" anchor="ctr"/>
          <a:lstStyle/>
          <a:p>
            <a:pPr algn="ctr" defTabSz="914460">
              <a:defRPr/>
            </a:pPr>
            <a:endParaRPr lang="en-US" sz="1000" kern="0" dirty="0">
              <a:solidFill>
                <a:prstClr val="black"/>
              </a:solidFill>
            </a:endParaRPr>
          </a:p>
        </p:txBody>
      </p:sp>
      <p:sp>
        <p:nvSpPr>
          <p:cNvPr id="33" name="TextBox 32"/>
          <p:cNvSpPr txBox="1"/>
          <p:nvPr/>
        </p:nvSpPr>
        <p:spPr>
          <a:xfrm>
            <a:off x="809486" y="5436524"/>
            <a:ext cx="6165000" cy="782476"/>
          </a:xfrm>
          <a:prstGeom prst="rect">
            <a:avLst/>
          </a:prstGeom>
          <a:noFill/>
        </p:spPr>
        <p:txBody>
          <a:bodyPr wrap="square" lIns="0" tIns="0" rIns="0" bIns="0" rtlCol="0">
            <a:noAutofit/>
          </a:bodyPr>
          <a:lstStyle/>
          <a:p>
            <a:pPr marL="171450" indent="-171450">
              <a:lnSpc>
                <a:spcPct val="90000"/>
              </a:lnSpc>
              <a:spcBef>
                <a:spcPts val="600"/>
              </a:spcBef>
              <a:buFontTx/>
              <a:buChar char="-"/>
            </a:pPr>
            <a:r>
              <a:rPr lang="en-US" altLang="ko-KR" sz="1400" dirty="0"/>
              <a:t>Cloud IPMI/</a:t>
            </a:r>
            <a:r>
              <a:rPr lang="en-US" altLang="ko-KR" sz="1400" dirty="0" err="1"/>
              <a:t>iLO</a:t>
            </a:r>
            <a:r>
              <a:rPr lang="en-US" altLang="ko-KR" sz="1400" dirty="0"/>
              <a:t> network for Controllers and Compute Servers not shown</a:t>
            </a:r>
          </a:p>
          <a:p>
            <a:pPr marL="171450" indent="-171450">
              <a:lnSpc>
                <a:spcPct val="90000"/>
              </a:lnSpc>
              <a:spcBef>
                <a:spcPts val="600"/>
              </a:spcBef>
              <a:buFontTx/>
              <a:buChar char="-"/>
            </a:pPr>
            <a:r>
              <a:rPr lang="en-US" altLang="ko-KR" sz="1400" dirty="0"/>
              <a:t>Guest network must be tagged at switch port for Ironic nodes</a:t>
            </a:r>
          </a:p>
          <a:p>
            <a:pPr marL="171450" indent="-171450">
              <a:lnSpc>
                <a:spcPct val="90000"/>
              </a:lnSpc>
              <a:spcBef>
                <a:spcPts val="600"/>
              </a:spcBef>
              <a:buFontTx/>
              <a:buChar char="-"/>
            </a:pPr>
            <a:r>
              <a:rPr lang="en-US" altLang="ko-KR" sz="1400" dirty="0"/>
              <a:t>Guest network used for PXE and access to provisioned Ironic nodes</a:t>
            </a:r>
            <a:endParaRPr lang="ko-KR" altLang="en-US" sz="1400" dirty="0"/>
          </a:p>
        </p:txBody>
      </p:sp>
    </p:spTree>
    <p:extLst>
      <p:ext uri="{BB962C8B-B14F-4D97-AF65-F5344CB8AC3E}">
        <p14:creationId xmlns:p14="http://schemas.microsoft.com/office/powerpoint/2010/main" val="42937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High Availability</a:t>
            </a:r>
          </a:p>
        </p:txBody>
      </p:sp>
      <p:sp>
        <p:nvSpPr>
          <p:cNvPr id="2" name="텍스트 개체 틀 1"/>
          <p:cNvSpPr>
            <a:spLocks noGrp="1"/>
          </p:cNvSpPr>
          <p:nvPr>
            <p:ph type="body" sz="quarter" idx="14"/>
          </p:nvPr>
        </p:nvSpPr>
        <p:spPr/>
        <p:txBody>
          <a:bodyPr/>
          <a:lstStyle/>
          <a:p>
            <a:endParaRPr lang="ko-KR" altLang="en-US"/>
          </a:p>
        </p:txBody>
      </p:sp>
      <p:sp>
        <p:nvSpPr>
          <p:cNvPr id="3" name="Slide Number Placeholder 2"/>
          <p:cNvSpPr>
            <a:spLocks noGrp="1"/>
          </p:cNvSpPr>
          <p:nvPr>
            <p:ph type="sldNum" sz="quarter" idx="12"/>
          </p:nvPr>
        </p:nvSpPr>
        <p:spPr/>
        <p:txBody>
          <a:bodyPr/>
          <a:lstStyle/>
          <a:p>
            <a:fld id="{B016F8AB-BCEA-4347-8BA6-BE776009BC89}" type="slidenum">
              <a:rPr lang="en-US" smtClean="0"/>
              <a:t>34</a:t>
            </a:fld>
            <a:endParaRPr lang="en-US" dirty="0"/>
          </a:p>
        </p:txBody>
      </p:sp>
    </p:spTree>
    <p:extLst>
      <p:ext uri="{BB962C8B-B14F-4D97-AF65-F5344CB8AC3E}">
        <p14:creationId xmlns:p14="http://schemas.microsoft.com/office/powerpoint/2010/main" val="322850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Control Plane High Availability (1/3)</a:t>
            </a:r>
          </a:p>
        </p:txBody>
      </p:sp>
      <p:sp>
        <p:nvSpPr>
          <p:cNvPr id="5" name="AutoShape 3"/>
          <p:cNvSpPr>
            <a:spLocks noChangeAspect="1" noChangeArrowheads="1" noTextEdit="1"/>
          </p:cNvSpPr>
          <p:nvPr/>
        </p:nvSpPr>
        <p:spPr bwMode="auto">
          <a:xfrm>
            <a:off x="2320925" y="974725"/>
            <a:ext cx="7550150" cy="541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2273" name="Picture 2272"/>
          <p:cNvPicPr>
            <a:picLocks noChangeAspect="1"/>
          </p:cNvPicPr>
          <p:nvPr/>
        </p:nvPicPr>
        <p:blipFill>
          <a:blip r:embed="rId3"/>
          <a:stretch>
            <a:fillRect/>
          </a:stretch>
        </p:blipFill>
        <p:spPr>
          <a:xfrm>
            <a:off x="609441" y="1230607"/>
            <a:ext cx="10969943" cy="4898393"/>
          </a:xfrm>
          <a:prstGeom prst="rect">
            <a:avLst/>
          </a:prstGeom>
        </p:spPr>
      </p:pic>
    </p:spTree>
    <p:extLst>
      <p:ext uri="{BB962C8B-B14F-4D97-AF65-F5344CB8AC3E}">
        <p14:creationId xmlns:p14="http://schemas.microsoft.com/office/powerpoint/2010/main" val="449225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Plane High Availability (2/3)</a:t>
            </a:r>
          </a:p>
        </p:txBody>
      </p:sp>
      <p:sp>
        <p:nvSpPr>
          <p:cNvPr id="5" name="AutoShape 3"/>
          <p:cNvSpPr>
            <a:spLocks noChangeAspect="1" noChangeArrowheads="1" noTextEdit="1"/>
          </p:cNvSpPr>
          <p:nvPr/>
        </p:nvSpPr>
        <p:spPr bwMode="auto">
          <a:xfrm>
            <a:off x="2325688" y="974725"/>
            <a:ext cx="7540625" cy="541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51" name="AutoShape 3"/>
          <p:cNvSpPr>
            <a:spLocks noChangeAspect="1" noChangeArrowheads="1" noTextEdit="1"/>
          </p:cNvSpPr>
          <p:nvPr/>
        </p:nvSpPr>
        <p:spPr bwMode="auto">
          <a:xfrm>
            <a:off x="2325688" y="974725"/>
            <a:ext cx="7540625" cy="541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44206" name="Picture 44205"/>
          <p:cNvPicPr>
            <a:picLocks noChangeAspect="1"/>
          </p:cNvPicPr>
          <p:nvPr/>
        </p:nvPicPr>
        <p:blipFill>
          <a:blip r:embed="rId3"/>
          <a:stretch>
            <a:fillRect/>
          </a:stretch>
        </p:blipFill>
        <p:spPr>
          <a:xfrm>
            <a:off x="614741" y="1230607"/>
            <a:ext cx="10964643" cy="4901609"/>
          </a:xfrm>
          <a:prstGeom prst="rect">
            <a:avLst/>
          </a:prstGeom>
        </p:spPr>
      </p:pic>
    </p:spTree>
    <p:extLst>
      <p:ext uri="{BB962C8B-B14F-4D97-AF65-F5344CB8AC3E}">
        <p14:creationId xmlns:p14="http://schemas.microsoft.com/office/powerpoint/2010/main" val="4277237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Plane High Availability (3/3)</a:t>
            </a:r>
          </a:p>
        </p:txBody>
      </p:sp>
      <p:sp>
        <p:nvSpPr>
          <p:cNvPr id="5" name="AutoShape 3"/>
          <p:cNvSpPr>
            <a:spLocks noChangeAspect="1" noChangeArrowheads="1" noTextEdit="1"/>
          </p:cNvSpPr>
          <p:nvPr/>
        </p:nvSpPr>
        <p:spPr bwMode="auto">
          <a:xfrm>
            <a:off x="2320925" y="974725"/>
            <a:ext cx="7550150" cy="541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3" name="Picture 2"/>
          <p:cNvPicPr>
            <a:picLocks noChangeAspect="1"/>
          </p:cNvPicPr>
          <p:nvPr/>
        </p:nvPicPr>
        <p:blipFill>
          <a:blip r:embed="rId3"/>
          <a:stretch>
            <a:fillRect/>
          </a:stretch>
        </p:blipFill>
        <p:spPr>
          <a:xfrm>
            <a:off x="609442" y="1224000"/>
            <a:ext cx="10969942" cy="4901609"/>
          </a:xfrm>
          <a:prstGeom prst="rect">
            <a:avLst/>
          </a:prstGeom>
        </p:spPr>
      </p:pic>
    </p:spTree>
    <p:extLst>
      <p:ext uri="{BB962C8B-B14F-4D97-AF65-F5344CB8AC3E}">
        <p14:creationId xmlns:p14="http://schemas.microsoft.com/office/powerpoint/2010/main" val="424012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Backup and Recovery </a:t>
            </a:r>
            <a:br>
              <a:rPr lang="en-US" dirty="0"/>
            </a:br>
            <a:r>
              <a:rPr lang="en-US" dirty="0"/>
              <a:t>of the Control Plane</a:t>
            </a:r>
          </a:p>
        </p:txBody>
      </p:sp>
      <p:sp>
        <p:nvSpPr>
          <p:cNvPr id="2" name="텍스트 개체 틀 1"/>
          <p:cNvSpPr>
            <a:spLocks noGrp="1"/>
          </p:cNvSpPr>
          <p:nvPr>
            <p:ph type="body" sz="quarter" idx="14"/>
          </p:nvPr>
        </p:nvSpPr>
        <p:spPr/>
        <p:txBody>
          <a:bodyPr/>
          <a:lstStyle/>
          <a:p>
            <a:endParaRPr lang="ko-KR" altLang="en-US"/>
          </a:p>
        </p:txBody>
      </p:sp>
      <p:sp>
        <p:nvSpPr>
          <p:cNvPr id="3" name="Slide Number Placeholder 2"/>
          <p:cNvSpPr>
            <a:spLocks noGrp="1"/>
          </p:cNvSpPr>
          <p:nvPr>
            <p:ph type="sldNum" sz="quarter" idx="12"/>
          </p:nvPr>
        </p:nvSpPr>
        <p:spPr/>
        <p:txBody>
          <a:bodyPr/>
          <a:lstStyle/>
          <a:p>
            <a:fld id="{B016F8AB-BCEA-4347-8BA6-BE776009BC89}" type="slidenum">
              <a:rPr lang="en-US" smtClean="0"/>
              <a:t>38</a:t>
            </a:fld>
            <a:endParaRPr lang="en-US" dirty="0"/>
          </a:p>
        </p:txBody>
      </p:sp>
    </p:spTree>
    <p:extLst>
      <p:ext uri="{BB962C8B-B14F-4D97-AF65-F5344CB8AC3E}">
        <p14:creationId xmlns:p14="http://schemas.microsoft.com/office/powerpoint/2010/main" val="91616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and Recovery in HOS 3.0 - Highlights</a:t>
            </a:r>
          </a:p>
        </p:txBody>
      </p:sp>
      <p:sp>
        <p:nvSpPr>
          <p:cNvPr id="6" name="Rectangle 5"/>
          <p:cNvSpPr/>
          <p:nvPr/>
        </p:nvSpPr>
        <p:spPr>
          <a:xfrm>
            <a:off x="624250" y="1463700"/>
            <a:ext cx="10826750" cy="4305300"/>
          </a:xfrm>
          <a:prstGeom prst="rect">
            <a:avLst/>
          </a:prstGeom>
          <a:noFill/>
        </p:spPr>
      </p:sp>
      <p:sp>
        <p:nvSpPr>
          <p:cNvPr id="8" name="Freeform 7"/>
          <p:cNvSpPr/>
          <p:nvPr/>
        </p:nvSpPr>
        <p:spPr>
          <a:xfrm>
            <a:off x="4521879" y="1557469"/>
            <a:ext cx="6929121" cy="495354"/>
          </a:xfrm>
          <a:custGeom>
            <a:avLst/>
            <a:gdLst>
              <a:gd name="connsiteX0" fmla="*/ 82560 w 495353"/>
              <a:gd name="connsiteY0" fmla="*/ 0 h 6929120"/>
              <a:gd name="connsiteX1" fmla="*/ 412793 w 495353"/>
              <a:gd name="connsiteY1" fmla="*/ 0 h 6929120"/>
              <a:gd name="connsiteX2" fmla="*/ 495353 w 495353"/>
              <a:gd name="connsiteY2" fmla="*/ 82560 h 6929120"/>
              <a:gd name="connsiteX3" fmla="*/ 495353 w 495353"/>
              <a:gd name="connsiteY3" fmla="*/ 6929120 h 6929120"/>
              <a:gd name="connsiteX4" fmla="*/ 495353 w 495353"/>
              <a:gd name="connsiteY4" fmla="*/ 6929120 h 6929120"/>
              <a:gd name="connsiteX5" fmla="*/ 0 w 495353"/>
              <a:gd name="connsiteY5" fmla="*/ 6929120 h 6929120"/>
              <a:gd name="connsiteX6" fmla="*/ 0 w 495353"/>
              <a:gd name="connsiteY6" fmla="*/ 6929120 h 6929120"/>
              <a:gd name="connsiteX7" fmla="*/ 0 w 495353"/>
              <a:gd name="connsiteY7" fmla="*/ 82560 h 6929120"/>
              <a:gd name="connsiteX8" fmla="*/ 82560 w 495353"/>
              <a:gd name="connsiteY8" fmla="*/ 0 h 692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53" h="6929120">
                <a:moveTo>
                  <a:pt x="495353" y="1154874"/>
                </a:moveTo>
                <a:lnTo>
                  <a:pt x="495353" y="5774246"/>
                </a:lnTo>
                <a:cubicBezTo>
                  <a:pt x="495353" y="6412066"/>
                  <a:pt x="492711" y="6929113"/>
                  <a:pt x="489451" y="6929113"/>
                </a:cubicBezTo>
                <a:lnTo>
                  <a:pt x="0" y="6929113"/>
                </a:lnTo>
                <a:lnTo>
                  <a:pt x="0" y="6929113"/>
                </a:lnTo>
                <a:lnTo>
                  <a:pt x="0" y="7"/>
                </a:lnTo>
                <a:lnTo>
                  <a:pt x="0" y="7"/>
                </a:lnTo>
                <a:lnTo>
                  <a:pt x="489451" y="7"/>
                </a:lnTo>
                <a:cubicBezTo>
                  <a:pt x="492711" y="7"/>
                  <a:pt x="495353" y="517054"/>
                  <a:pt x="495353" y="1154874"/>
                </a:cubicBezTo>
                <a:close/>
              </a:path>
            </a:pathLst>
          </a:custGeom>
          <a:pattFill prst="pct70">
            <a:fgClr>
              <a:schemeClr val="accent1">
                <a:tint val="40000"/>
                <a:hueOff val="0"/>
                <a:satOff val="0"/>
                <a:lumOff val="0"/>
              </a:schemeClr>
            </a:fgClr>
            <a:bgClr>
              <a:schemeClr val="bg1"/>
            </a:bgClr>
          </a:patt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48006" rIns="271831" bIns="148007" numCol="1" spcCol="1270" anchor="ctr" anchorCtr="0">
            <a:noAutofit/>
          </a:bodyPr>
          <a:lstStyle/>
          <a:p>
            <a:pPr marL="171450" lvl="1" indent="-171450" algn="l" defTabSz="800100" rtl="0">
              <a:lnSpc>
                <a:spcPct val="90000"/>
              </a:lnSpc>
              <a:spcBef>
                <a:spcPct val="0"/>
              </a:spcBef>
              <a:spcAft>
                <a:spcPct val="15000"/>
              </a:spcAft>
              <a:buChar char="••"/>
            </a:pPr>
            <a:r>
              <a:rPr lang="en-US" sz="1800" b="0" i="0" kern="1200" cap="none" baseline="0" dirty="0">
                <a:solidFill>
                  <a:schemeClr val="tx1">
                    <a:lumMod val="75000"/>
                    <a:lumOff val="25000"/>
                  </a:schemeClr>
                </a:solidFill>
              </a:rPr>
              <a:t>Open source project </a:t>
            </a:r>
            <a:r>
              <a:rPr lang="en-US" sz="1800" b="1" i="0" kern="1200" cap="none" baseline="0" dirty="0">
                <a:solidFill>
                  <a:schemeClr val="tx1">
                    <a:lumMod val="75000"/>
                    <a:lumOff val="25000"/>
                  </a:schemeClr>
                </a:solidFill>
              </a:rPr>
              <a:t>Freezer</a:t>
            </a:r>
            <a:endParaRPr lang="en-US" sz="1800" b="1" kern="1200" cap="none" baseline="0" dirty="0">
              <a:solidFill>
                <a:schemeClr val="tx1">
                  <a:lumMod val="75000"/>
                  <a:lumOff val="25000"/>
                </a:schemeClr>
              </a:solidFill>
            </a:endParaRPr>
          </a:p>
          <a:p>
            <a:pPr marL="171450" lvl="1" indent="-171450" algn="l" defTabSz="800100" rtl="0">
              <a:lnSpc>
                <a:spcPct val="90000"/>
              </a:lnSpc>
              <a:spcBef>
                <a:spcPct val="0"/>
              </a:spcBef>
              <a:spcAft>
                <a:spcPct val="15000"/>
              </a:spcAft>
              <a:buChar char="••"/>
            </a:pPr>
            <a:r>
              <a:rPr lang="en-US" sz="1800" b="1" i="0" kern="1200" cap="none" baseline="0" dirty="0">
                <a:solidFill>
                  <a:schemeClr val="tx1">
                    <a:lumMod val="75000"/>
                    <a:lumOff val="25000"/>
                  </a:schemeClr>
                </a:solidFill>
              </a:rPr>
              <a:t>https://github.com/stackforge/freezer </a:t>
            </a:r>
            <a:endParaRPr lang="en-US" sz="1800" b="1" kern="1200" cap="none" baseline="0" dirty="0">
              <a:solidFill>
                <a:schemeClr val="tx1">
                  <a:lumMod val="75000"/>
                  <a:lumOff val="25000"/>
                </a:schemeClr>
              </a:solidFill>
            </a:endParaRPr>
          </a:p>
        </p:txBody>
      </p:sp>
      <p:sp>
        <p:nvSpPr>
          <p:cNvPr id="9" name="Freeform 8"/>
          <p:cNvSpPr/>
          <p:nvPr/>
        </p:nvSpPr>
        <p:spPr>
          <a:xfrm>
            <a:off x="624250" y="1463700"/>
            <a:ext cx="3897630" cy="681111"/>
          </a:xfrm>
          <a:custGeom>
            <a:avLst/>
            <a:gdLst>
              <a:gd name="connsiteX0" fmla="*/ 0 w 3897630"/>
              <a:gd name="connsiteY0" fmla="*/ 113521 h 681111"/>
              <a:gd name="connsiteX1" fmla="*/ 113521 w 3897630"/>
              <a:gd name="connsiteY1" fmla="*/ 0 h 681111"/>
              <a:gd name="connsiteX2" fmla="*/ 3784109 w 3897630"/>
              <a:gd name="connsiteY2" fmla="*/ 0 h 681111"/>
              <a:gd name="connsiteX3" fmla="*/ 3897630 w 3897630"/>
              <a:gd name="connsiteY3" fmla="*/ 113521 h 681111"/>
              <a:gd name="connsiteX4" fmla="*/ 3897630 w 3897630"/>
              <a:gd name="connsiteY4" fmla="*/ 567590 h 681111"/>
              <a:gd name="connsiteX5" fmla="*/ 3784109 w 3897630"/>
              <a:gd name="connsiteY5" fmla="*/ 681111 h 681111"/>
              <a:gd name="connsiteX6" fmla="*/ 113521 w 3897630"/>
              <a:gd name="connsiteY6" fmla="*/ 681111 h 681111"/>
              <a:gd name="connsiteX7" fmla="*/ 0 w 3897630"/>
              <a:gd name="connsiteY7" fmla="*/ 567590 h 681111"/>
              <a:gd name="connsiteX8" fmla="*/ 0 w 3897630"/>
              <a:gd name="connsiteY8" fmla="*/ 113521 h 68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7630" h="681111">
                <a:moveTo>
                  <a:pt x="0" y="113521"/>
                </a:moveTo>
                <a:cubicBezTo>
                  <a:pt x="0" y="50825"/>
                  <a:pt x="50825" y="0"/>
                  <a:pt x="113521" y="0"/>
                </a:cubicBezTo>
                <a:lnTo>
                  <a:pt x="3784109" y="0"/>
                </a:lnTo>
                <a:cubicBezTo>
                  <a:pt x="3846805" y="0"/>
                  <a:pt x="3897630" y="50825"/>
                  <a:pt x="3897630" y="113521"/>
                </a:cubicBezTo>
                <a:lnTo>
                  <a:pt x="3897630" y="567590"/>
                </a:lnTo>
                <a:cubicBezTo>
                  <a:pt x="3897630" y="630286"/>
                  <a:pt x="3846805" y="681111"/>
                  <a:pt x="3784109" y="681111"/>
                </a:cubicBezTo>
                <a:lnTo>
                  <a:pt x="113521" y="681111"/>
                </a:lnTo>
                <a:cubicBezTo>
                  <a:pt x="50825" y="681111"/>
                  <a:pt x="0" y="630286"/>
                  <a:pt x="0" y="567590"/>
                </a:cubicBezTo>
                <a:lnTo>
                  <a:pt x="0" y="113521"/>
                </a:lnTo>
                <a:close/>
              </a:path>
            </a:pathLst>
          </a:custGeom>
          <a:solidFill>
            <a:schemeClr val="accent1">
              <a:lumMod val="75000"/>
            </a:schemeClr>
          </a:solidFill>
        </p:spPr>
        <p:style>
          <a:lnRef idx="3">
            <a:schemeClr val="lt1">
              <a:hueOff val="0"/>
              <a:satOff val="0"/>
              <a:lumOff val="0"/>
              <a:alphaOff val="0"/>
            </a:schemeClr>
          </a:lnRef>
          <a:fillRef idx="1">
            <a:scrgbClr r="0" g="0" b="0"/>
          </a:fillRef>
          <a:effectRef idx="1">
            <a:schemeClr val="accent1">
              <a:alpha val="90000"/>
              <a:hueOff val="0"/>
              <a:satOff val="0"/>
              <a:lumOff val="0"/>
              <a:alphaOff val="0"/>
            </a:schemeClr>
          </a:effectRef>
          <a:fontRef idx="minor">
            <a:schemeClr val="lt1"/>
          </a:fontRef>
        </p:style>
        <p:txBody>
          <a:bodyPr spcFirstLastPara="0" vert="horz" wrap="square" lIns="139929" tIns="86589" rIns="139929" bIns="86589" numCol="1" spcCol="1270" anchor="ctr" anchorCtr="0">
            <a:noAutofit/>
          </a:bodyPr>
          <a:lstStyle/>
          <a:p>
            <a:pPr lvl="0" algn="ctr" defTabSz="1244600" rtl="0">
              <a:lnSpc>
                <a:spcPct val="90000"/>
              </a:lnSpc>
              <a:spcBef>
                <a:spcPct val="0"/>
              </a:spcBef>
              <a:spcAft>
                <a:spcPct val="35000"/>
              </a:spcAft>
            </a:pPr>
            <a:r>
              <a:rPr lang="en-US" sz="2400" b="1" kern="1200" baseline="0" dirty="0"/>
              <a:t>Service</a:t>
            </a:r>
          </a:p>
        </p:txBody>
      </p:sp>
      <p:sp>
        <p:nvSpPr>
          <p:cNvPr id="10" name="Freeform 9"/>
          <p:cNvSpPr/>
          <p:nvPr/>
        </p:nvSpPr>
        <p:spPr>
          <a:xfrm>
            <a:off x="4521879" y="2247868"/>
            <a:ext cx="6929121" cy="544890"/>
          </a:xfrm>
          <a:custGeom>
            <a:avLst/>
            <a:gdLst>
              <a:gd name="connsiteX0" fmla="*/ 90817 w 544889"/>
              <a:gd name="connsiteY0" fmla="*/ 0 h 6929120"/>
              <a:gd name="connsiteX1" fmla="*/ 454072 w 544889"/>
              <a:gd name="connsiteY1" fmla="*/ 0 h 6929120"/>
              <a:gd name="connsiteX2" fmla="*/ 544889 w 544889"/>
              <a:gd name="connsiteY2" fmla="*/ 90817 h 6929120"/>
              <a:gd name="connsiteX3" fmla="*/ 544889 w 544889"/>
              <a:gd name="connsiteY3" fmla="*/ 6929120 h 6929120"/>
              <a:gd name="connsiteX4" fmla="*/ 544889 w 544889"/>
              <a:gd name="connsiteY4" fmla="*/ 6929120 h 6929120"/>
              <a:gd name="connsiteX5" fmla="*/ 0 w 544889"/>
              <a:gd name="connsiteY5" fmla="*/ 6929120 h 6929120"/>
              <a:gd name="connsiteX6" fmla="*/ 0 w 544889"/>
              <a:gd name="connsiteY6" fmla="*/ 6929120 h 6929120"/>
              <a:gd name="connsiteX7" fmla="*/ 0 w 544889"/>
              <a:gd name="connsiteY7" fmla="*/ 90817 h 6929120"/>
              <a:gd name="connsiteX8" fmla="*/ 90817 w 544889"/>
              <a:gd name="connsiteY8" fmla="*/ 0 h 692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4889" h="6929120">
                <a:moveTo>
                  <a:pt x="544889" y="1154885"/>
                </a:moveTo>
                <a:lnTo>
                  <a:pt x="544889" y="5774235"/>
                </a:lnTo>
                <a:cubicBezTo>
                  <a:pt x="544889" y="6412059"/>
                  <a:pt x="541692" y="6929114"/>
                  <a:pt x="537747" y="6929114"/>
                </a:cubicBezTo>
                <a:lnTo>
                  <a:pt x="0" y="6929114"/>
                </a:lnTo>
                <a:lnTo>
                  <a:pt x="0" y="6929114"/>
                </a:lnTo>
                <a:lnTo>
                  <a:pt x="0" y="6"/>
                </a:lnTo>
                <a:lnTo>
                  <a:pt x="0" y="6"/>
                </a:lnTo>
                <a:lnTo>
                  <a:pt x="537747" y="6"/>
                </a:lnTo>
                <a:cubicBezTo>
                  <a:pt x="541692" y="6"/>
                  <a:pt x="544889" y="517061"/>
                  <a:pt x="544889" y="1154885"/>
                </a:cubicBezTo>
                <a:close/>
              </a:path>
            </a:pathLst>
          </a:custGeom>
          <a:pattFill prst="pct70">
            <a:fgClr>
              <a:schemeClr val="accent1">
                <a:tint val="40000"/>
                <a:hueOff val="0"/>
                <a:satOff val="0"/>
                <a:lumOff val="0"/>
              </a:schemeClr>
            </a:fgClr>
            <a:bgClr>
              <a:schemeClr val="bg1"/>
            </a:bgClr>
          </a:patt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50424" rIns="274249" bIns="150425" numCol="1" spcCol="1270" anchor="ctr" anchorCtr="0">
            <a:noAutofit/>
          </a:bodyPr>
          <a:lstStyle/>
          <a:p>
            <a:pPr marL="171450" lvl="1" indent="-171450" algn="l" defTabSz="800100" rtl="0">
              <a:lnSpc>
                <a:spcPct val="90000"/>
              </a:lnSpc>
              <a:spcBef>
                <a:spcPct val="0"/>
              </a:spcBef>
              <a:spcAft>
                <a:spcPct val="15000"/>
              </a:spcAft>
              <a:buChar char="••"/>
            </a:pPr>
            <a:r>
              <a:rPr lang="en-US" sz="1800" b="0" i="0" kern="1200" cap="none" baseline="0" dirty="0">
                <a:solidFill>
                  <a:schemeClr val="tx1">
                    <a:lumMod val="75000"/>
                    <a:lumOff val="25000"/>
                  </a:schemeClr>
                </a:solidFill>
              </a:rPr>
              <a:t>OpenStack aware scalable architecture</a:t>
            </a:r>
            <a:endParaRPr lang="en-US" sz="1800" kern="1200" cap="none" baseline="0" dirty="0">
              <a:solidFill>
                <a:schemeClr val="tx1">
                  <a:lumMod val="75000"/>
                  <a:lumOff val="25000"/>
                </a:schemeClr>
              </a:solidFill>
            </a:endParaRPr>
          </a:p>
          <a:p>
            <a:pPr marL="171450" lvl="1" indent="-171450" algn="l" defTabSz="800100" rtl="0">
              <a:lnSpc>
                <a:spcPct val="90000"/>
              </a:lnSpc>
              <a:spcBef>
                <a:spcPct val="0"/>
              </a:spcBef>
              <a:spcAft>
                <a:spcPct val="15000"/>
              </a:spcAft>
              <a:buChar char="••"/>
            </a:pPr>
            <a:r>
              <a:rPr lang="en-US" sz="1800" kern="1200" cap="none" baseline="0" dirty="0">
                <a:solidFill>
                  <a:schemeClr val="tx1">
                    <a:lumMod val="75000"/>
                    <a:lumOff val="25000"/>
                  </a:schemeClr>
                </a:solidFill>
              </a:rPr>
              <a:t>Extensible to backup/recovery of Tenant VMs/Data</a:t>
            </a:r>
          </a:p>
        </p:txBody>
      </p:sp>
      <p:sp>
        <p:nvSpPr>
          <p:cNvPr id="11" name="Freeform 10"/>
          <p:cNvSpPr/>
          <p:nvPr/>
        </p:nvSpPr>
        <p:spPr>
          <a:xfrm>
            <a:off x="624250" y="2179756"/>
            <a:ext cx="3897630" cy="681111"/>
          </a:xfrm>
          <a:custGeom>
            <a:avLst/>
            <a:gdLst>
              <a:gd name="connsiteX0" fmla="*/ 0 w 3897630"/>
              <a:gd name="connsiteY0" fmla="*/ 113521 h 681111"/>
              <a:gd name="connsiteX1" fmla="*/ 113521 w 3897630"/>
              <a:gd name="connsiteY1" fmla="*/ 0 h 681111"/>
              <a:gd name="connsiteX2" fmla="*/ 3784109 w 3897630"/>
              <a:gd name="connsiteY2" fmla="*/ 0 h 681111"/>
              <a:gd name="connsiteX3" fmla="*/ 3897630 w 3897630"/>
              <a:gd name="connsiteY3" fmla="*/ 113521 h 681111"/>
              <a:gd name="connsiteX4" fmla="*/ 3897630 w 3897630"/>
              <a:gd name="connsiteY4" fmla="*/ 567590 h 681111"/>
              <a:gd name="connsiteX5" fmla="*/ 3784109 w 3897630"/>
              <a:gd name="connsiteY5" fmla="*/ 681111 h 681111"/>
              <a:gd name="connsiteX6" fmla="*/ 113521 w 3897630"/>
              <a:gd name="connsiteY6" fmla="*/ 681111 h 681111"/>
              <a:gd name="connsiteX7" fmla="*/ 0 w 3897630"/>
              <a:gd name="connsiteY7" fmla="*/ 567590 h 681111"/>
              <a:gd name="connsiteX8" fmla="*/ 0 w 3897630"/>
              <a:gd name="connsiteY8" fmla="*/ 113521 h 68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7630" h="681111">
                <a:moveTo>
                  <a:pt x="0" y="113521"/>
                </a:moveTo>
                <a:cubicBezTo>
                  <a:pt x="0" y="50825"/>
                  <a:pt x="50825" y="0"/>
                  <a:pt x="113521" y="0"/>
                </a:cubicBezTo>
                <a:lnTo>
                  <a:pt x="3784109" y="0"/>
                </a:lnTo>
                <a:cubicBezTo>
                  <a:pt x="3846805" y="0"/>
                  <a:pt x="3897630" y="50825"/>
                  <a:pt x="3897630" y="113521"/>
                </a:cubicBezTo>
                <a:lnTo>
                  <a:pt x="3897630" y="567590"/>
                </a:lnTo>
                <a:cubicBezTo>
                  <a:pt x="3897630" y="630286"/>
                  <a:pt x="3846805" y="681111"/>
                  <a:pt x="3784109" y="681111"/>
                </a:cubicBezTo>
                <a:lnTo>
                  <a:pt x="113521" y="681111"/>
                </a:lnTo>
                <a:cubicBezTo>
                  <a:pt x="50825" y="681111"/>
                  <a:pt x="0" y="630286"/>
                  <a:pt x="0" y="567590"/>
                </a:cubicBezTo>
                <a:lnTo>
                  <a:pt x="0" y="113521"/>
                </a:lnTo>
                <a:close/>
              </a:path>
            </a:pathLst>
          </a:custGeom>
          <a:solidFill>
            <a:schemeClr val="accent1">
              <a:lumMod val="75000"/>
            </a:schemeClr>
          </a:solidFill>
        </p:spPr>
        <p:style>
          <a:lnRef idx="3">
            <a:schemeClr val="lt1">
              <a:hueOff val="0"/>
              <a:satOff val="0"/>
              <a:lumOff val="0"/>
              <a:alphaOff val="0"/>
            </a:schemeClr>
          </a:lnRef>
          <a:fillRef idx="1">
            <a:scrgbClr r="0" g="0" b="0"/>
          </a:fillRef>
          <a:effectRef idx="1">
            <a:schemeClr val="accent1">
              <a:alpha val="90000"/>
              <a:hueOff val="0"/>
              <a:satOff val="0"/>
              <a:lumOff val="0"/>
              <a:alphaOff val="-8000"/>
            </a:schemeClr>
          </a:effectRef>
          <a:fontRef idx="minor">
            <a:schemeClr val="lt1"/>
          </a:fontRef>
        </p:style>
        <p:txBody>
          <a:bodyPr spcFirstLastPara="0" vert="horz" wrap="square" lIns="139929" tIns="86589" rIns="139929" bIns="86589" numCol="1" spcCol="1270" anchor="ctr" anchorCtr="0">
            <a:noAutofit/>
          </a:bodyPr>
          <a:lstStyle/>
          <a:p>
            <a:pPr lvl="0" algn="ctr" defTabSz="1244600" rtl="0">
              <a:lnSpc>
                <a:spcPct val="90000"/>
              </a:lnSpc>
              <a:spcBef>
                <a:spcPct val="0"/>
              </a:spcBef>
              <a:spcAft>
                <a:spcPct val="35000"/>
              </a:spcAft>
            </a:pPr>
            <a:r>
              <a:rPr lang="en-US" sz="2400" b="1" kern="1200" baseline="0" dirty="0"/>
              <a:t>Architecture</a:t>
            </a:r>
          </a:p>
        </p:txBody>
      </p:sp>
      <p:sp>
        <p:nvSpPr>
          <p:cNvPr id="12" name="Freeform 11"/>
          <p:cNvSpPr/>
          <p:nvPr/>
        </p:nvSpPr>
        <p:spPr>
          <a:xfrm>
            <a:off x="4518073" y="2894925"/>
            <a:ext cx="6922353" cy="727683"/>
          </a:xfrm>
          <a:custGeom>
            <a:avLst/>
            <a:gdLst>
              <a:gd name="connsiteX0" fmla="*/ 121283 w 727683"/>
              <a:gd name="connsiteY0" fmla="*/ 0 h 6922353"/>
              <a:gd name="connsiteX1" fmla="*/ 606400 w 727683"/>
              <a:gd name="connsiteY1" fmla="*/ 0 h 6922353"/>
              <a:gd name="connsiteX2" fmla="*/ 727683 w 727683"/>
              <a:gd name="connsiteY2" fmla="*/ 121283 h 6922353"/>
              <a:gd name="connsiteX3" fmla="*/ 727683 w 727683"/>
              <a:gd name="connsiteY3" fmla="*/ 6922353 h 6922353"/>
              <a:gd name="connsiteX4" fmla="*/ 727683 w 727683"/>
              <a:gd name="connsiteY4" fmla="*/ 6922353 h 6922353"/>
              <a:gd name="connsiteX5" fmla="*/ 0 w 727683"/>
              <a:gd name="connsiteY5" fmla="*/ 6922353 h 6922353"/>
              <a:gd name="connsiteX6" fmla="*/ 0 w 727683"/>
              <a:gd name="connsiteY6" fmla="*/ 6922353 h 6922353"/>
              <a:gd name="connsiteX7" fmla="*/ 0 w 727683"/>
              <a:gd name="connsiteY7" fmla="*/ 121283 h 6922353"/>
              <a:gd name="connsiteX8" fmla="*/ 121283 w 727683"/>
              <a:gd name="connsiteY8" fmla="*/ 0 h 692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7683" h="6922353">
                <a:moveTo>
                  <a:pt x="727683" y="1153752"/>
                </a:moveTo>
                <a:lnTo>
                  <a:pt x="727683" y="5768601"/>
                </a:lnTo>
                <a:cubicBezTo>
                  <a:pt x="727683" y="6405800"/>
                  <a:pt x="721975" y="6922348"/>
                  <a:pt x="714934" y="6922348"/>
                </a:cubicBezTo>
                <a:lnTo>
                  <a:pt x="0" y="6922348"/>
                </a:lnTo>
                <a:lnTo>
                  <a:pt x="0" y="6922348"/>
                </a:lnTo>
                <a:lnTo>
                  <a:pt x="0" y="5"/>
                </a:lnTo>
                <a:lnTo>
                  <a:pt x="0" y="5"/>
                </a:lnTo>
                <a:lnTo>
                  <a:pt x="714934" y="5"/>
                </a:lnTo>
                <a:cubicBezTo>
                  <a:pt x="721975" y="5"/>
                  <a:pt x="727683" y="516553"/>
                  <a:pt x="727683" y="1153752"/>
                </a:cubicBezTo>
                <a:close/>
              </a:path>
            </a:pathLst>
          </a:custGeom>
          <a:pattFill prst="pct70">
            <a:fgClr>
              <a:schemeClr val="accent1">
                <a:tint val="40000"/>
                <a:hueOff val="0"/>
                <a:satOff val="0"/>
                <a:lumOff val="0"/>
              </a:schemeClr>
            </a:fgClr>
            <a:bgClr>
              <a:schemeClr val="bg1"/>
            </a:bgClr>
          </a:patt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59347" rIns="283172" bIns="159349" numCol="1" spcCol="1270" anchor="ctr" anchorCtr="0">
            <a:noAutofit/>
          </a:bodyPr>
          <a:lstStyle/>
          <a:p>
            <a:pPr marL="171450" lvl="1" indent="-171450" algn="l" defTabSz="800100" rtl="0">
              <a:lnSpc>
                <a:spcPct val="90000"/>
              </a:lnSpc>
              <a:spcBef>
                <a:spcPct val="0"/>
              </a:spcBef>
              <a:spcAft>
                <a:spcPct val="15000"/>
              </a:spcAft>
              <a:buChar char="••"/>
            </a:pPr>
            <a:r>
              <a:rPr lang="en-US" sz="1800" b="0" i="0" kern="1200" cap="none" baseline="0" dirty="0">
                <a:solidFill>
                  <a:schemeClr val="tx1">
                    <a:lumMod val="75000"/>
                    <a:lumOff val="25000"/>
                  </a:schemeClr>
                </a:solidFill>
              </a:rPr>
              <a:t>Backup/Recovery of </a:t>
            </a:r>
            <a:r>
              <a:rPr lang="en-US" sz="1800" b="1" i="0" kern="1200" cap="none" baseline="0" dirty="0">
                <a:solidFill>
                  <a:schemeClr val="tx1"/>
                </a:solidFill>
              </a:rPr>
              <a:t>Control Plane services</a:t>
            </a:r>
            <a:r>
              <a:rPr lang="en-US" sz="1800" b="1" i="0" kern="1200" cap="none" baseline="0" dirty="0">
                <a:solidFill>
                  <a:schemeClr val="tx1">
                    <a:lumMod val="75000"/>
                    <a:lumOff val="25000"/>
                  </a:schemeClr>
                </a:solidFill>
              </a:rPr>
              <a:t> and </a:t>
            </a:r>
            <a:r>
              <a:rPr lang="en-US" sz="1800" b="1" i="0" kern="1200" cap="none" baseline="0" dirty="0">
                <a:solidFill>
                  <a:schemeClr val="tx1"/>
                </a:solidFill>
              </a:rPr>
              <a:t>Deployer node</a:t>
            </a:r>
            <a:endParaRPr lang="en-US" sz="1800" b="1" kern="1200" cap="none" baseline="0" dirty="0">
              <a:solidFill>
                <a:schemeClr val="tx1"/>
              </a:solidFill>
            </a:endParaRPr>
          </a:p>
        </p:txBody>
      </p:sp>
      <p:sp>
        <p:nvSpPr>
          <p:cNvPr id="13" name="Freeform 12"/>
          <p:cNvSpPr/>
          <p:nvPr/>
        </p:nvSpPr>
        <p:spPr>
          <a:xfrm>
            <a:off x="624250" y="2918210"/>
            <a:ext cx="3893823" cy="681111"/>
          </a:xfrm>
          <a:custGeom>
            <a:avLst/>
            <a:gdLst>
              <a:gd name="connsiteX0" fmla="*/ 0 w 3893823"/>
              <a:gd name="connsiteY0" fmla="*/ 113521 h 681111"/>
              <a:gd name="connsiteX1" fmla="*/ 113521 w 3893823"/>
              <a:gd name="connsiteY1" fmla="*/ 0 h 681111"/>
              <a:gd name="connsiteX2" fmla="*/ 3780302 w 3893823"/>
              <a:gd name="connsiteY2" fmla="*/ 0 h 681111"/>
              <a:gd name="connsiteX3" fmla="*/ 3893823 w 3893823"/>
              <a:gd name="connsiteY3" fmla="*/ 113521 h 681111"/>
              <a:gd name="connsiteX4" fmla="*/ 3893823 w 3893823"/>
              <a:gd name="connsiteY4" fmla="*/ 567590 h 681111"/>
              <a:gd name="connsiteX5" fmla="*/ 3780302 w 3893823"/>
              <a:gd name="connsiteY5" fmla="*/ 681111 h 681111"/>
              <a:gd name="connsiteX6" fmla="*/ 113521 w 3893823"/>
              <a:gd name="connsiteY6" fmla="*/ 681111 h 681111"/>
              <a:gd name="connsiteX7" fmla="*/ 0 w 3893823"/>
              <a:gd name="connsiteY7" fmla="*/ 567590 h 681111"/>
              <a:gd name="connsiteX8" fmla="*/ 0 w 3893823"/>
              <a:gd name="connsiteY8" fmla="*/ 113521 h 68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3823" h="681111">
                <a:moveTo>
                  <a:pt x="0" y="113521"/>
                </a:moveTo>
                <a:cubicBezTo>
                  <a:pt x="0" y="50825"/>
                  <a:pt x="50825" y="0"/>
                  <a:pt x="113521" y="0"/>
                </a:cubicBezTo>
                <a:lnTo>
                  <a:pt x="3780302" y="0"/>
                </a:lnTo>
                <a:cubicBezTo>
                  <a:pt x="3842998" y="0"/>
                  <a:pt x="3893823" y="50825"/>
                  <a:pt x="3893823" y="113521"/>
                </a:cubicBezTo>
                <a:lnTo>
                  <a:pt x="3893823" y="567590"/>
                </a:lnTo>
                <a:cubicBezTo>
                  <a:pt x="3893823" y="630286"/>
                  <a:pt x="3842998" y="681111"/>
                  <a:pt x="3780302" y="681111"/>
                </a:cubicBezTo>
                <a:lnTo>
                  <a:pt x="113521" y="681111"/>
                </a:lnTo>
                <a:cubicBezTo>
                  <a:pt x="50825" y="681111"/>
                  <a:pt x="0" y="630286"/>
                  <a:pt x="0" y="567590"/>
                </a:cubicBezTo>
                <a:lnTo>
                  <a:pt x="0" y="113521"/>
                </a:lnTo>
                <a:close/>
              </a:path>
            </a:pathLst>
          </a:custGeom>
          <a:solidFill>
            <a:schemeClr val="accent1">
              <a:lumMod val="75000"/>
            </a:schemeClr>
          </a:solidFill>
        </p:spPr>
        <p:style>
          <a:lnRef idx="3">
            <a:schemeClr val="lt1">
              <a:hueOff val="0"/>
              <a:satOff val="0"/>
              <a:lumOff val="0"/>
              <a:alphaOff val="0"/>
            </a:schemeClr>
          </a:lnRef>
          <a:fillRef idx="1">
            <a:scrgbClr r="0" g="0" b="0"/>
          </a:fillRef>
          <a:effectRef idx="1">
            <a:schemeClr val="accent1">
              <a:alpha val="90000"/>
              <a:hueOff val="0"/>
              <a:satOff val="0"/>
              <a:lumOff val="0"/>
              <a:alphaOff val="-16000"/>
            </a:schemeClr>
          </a:effectRef>
          <a:fontRef idx="minor">
            <a:schemeClr val="lt1"/>
          </a:fontRef>
        </p:style>
        <p:txBody>
          <a:bodyPr spcFirstLastPara="0" vert="horz" wrap="square" lIns="139929" tIns="86589" rIns="139929" bIns="86589" numCol="1" spcCol="1270" anchor="ctr" anchorCtr="0">
            <a:noAutofit/>
          </a:bodyPr>
          <a:lstStyle/>
          <a:p>
            <a:pPr lvl="0" algn="ctr" defTabSz="1244600" rtl="0">
              <a:lnSpc>
                <a:spcPct val="90000"/>
              </a:lnSpc>
              <a:spcBef>
                <a:spcPct val="0"/>
              </a:spcBef>
              <a:spcAft>
                <a:spcPct val="35000"/>
              </a:spcAft>
            </a:pPr>
            <a:r>
              <a:rPr lang="en-US" sz="2400" b="1" kern="1200" baseline="0" dirty="0"/>
              <a:t>What’s backed-up?</a:t>
            </a:r>
          </a:p>
        </p:txBody>
      </p:sp>
      <p:sp>
        <p:nvSpPr>
          <p:cNvPr id="14" name="Freeform 13"/>
          <p:cNvSpPr/>
          <p:nvPr/>
        </p:nvSpPr>
        <p:spPr>
          <a:xfrm>
            <a:off x="4521879" y="3724775"/>
            <a:ext cx="6929121" cy="544890"/>
          </a:xfrm>
          <a:custGeom>
            <a:avLst/>
            <a:gdLst>
              <a:gd name="connsiteX0" fmla="*/ 90817 w 544889"/>
              <a:gd name="connsiteY0" fmla="*/ 0 h 6929120"/>
              <a:gd name="connsiteX1" fmla="*/ 454072 w 544889"/>
              <a:gd name="connsiteY1" fmla="*/ 0 h 6929120"/>
              <a:gd name="connsiteX2" fmla="*/ 544889 w 544889"/>
              <a:gd name="connsiteY2" fmla="*/ 90817 h 6929120"/>
              <a:gd name="connsiteX3" fmla="*/ 544889 w 544889"/>
              <a:gd name="connsiteY3" fmla="*/ 6929120 h 6929120"/>
              <a:gd name="connsiteX4" fmla="*/ 544889 w 544889"/>
              <a:gd name="connsiteY4" fmla="*/ 6929120 h 6929120"/>
              <a:gd name="connsiteX5" fmla="*/ 0 w 544889"/>
              <a:gd name="connsiteY5" fmla="*/ 6929120 h 6929120"/>
              <a:gd name="connsiteX6" fmla="*/ 0 w 544889"/>
              <a:gd name="connsiteY6" fmla="*/ 6929120 h 6929120"/>
              <a:gd name="connsiteX7" fmla="*/ 0 w 544889"/>
              <a:gd name="connsiteY7" fmla="*/ 90817 h 6929120"/>
              <a:gd name="connsiteX8" fmla="*/ 90817 w 544889"/>
              <a:gd name="connsiteY8" fmla="*/ 0 h 692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4889" h="6929120">
                <a:moveTo>
                  <a:pt x="544889" y="1154885"/>
                </a:moveTo>
                <a:lnTo>
                  <a:pt x="544889" y="5774235"/>
                </a:lnTo>
                <a:cubicBezTo>
                  <a:pt x="544889" y="6412059"/>
                  <a:pt x="541692" y="6929114"/>
                  <a:pt x="537747" y="6929114"/>
                </a:cubicBezTo>
                <a:lnTo>
                  <a:pt x="0" y="6929114"/>
                </a:lnTo>
                <a:lnTo>
                  <a:pt x="0" y="6929114"/>
                </a:lnTo>
                <a:lnTo>
                  <a:pt x="0" y="6"/>
                </a:lnTo>
                <a:lnTo>
                  <a:pt x="0" y="6"/>
                </a:lnTo>
                <a:lnTo>
                  <a:pt x="537747" y="6"/>
                </a:lnTo>
                <a:cubicBezTo>
                  <a:pt x="541692" y="6"/>
                  <a:pt x="544889" y="517061"/>
                  <a:pt x="544889" y="1154885"/>
                </a:cubicBezTo>
                <a:close/>
              </a:path>
            </a:pathLst>
          </a:custGeom>
          <a:pattFill prst="pct70">
            <a:fgClr>
              <a:schemeClr val="accent1">
                <a:tint val="40000"/>
                <a:hueOff val="0"/>
                <a:satOff val="0"/>
                <a:lumOff val="0"/>
              </a:schemeClr>
            </a:fgClr>
            <a:bgClr>
              <a:schemeClr val="bg1"/>
            </a:bgClr>
          </a:patt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50424" rIns="274249" bIns="150425" numCol="1" spcCol="1270" anchor="ctr" anchorCtr="0">
            <a:noAutofit/>
          </a:bodyPr>
          <a:lstStyle/>
          <a:p>
            <a:pPr marL="171450" lvl="1" indent="-171450" algn="l" defTabSz="800100" rtl="0">
              <a:lnSpc>
                <a:spcPct val="90000"/>
              </a:lnSpc>
              <a:spcBef>
                <a:spcPct val="0"/>
              </a:spcBef>
              <a:spcAft>
                <a:spcPct val="15000"/>
              </a:spcAft>
              <a:buChar char="••"/>
            </a:pPr>
            <a:r>
              <a:rPr lang="en-US" sz="1800" b="0" i="0" kern="1200" cap="none" baseline="0" dirty="0">
                <a:solidFill>
                  <a:schemeClr val="tx1">
                    <a:lumMod val="75000"/>
                    <a:lumOff val="25000"/>
                  </a:schemeClr>
                </a:solidFill>
              </a:rPr>
              <a:t>Point-in-Time backup of file system and MySQL database</a:t>
            </a:r>
            <a:endParaRPr lang="en-US" dirty="0">
              <a:solidFill>
                <a:schemeClr val="tx1">
                  <a:lumMod val="75000"/>
                  <a:lumOff val="25000"/>
                </a:schemeClr>
              </a:solidFill>
            </a:endParaRPr>
          </a:p>
          <a:p>
            <a:pPr marL="171450" lvl="1" indent="-171450" algn="l" defTabSz="800100" rtl="0">
              <a:lnSpc>
                <a:spcPct val="90000"/>
              </a:lnSpc>
              <a:spcBef>
                <a:spcPct val="0"/>
              </a:spcBef>
              <a:spcAft>
                <a:spcPct val="15000"/>
              </a:spcAft>
              <a:buChar char="••"/>
            </a:pPr>
            <a:r>
              <a:rPr lang="en-US" kern="1200" cap="none" baseline="0" dirty="0">
                <a:solidFill>
                  <a:schemeClr val="tx1">
                    <a:lumMod val="75000"/>
                    <a:lumOff val="25000"/>
                  </a:schemeClr>
                </a:solidFill>
              </a:rPr>
              <a:t>Time-synchronized backup across multiple nodes</a:t>
            </a:r>
            <a:endParaRPr lang="en-US" sz="1800" kern="1200" cap="none" baseline="0" dirty="0">
              <a:solidFill>
                <a:schemeClr val="tx1">
                  <a:lumMod val="75000"/>
                  <a:lumOff val="25000"/>
                </a:schemeClr>
              </a:solidFill>
            </a:endParaRPr>
          </a:p>
        </p:txBody>
      </p:sp>
      <p:sp>
        <p:nvSpPr>
          <p:cNvPr id="15" name="Freeform 14"/>
          <p:cNvSpPr/>
          <p:nvPr/>
        </p:nvSpPr>
        <p:spPr>
          <a:xfrm>
            <a:off x="624250" y="3656663"/>
            <a:ext cx="3897630" cy="681111"/>
          </a:xfrm>
          <a:custGeom>
            <a:avLst/>
            <a:gdLst>
              <a:gd name="connsiteX0" fmla="*/ 0 w 3897630"/>
              <a:gd name="connsiteY0" fmla="*/ 113521 h 681111"/>
              <a:gd name="connsiteX1" fmla="*/ 113521 w 3897630"/>
              <a:gd name="connsiteY1" fmla="*/ 0 h 681111"/>
              <a:gd name="connsiteX2" fmla="*/ 3784109 w 3897630"/>
              <a:gd name="connsiteY2" fmla="*/ 0 h 681111"/>
              <a:gd name="connsiteX3" fmla="*/ 3897630 w 3897630"/>
              <a:gd name="connsiteY3" fmla="*/ 113521 h 681111"/>
              <a:gd name="connsiteX4" fmla="*/ 3897630 w 3897630"/>
              <a:gd name="connsiteY4" fmla="*/ 567590 h 681111"/>
              <a:gd name="connsiteX5" fmla="*/ 3784109 w 3897630"/>
              <a:gd name="connsiteY5" fmla="*/ 681111 h 681111"/>
              <a:gd name="connsiteX6" fmla="*/ 113521 w 3897630"/>
              <a:gd name="connsiteY6" fmla="*/ 681111 h 681111"/>
              <a:gd name="connsiteX7" fmla="*/ 0 w 3897630"/>
              <a:gd name="connsiteY7" fmla="*/ 567590 h 681111"/>
              <a:gd name="connsiteX8" fmla="*/ 0 w 3897630"/>
              <a:gd name="connsiteY8" fmla="*/ 113521 h 68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7630" h="681111">
                <a:moveTo>
                  <a:pt x="0" y="113521"/>
                </a:moveTo>
                <a:cubicBezTo>
                  <a:pt x="0" y="50825"/>
                  <a:pt x="50825" y="0"/>
                  <a:pt x="113521" y="0"/>
                </a:cubicBezTo>
                <a:lnTo>
                  <a:pt x="3784109" y="0"/>
                </a:lnTo>
                <a:cubicBezTo>
                  <a:pt x="3846805" y="0"/>
                  <a:pt x="3897630" y="50825"/>
                  <a:pt x="3897630" y="113521"/>
                </a:cubicBezTo>
                <a:lnTo>
                  <a:pt x="3897630" y="567590"/>
                </a:lnTo>
                <a:cubicBezTo>
                  <a:pt x="3897630" y="630286"/>
                  <a:pt x="3846805" y="681111"/>
                  <a:pt x="3784109" y="681111"/>
                </a:cubicBezTo>
                <a:lnTo>
                  <a:pt x="113521" y="681111"/>
                </a:lnTo>
                <a:cubicBezTo>
                  <a:pt x="50825" y="681111"/>
                  <a:pt x="0" y="630286"/>
                  <a:pt x="0" y="567590"/>
                </a:cubicBezTo>
                <a:lnTo>
                  <a:pt x="0" y="113521"/>
                </a:lnTo>
                <a:close/>
              </a:path>
            </a:pathLst>
          </a:custGeom>
          <a:solidFill>
            <a:schemeClr val="accent1">
              <a:lumMod val="75000"/>
            </a:schemeClr>
          </a:solidFill>
        </p:spPr>
        <p:style>
          <a:lnRef idx="3">
            <a:schemeClr val="lt1">
              <a:hueOff val="0"/>
              <a:satOff val="0"/>
              <a:lumOff val="0"/>
              <a:alphaOff val="0"/>
            </a:schemeClr>
          </a:lnRef>
          <a:fillRef idx="1">
            <a:scrgbClr r="0" g="0" b="0"/>
          </a:fillRef>
          <a:effectRef idx="1">
            <a:schemeClr val="accent1">
              <a:alpha val="90000"/>
              <a:hueOff val="0"/>
              <a:satOff val="0"/>
              <a:lumOff val="0"/>
              <a:alphaOff val="-24000"/>
            </a:schemeClr>
          </a:effectRef>
          <a:fontRef idx="minor">
            <a:schemeClr val="lt1"/>
          </a:fontRef>
        </p:style>
        <p:txBody>
          <a:bodyPr spcFirstLastPara="0" vert="horz" wrap="square" lIns="139929" tIns="86589" rIns="139929" bIns="86589" numCol="1" spcCol="1270" anchor="ctr" anchorCtr="0">
            <a:noAutofit/>
          </a:bodyPr>
          <a:lstStyle/>
          <a:p>
            <a:pPr lvl="0" algn="ctr" defTabSz="1244600" rtl="0">
              <a:lnSpc>
                <a:spcPct val="90000"/>
              </a:lnSpc>
              <a:spcBef>
                <a:spcPct val="0"/>
              </a:spcBef>
              <a:spcAft>
                <a:spcPct val="35000"/>
              </a:spcAft>
            </a:pPr>
            <a:r>
              <a:rPr lang="en-US" sz="2400" b="1" kern="1200" baseline="0" dirty="0"/>
              <a:t>Key features</a:t>
            </a:r>
          </a:p>
        </p:txBody>
      </p:sp>
      <p:sp>
        <p:nvSpPr>
          <p:cNvPr id="16" name="Freeform 15"/>
          <p:cNvSpPr/>
          <p:nvPr/>
        </p:nvSpPr>
        <p:spPr>
          <a:xfrm>
            <a:off x="4521879" y="4439943"/>
            <a:ext cx="6929121" cy="544890"/>
          </a:xfrm>
          <a:custGeom>
            <a:avLst/>
            <a:gdLst>
              <a:gd name="connsiteX0" fmla="*/ 90817 w 544889"/>
              <a:gd name="connsiteY0" fmla="*/ 0 h 6929120"/>
              <a:gd name="connsiteX1" fmla="*/ 454072 w 544889"/>
              <a:gd name="connsiteY1" fmla="*/ 0 h 6929120"/>
              <a:gd name="connsiteX2" fmla="*/ 544889 w 544889"/>
              <a:gd name="connsiteY2" fmla="*/ 90817 h 6929120"/>
              <a:gd name="connsiteX3" fmla="*/ 544889 w 544889"/>
              <a:gd name="connsiteY3" fmla="*/ 6929120 h 6929120"/>
              <a:gd name="connsiteX4" fmla="*/ 544889 w 544889"/>
              <a:gd name="connsiteY4" fmla="*/ 6929120 h 6929120"/>
              <a:gd name="connsiteX5" fmla="*/ 0 w 544889"/>
              <a:gd name="connsiteY5" fmla="*/ 6929120 h 6929120"/>
              <a:gd name="connsiteX6" fmla="*/ 0 w 544889"/>
              <a:gd name="connsiteY6" fmla="*/ 6929120 h 6929120"/>
              <a:gd name="connsiteX7" fmla="*/ 0 w 544889"/>
              <a:gd name="connsiteY7" fmla="*/ 90817 h 6929120"/>
              <a:gd name="connsiteX8" fmla="*/ 90817 w 544889"/>
              <a:gd name="connsiteY8" fmla="*/ 0 h 692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4889" h="6929120">
                <a:moveTo>
                  <a:pt x="544889" y="1154885"/>
                </a:moveTo>
                <a:lnTo>
                  <a:pt x="544889" y="5774235"/>
                </a:lnTo>
                <a:cubicBezTo>
                  <a:pt x="544889" y="6412059"/>
                  <a:pt x="541692" y="6929114"/>
                  <a:pt x="537747" y="6929114"/>
                </a:cubicBezTo>
                <a:lnTo>
                  <a:pt x="0" y="6929114"/>
                </a:lnTo>
                <a:lnTo>
                  <a:pt x="0" y="6929114"/>
                </a:lnTo>
                <a:lnTo>
                  <a:pt x="0" y="6"/>
                </a:lnTo>
                <a:lnTo>
                  <a:pt x="0" y="6"/>
                </a:lnTo>
                <a:lnTo>
                  <a:pt x="537747" y="6"/>
                </a:lnTo>
                <a:cubicBezTo>
                  <a:pt x="541692" y="6"/>
                  <a:pt x="544889" y="517061"/>
                  <a:pt x="544889" y="1154885"/>
                </a:cubicBezTo>
                <a:close/>
              </a:path>
            </a:pathLst>
          </a:custGeom>
          <a:pattFill prst="pct70">
            <a:fgClr>
              <a:schemeClr val="accent1">
                <a:tint val="40000"/>
                <a:hueOff val="0"/>
                <a:satOff val="0"/>
                <a:lumOff val="0"/>
              </a:schemeClr>
            </a:fgClr>
            <a:bgClr>
              <a:schemeClr val="bg1"/>
            </a:bgClr>
          </a:patt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50424" rIns="274249" bIns="150425" numCol="1" spcCol="1270" anchor="ctr" anchorCtr="0">
            <a:noAutofit/>
          </a:bodyPr>
          <a:lstStyle/>
          <a:p>
            <a:pPr marL="171450" lvl="1" indent="-171450" algn="l" defTabSz="800100" rtl="0">
              <a:lnSpc>
                <a:spcPct val="90000"/>
              </a:lnSpc>
              <a:spcBef>
                <a:spcPct val="0"/>
              </a:spcBef>
              <a:spcAft>
                <a:spcPct val="15000"/>
              </a:spcAft>
              <a:buChar char="••"/>
            </a:pPr>
            <a:r>
              <a:rPr lang="en-US" sz="1800" b="0" i="0" kern="1200" cap="none" baseline="0" dirty="0">
                <a:solidFill>
                  <a:schemeClr val="tx1">
                    <a:lumMod val="75000"/>
                    <a:lumOff val="25000"/>
                  </a:schemeClr>
                </a:solidFill>
              </a:rPr>
              <a:t>Swift,  External SSH server, Local Storage</a:t>
            </a:r>
            <a:endParaRPr lang="en-US" sz="1800" kern="1200" cap="none" baseline="0" dirty="0">
              <a:solidFill>
                <a:schemeClr val="tx1">
                  <a:lumMod val="75000"/>
                  <a:lumOff val="25000"/>
                </a:schemeClr>
              </a:solidFill>
            </a:endParaRPr>
          </a:p>
        </p:txBody>
      </p:sp>
      <p:sp>
        <p:nvSpPr>
          <p:cNvPr id="17" name="Freeform 16"/>
          <p:cNvSpPr/>
          <p:nvPr/>
        </p:nvSpPr>
        <p:spPr>
          <a:xfrm>
            <a:off x="624250" y="4371831"/>
            <a:ext cx="3897630" cy="681111"/>
          </a:xfrm>
          <a:custGeom>
            <a:avLst/>
            <a:gdLst>
              <a:gd name="connsiteX0" fmla="*/ 0 w 3897630"/>
              <a:gd name="connsiteY0" fmla="*/ 113521 h 681111"/>
              <a:gd name="connsiteX1" fmla="*/ 113521 w 3897630"/>
              <a:gd name="connsiteY1" fmla="*/ 0 h 681111"/>
              <a:gd name="connsiteX2" fmla="*/ 3784109 w 3897630"/>
              <a:gd name="connsiteY2" fmla="*/ 0 h 681111"/>
              <a:gd name="connsiteX3" fmla="*/ 3897630 w 3897630"/>
              <a:gd name="connsiteY3" fmla="*/ 113521 h 681111"/>
              <a:gd name="connsiteX4" fmla="*/ 3897630 w 3897630"/>
              <a:gd name="connsiteY4" fmla="*/ 567590 h 681111"/>
              <a:gd name="connsiteX5" fmla="*/ 3784109 w 3897630"/>
              <a:gd name="connsiteY5" fmla="*/ 681111 h 681111"/>
              <a:gd name="connsiteX6" fmla="*/ 113521 w 3897630"/>
              <a:gd name="connsiteY6" fmla="*/ 681111 h 681111"/>
              <a:gd name="connsiteX7" fmla="*/ 0 w 3897630"/>
              <a:gd name="connsiteY7" fmla="*/ 567590 h 681111"/>
              <a:gd name="connsiteX8" fmla="*/ 0 w 3897630"/>
              <a:gd name="connsiteY8" fmla="*/ 113521 h 68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7630" h="681111">
                <a:moveTo>
                  <a:pt x="0" y="113521"/>
                </a:moveTo>
                <a:cubicBezTo>
                  <a:pt x="0" y="50825"/>
                  <a:pt x="50825" y="0"/>
                  <a:pt x="113521" y="0"/>
                </a:cubicBezTo>
                <a:lnTo>
                  <a:pt x="3784109" y="0"/>
                </a:lnTo>
                <a:cubicBezTo>
                  <a:pt x="3846805" y="0"/>
                  <a:pt x="3897630" y="50825"/>
                  <a:pt x="3897630" y="113521"/>
                </a:cubicBezTo>
                <a:lnTo>
                  <a:pt x="3897630" y="567590"/>
                </a:lnTo>
                <a:cubicBezTo>
                  <a:pt x="3897630" y="630286"/>
                  <a:pt x="3846805" y="681111"/>
                  <a:pt x="3784109" y="681111"/>
                </a:cubicBezTo>
                <a:lnTo>
                  <a:pt x="113521" y="681111"/>
                </a:lnTo>
                <a:cubicBezTo>
                  <a:pt x="50825" y="681111"/>
                  <a:pt x="0" y="630286"/>
                  <a:pt x="0" y="567590"/>
                </a:cubicBezTo>
                <a:lnTo>
                  <a:pt x="0" y="113521"/>
                </a:lnTo>
                <a:close/>
              </a:path>
            </a:pathLst>
          </a:custGeom>
          <a:solidFill>
            <a:schemeClr val="accent1">
              <a:lumMod val="75000"/>
            </a:schemeClr>
          </a:solidFill>
        </p:spPr>
        <p:style>
          <a:lnRef idx="3">
            <a:schemeClr val="lt1">
              <a:hueOff val="0"/>
              <a:satOff val="0"/>
              <a:lumOff val="0"/>
              <a:alphaOff val="0"/>
            </a:schemeClr>
          </a:lnRef>
          <a:fillRef idx="1">
            <a:scrgbClr r="0" g="0" b="0"/>
          </a:fillRef>
          <a:effectRef idx="1">
            <a:schemeClr val="accent1">
              <a:alpha val="90000"/>
              <a:hueOff val="0"/>
              <a:satOff val="0"/>
              <a:lumOff val="0"/>
              <a:alphaOff val="-32000"/>
            </a:schemeClr>
          </a:effectRef>
          <a:fontRef idx="minor">
            <a:schemeClr val="lt1"/>
          </a:fontRef>
        </p:style>
        <p:txBody>
          <a:bodyPr spcFirstLastPara="0" vert="horz" wrap="square" lIns="139929" tIns="86589" rIns="139929" bIns="86589" numCol="1" spcCol="1270" anchor="ctr" anchorCtr="0">
            <a:noAutofit/>
          </a:bodyPr>
          <a:lstStyle/>
          <a:p>
            <a:pPr lvl="0" algn="ctr" defTabSz="1244600" rtl="0">
              <a:lnSpc>
                <a:spcPct val="90000"/>
              </a:lnSpc>
              <a:spcBef>
                <a:spcPct val="0"/>
              </a:spcBef>
              <a:spcAft>
                <a:spcPct val="35000"/>
              </a:spcAft>
            </a:pPr>
            <a:r>
              <a:rPr lang="en-US" sz="2400" b="1" i="0" kern="1200" baseline="0" dirty="0"/>
              <a:t>Backup Targets</a:t>
            </a:r>
            <a:endParaRPr lang="en-US" sz="2400" b="1" kern="1200" baseline="0" dirty="0"/>
          </a:p>
        </p:txBody>
      </p:sp>
      <p:sp>
        <p:nvSpPr>
          <p:cNvPr id="18" name="Freeform 17"/>
          <p:cNvSpPr/>
          <p:nvPr/>
        </p:nvSpPr>
        <p:spPr>
          <a:xfrm>
            <a:off x="4521879" y="5155109"/>
            <a:ext cx="6929121" cy="544890"/>
          </a:xfrm>
          <a:custGeom>
            <a:avLst/>
            <a:gdLst>
              <a:gd name="connsiteX0" fmla="*/ 90817 w 544889"/>
              <a:gd name="connsiteY0" fmla="*/ 0 h 6929120"/>
              <a:gd name="connsiteX1" fmla="*/ 454072 w 544889"/>
              <a:gd name="connsiteY1" fmla="*/ 0 h 6929120"/>
              <a:gd name="connsiteX2" fmla="*/ 544889 w 544889"/>
              <a:gd name="connsiteY2" fmla="*/ 90817 h 6929120"/>
              <a:gd name="connsiteX3" fmla="*/ 544889 w 544889"/>
              <a:gd name="connsiteY3" fmla="*/ 6929120 h 6929120"/>
              <a:gd name="connsiteX4" fmla="*/ 544889 w 544889"/>
              <a:gd name="connsiteY4" fmla="*/ 6929120 h 6929120"/>
              <a:gd name="connsiteX5" fmla="*/ 0 w 544889"/>
              <a:gd name="connsiteY5" fmla="*/ 6929120 h 6929120"/>
              <a:gd name="connsiteX6" fmla="*/ 0 w 544889"/>
              <a:gd name="connsiteY6" fmla="*/ 6929120 h 6929120"/>
              <a:gd name="connsiteX7" fmla="*/ 0 w 544889"/>
              <a:gd name="connsiteY7" fmla="*/ 90817 h 6929120"/>
              <a:gd name="connsiteX8" fmla="*/ 90817 w 544889"/>
              <a:gd name="connsiteY8" fmla="*/ 0 h 692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4889" h="6929120">
                <a:moveTo>
                  <a:pt x="544889" y="1154885"/>
                </a:moveTo>
                <a:lnTo>
                  <a:pt x="544889" y="5774235"/>
                </a:lnTo>
                <a:cubicBezTo>
                  <a:pt x="544889" y="6412059"/>
                  <a:pt x="541692" y="6929114"/>
                  <a:pt x="537747" y="6929114"/>
                </a:cubicBezTo>
                <a:lnTo>
                  <a:pt x="0" y="6929114"/>
                </a:lnTo>
                <a:lnTo>
                  <a:pt x="0" y="6929114"/>
                </a:lnTo>
                <a:lnTo>
                  <a:pt x="0" y="6"/>
                </a:lnTo>
                <a:lnTo>
                  <a:pt x="0" y="6"/>
                </a:lnTo>
                <a:lnTo>
                  <a:pt x="537747" y="6"/>
                </a:lnTo>
                <a:cubicBezTo>
                  <a:pt x="541692" y="6"/>
                  <a:pt x="544889" y="517061"/>
                  <a:pt x="544889" y="1154885"/>
                </a:cubicBezTo>
                <a:close/>
              </a:path>
            </a:pathLst>
          </a:custGeom>
          <a:pattFill prst="pct70">
            <a:fgClr>
              <a:schemeClr val="accent1">
                <a:tint val="40000"/>
                <a:hueOff val="0"/>
                <a:satOff val="0"/>
                <a:lumOff val="0"/>
              </a:schemeClr>
            </a:fgClr>
            <a:bgClr>
              <a:schemeClr val="bg1"/>
            </a:bgClr>
          </a:patt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50425" rIns="274249" bIns="150424" numCol="1" spcCol="1270" anchor="ctr" anchorCtr="0">
            <a:noAutofit/>
          </a:bodyPr>
          <a:lstStyle/>
          <a:p>
            <a:pPr marL="171450" lvl="1" indent="-171450" algn="l" defTabSz="800100" rtl="0">
              <a:lnSpc>
                <a:spcPct val="90000"/>
              </a:lnSpc>
              <a:spcBef>
                <a:spcPct val="0"/>
              </a:spcBef>
              <a:spcAft>
                <a:spcPct val="15000"/>
              </a:spcAft>
              <a:buChar char="••"/>
            </a:pPr>
            <a:r>
              <a:rPr lang="en-US" sz="1800" b="0" i="0" kern="1200" cap="none" baseline="0" dirty="0">
                <a:solidFill>
                  <a:schemeClr val="tx1">
                    <a:lumMod val="75000"/>
                    <a:lumOff val="25000"/>
                  </a:schemeClr>
                </a:solidFill>
              </a:rPr>
              <a:t>Scheduling of backups</a:t>
            </a:r>
            <a:endParaRPr lang="en-US" sz="1800" kern="1200" cap="none" baseline="0" dirty="0">
              <a:solidFill>
                <a:schemeClr val="tx1">
                  <a:lumMod val="75000"/>
                  <a:lumOff val="25000"/>
                </a:schemeClr>
              </a:solidFill>
            </a:endParaRPr>
          </a:p>
          <a:p>
            <a:pPr marL="171450" lvl="1" indent="-171450" algn="l" defTabSz="800100" rtl="0">
              <a:lnSpc>
                <a:spcPct val="90000"/>
              </a:lnSpc>
              <a:spcBef>
                <a:spcPct val="0"/>
              </a:spcBef>
              <a:spcAft>
                <a:spcPct val="15000"/>
              </a:spcAft>
              <a:buChar char="••"/>
            </a:pPr>
            <a:r>
              <a:rPr lang="en-US" sz="1800" b="0" i="0" kern="1200" cap="none" baseline="0" dirty="0">
                <a:solidFill>
                  <a:schemeClr val="tx1">
                    <a:lumMod val="75000"/>
                    <a:lumOff val="25000"/>
                  </a:schemeClr>
                </a:solidFill>
              </a:rPr>
              <a:t>Backups can be incremental, compressed and encrypted</a:t>
            </a:r>
            <a:endParaRPr lang="en-US" sz="1800" kern="1200" cap="none" baseline="0" dirty="0">
              <a:solidFill>
                <a:schemeClr val="tx1">
                  <a:lumMod val="75000"/>
                  <a:lumOff val="25000"/>
                </a:schemeClr>
              </a:solidFill>
            </a:endParaRPr>
          </a:p>
        </p:txBody>
      </p:sp>
      <p:sp>
        <p:nvSpPr>
          <p:cNvPr id="19" name="Freeform 18"/>
          <p:cNvSpPr/>
          <p:nvPr/>
        </p:nvSpPr>
        <p:spPr>
          <a:xfrm>
            <a:off x="624250" y="5086998"/>
            <a:ext cx="3897630" cy="681111"/>
          </a:xfrm>
          <a:custGeom>
            <a:avLst/>
            <a:gdLst>
              <a:gd name="connsiteX0" fmla="*/ 0 w 3897630"/>
              <a:gd name="connsiteY0" fmla="*/ 113521 h 681111"/>
              <a:gd name="connsiteX1" fmla="*/ 113521 w 3897630"/>
              <a:gd name="connsiteY1" fmla="*/ 0 h 681111"/>
              <a:gd name="connsiteX2" fmla="*/ 3784109 w 3897630"/>
              <a:gd name="connsiteY2" fmla="*/ 0 h 681111"/>
              <a:gd name="connsiteX3" fmla="*/ 3897630 w 3897630"/>
              <a:gd name="connsiteY3" fmla="*/ 113521 h 681111"/>
              <a:gd name="connsiteX4" fmla="*/ 3897630 w 3897630"/>
              <a:gd name="connsiteY4" fmla="*/ 567590 h 681111"/>
              <a:gd name="connsiteX5" fmla="*/ 3784109 w 3897630"/>
              <a:gd name="connsiteY5" fmla="*/ 681111 h 681111"/>
              <a:gd name="connsiteX6" fmla="*/ 113521 w 3897630"/>
              <a:gd name="connsiteY6" fmla="*/ 681111 h 681111"/>
              <a:gd name="connsiteX7" fmla="*/ 0 w 3897630"/>
              <a:gd name="connsiteY7" fmla="*/ 567590 h 681111"/>
              <a:gd name="connsiteX8" fmla="*/ 0 w 3897630"/>
              <a:gd name="connsiteY8" fmla="*/ 113521 h 681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7630" h="681111">
                <a:moveTo>
                  <a:pt x="0" y="113521"/>
                </a:moveTo>
                <a:cubicBezTo>
                  <a:pt x="0" y="50825"/>
                  <a:pt x="50825" y="0"/>
                  <a:pt x="113521" y="0"/>
                </a:cubicBezTo>
                <a:lnTo>
                  <a:pt x="3784109" y="0"/>
                </a:lnTo>
                <a:cubicBezTo>
                  <a:pt x="3846805" y="0"/>
                  <a:pt x="3897630" y="50825"/>
                  <a:pt x="3897630" y="113521"/>
                </a:cubicBezTo>
                <a:lnTo>
                  <a:pt x="3897630" y="567590"/>
                </a:lnTo>
                <a:cubicBezTo>
                  <a:pt x="3897630" y="630286"/>
                  <a:pt x="3846805" y="681111"/>
                  <a:pt x="3784109" y="681111"/>
                </a:cubicBezTo>
                <a:lnTo>
                  <a:pt x="113521" y="681111"/>
                </a:lnTo>
                <a:cubicBezTo>
                  <a:pt x="50825" y="681111"/>
                  <a:pt x="0" y="630286"/>
                  <a:pt x="0" y="567590"/>
                </a:cubicBezTo>
                <a:lnTo>
                  <a:pt x="0" y="113521"/>
                </a:lnTo>
                <a:close/>
              </a:path>
            </a:pathLst>
          </a:custGeom>
          <a:solidFill>
            <a:schemeClr val="accent1">
              <a:lumMod val="75000"/>
            </a:schemeClr>
          </a:solidFill>
        </p:spPr>
        <p:style>
          <a:lnRef idx="3">
            <a:schemeClr val="lt1">
              <a:hueOff val="0"/>
              <a:satOff val="0"/>
              <a:lumOff val="0"/>
              <a:alphaOff val="0"/>
            </a:schemeClr>
          </a:lnRef>
          <a:fillRef idx="1">
            <a:scrgbClr r="0" g="0" b="0"/>
          </a:fillRef>
          <a:effectRef idx="1">
            <a:schemeClr val="accent1">
              <a:alpha val="90000"/>
              <a:hueOff val="0"/>
              <a:satOff val="0"/>
              <a:lumOff val="0"/>
              <a:alphaOff val="-40000"/>
            </a:schemeClr>
          </a:effectRef>
          <a:fontRef idx="minor">
            <a:schemeClr val="lt1"/>
          </a:fontRef>
        </p:style>
        <p:txBody>
          <a:bodyPr spcFirstLastPara="0" vert="horz" wrap="square" lIns="139929" tIns="86589" rIns="139929" bIns="86589" numCol="1" spcCol="1270" anchor="ctr" anchorCtr="0">
            <a:noAutofit/>
          </a:bodyPr>
          <a:lstStyle/>
          <a:p>
            <a:pPr lvl="0" algn="ctr" defTabSz="1244600" rtl="0">
              <a:lnSpc>
                <a:spcPct val="90000"/>
              </a:lnSpc>
              <a:spcBef>
                <a:spcPct val="0"/>
              </a:spcBef>
              <a:spcAft>
                <a:spcPct val="35000"/>
              </a:spcAft>
            </a:pPr>
            <a:r>
              <a:rPr lang="en-US" sz="2400" b="1" i="0" kern="1200" baseline="0" dirty="0"/>
              <a:t>Efficiency Features</a:t>
            </a:r>
            <a:endParaRPr lang="en-US" sz="2400" b="1" kern="1200" baseline="0" dirty="0"/>
          </a:p>
        </p:txBody>
      </p:sp>
    </p:spTree>
    <p:extLst>
      <p:ext uri="{BB962C8B-B14F-4D97-AF65-F5344CB8AC3E}">
        <p14:creationId xmlns:p14="http://schemas.microsoft.com/office/powerpoint/2010/main" val="65270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제목 31"/>
          <p:cNvSpPr>
            <a:spLocks noGrp="1"/>
          </p:cNvSpPr>
          <p:nvPr>
            <p:ph type="title"/>
          </p:nvPr>
        </p:nvSpPr>
        <p:spPr/>
        <p:txBody>
          <a:bodyPr/>
          <a:lstStyle/>
          <a:p>
            <a:r>
              <a:rPr lang="en-US" altLang="ko-KR" dirty="0"/>
              <a:t>Top companies in OpenStack code</a:t>
            </a:r>
            <a:r>
              <a:rPr lang="ko-KR" altLang="en-US" dirty="0"/>
              <a:t> </a:t>
            </a:r>
            <a:r>
              <a:rPr lang="en-US" altLang="ko-KR" dirty="0"/>
              <a:t>contributors</a:t>
            </a:r>
            <a:br>
              <a:rPr lang="en-US" altLang="ko-KR" dirty="0"/>
            </a:br>
            <a:endParaRPr lang="ko-KR" altLang="en-US" dirty="0"/>
          </a:p>
        </p:txBody>
      </p:sp>
      <p:sp>
        <p:nvSpPr>
          <p:cNvPr id="4" name="텍스트 개체 틀 3"/>
          <p:cNvSpPr>
            <a:spLocks noGrp="1"/>
          </p:cNvSpPr>
          <p:nvPr>
            <p:ph type="body" sz="half" idx="2"/>
          </p:nvPr>
        </p:nvSpPr>
        <p:spPr>
          <a:xfrm>
            <a:off x="8152421" y="4267200"/>
            <a:ext cx="3429000" cy="1828800"/>
          </a:xfrm>
          <a:noFill/>
          <a:ln w="19050">
            <a:solidFill>
              <a:schemeClr val="accent5"/>
            </a:solidFill>
            <a:prstDash val="dash"/>
          </a:ln>
        </p:spPr>
        <p:txBody>
          <a:bodyPr/>
          <a:lstStyle/>
          <a:p>
            <a:r>
              <a:rPr lang="en-US" altLang="ko-KR" b="1" dirty="0">
                <a:solidFill>
                  <a:schemeClr val="tx1"/>
                </a:solidFill>
              </a:rPr>
              <a:t>Contribution by companies for Newton</a:t>
            </a:r>
          </a:p>
          <a:p>
            <a:r>
              <a:rPr lang="en-US" altLang="ko-KR" b="1" dirty="0">
                <a:solidFill>
                  <a:schemeClr val="tx1"/>
                </a:solidFill>
              </a:rPr>
              <a:t># 3 in contributors</a:t>
            </a:r>
          </a:p>
          <a:p>
            <a:r>
              <a:rPr lang="en-US" altLang="ko-KR" b="1" dirty="0">
                <a:solidFill>
                  <a:schemeClr val="tx1"/>
                </a:solidFill>
              </a:rPr>
              <a:t># 3225 of reviews</a:t>
            </a:r>
          </a:p>
        </p:txBody>
      </p:sp>
      <p:sp>
        <p:nvSpPr>
          <p:cNvPr id="6" name="텍스트 개체 틀 5"/>
          <p:cNvSpPr>
            <a:spLocks noGrp="1"/>
          </p:cNvSpPr>
          <p:nvPr>
            <p:ph type="body" sz="half" idx="14"/>
          </p:nvPr>
        </p:nvSpPr>
        <p:spPr>
          <a:solidFill>
            <a:schemeClr val="accent1"/>
          </a:solidFill>
        </p:spPr>
        <p:txBody>
          <a:bodyPr vert="horz" lIns="91440" tIns="91440" rIns="91440" bIns="91440" rtlCol="0">
            <a:noAutofit/>
          </a:bodyPr>
          <a:lstStyle/>
          <a:p>
            <a:r>
              <a:rPr lang="en-US" altLang="ko-KR" b="1" dirty="0"/>
              <a:t>Contribution by companies for </a:t>
            </a:r>
            <a:r>
              <a:rPr lang="en-US" altLang="ko-KR" b="1" dirty="0" err="1"/>
              <a:t>Mitaka</a:t>
            </a:r>
            <a:endParaRPr lang="en-US" altLang="ko-KR" b="1" dirty="0"/>
          </a:p>
          <a:p>
            <a:r>
              <a:rPr lang="en-US" altLang="ko-KR" b="1" dirty="0"/>
              <a:t># 3 in contributors</a:t>
            </a:r>
          </a:p>
          <a:p>
            <a:r>
              <a:rPr lang="en-US" altLang="ko-KR" b="1" dirty="0"/>
              <a:t># 21390 of reviews</a:t>
            </a:r>
          </a:p>
        </p:txBody>
      </p:sp>
      <p:sp>
        <p:nvSpPr>
          <p:cNvPr id="21" name="텍스트 개체 틀 20"/>
          <p:cNvSpPr>
            <a:spLocks noGrp="1"/>
          </p:cNvSpPr>
          <p:nvPr>
            <p:ph type="body" sz="half" idx="16"/>
          </p:nvPr>
        </p:nvSpPr>
        <p:spPr>
          <a:xfrm>
            <a:off x="587375" y="4267200"/>
            <a:ext cx="3429000" cy="1828800"/>
          </a:xfrm>
          <a:solidFill>
            <a:schemeClr val="accent1"/>
          </a:solidFill>
        </p:spPr>
        <p:txBody>
          <a:bodyPr vert="horz" lIns="91440" tIns="91440" rIns="91440" bIns="91440" rtlCol="0">
            <a:noAutofit/>
          </a:bodyPr>
          <a:lstStyle/>
          <a:p>
            <a:r>
              <a:rPr lang="en-US" altLang="ko-KR" b="1" dirty="0"/>
              <a:t>Contribution by companies for Liberty</a:t>
            </a:r>
          </a:p>
          <a:p>
            <a:r>
              <a:rPr lang="en-US" altLang="ko-KR" b="1" dirty="0"/>
              <a:t># 1 in contributors</a:t>
            </a:r>
          </a:p>
          <a:p>
            <a:r>
              <a:rPr lang="en-US" altLang="ko-KR" b="1" dirty="0"/>
              <a:t># 25866 of reviews</a:t>
            </a:r>
          </a:p>
        </p:txBody>
      </p:sp>
      <p:sp>
        <p:nvSpPr>
          <p:cNvPr id="8" name="슬라이드 번호 개체 틀 7"/>
          <p:cNvSpPr>
            <a:spLocks noGrp="1"/>
          </p:cNvSpPr>
          <p:nvPr>
            <p:ph type="sldNum" sz="quarter" idx="12"/>
          </p:nvPr>
        </p:nvSpPr>
        <p:spPr/>
        <p:txBody>
          <a:bodyPr/>
          <a:lstStyle/>
          <a:p>
            <a:fld id="{B016F8AB-BCEA-4347-8BA6-BE776009BC89}" type="slidenum">
              <a:rPr lang="en-US" altLang="ko-KR" smtClean="0"/>
              <a:t>4</a:t>
            </a:fld>
            <a:endParaRPr lang="en-US" altLang="ko-KR"/>
          </a:p>
        </p:txBody>
      </p:sp>
      <p:pic>
        <p:nvPicPr>
          <p:cNvPr id="26" name="그림 25"/>
          <p:cNvPicPr>
            <a:picLocks noChangeAspect="1"/>
          </p:cNvPicPr>
          <p:nvPr/>
        </p:nvPicPr>
        <p:blipFill>
          <a:blip r:embed="rId2"/>
          <a:stretch>
            <a:fillRect/>
          </a:stretch>
        </p:blipFill>
        <p:spPr>
          <a:xfrm>
            <a:off x="8133950" y="1524000"/>
            <a:ext cx="3446044" cy="2388189"/>
          </a:xfrm>
          <a:prstGeom prst="rect">
            <a:avLst/>
          </a:prstGeom>
        </p:spPr>
      </p:pic>
      <p:pic>
        <p:nvPicPr>
          <p:cNvPr id="28" name="그림 27"/>
          <p:cNvPicPr>
            <a:picLocks noChangeAspect="1"/>
          </p:cNvPicPr>
          <p:nvPr/>
        </p:nvPicPr>
        <p:blipFill>
          <a:blip r:embed="rId3"/>
          <a:stretch>
            <a:fillRect/>
          </a:stretch>
        </p:blipFill>
        <p:spPr>
          <a:xfrm>
            <a:off x="4380151" y="1524000"/>
            <a:ext cx="3430349" cy="2386681"/>
          </a:xfrm>
          <a:prstGeom prst="rect">
            <a:avLst/>
          </a:prstGeom>
        </p:spPr>
      </p:pic>
      <p:pic>
        <p:nvPicPr>
          <p:cNvPr id="31" name="그림 30"/>
          <p:cNvPicPr>
            <a:picLocks noChangeAspect="1"/>
          </p:cNvPicPr>
          <p:nvPr/>
        </p:nvPicPr>
        <p:blipFill>
          <a:blip r:embed="rId4"/>
          <a:stretch>
            <a:fillRect/>
          </a:stretch>
        </p:blipFill>
        <p:spPr>
          <a:xfrm>
            <a:off x="609441" y="1524000"/>
            <a:ext cx="3406934" cy="2413918"/>
          </a:xfrm>
          <a:prstGeom prst="rect">
            <a:avLst/>
          </a:prstGeom>
        </p:spPr>
      </p:pic>
      <p:sp>
        <p:nvSpPr>
          <p:cNvPr id="36" name="모서리가 둥근 직사각형 35"/>
          <p:cNvSpPr/>
          <p:nvPr/>
        </p:nvSpPr>
        <p:spPr bwMode="ltGray">
          <a:xfrm>
            <a:off x="381000" y="1524000"/>
            <a:ext cx="3780000" cy="4695000"/>
          </a:xfrm>
          <a:prstGeom prst="roundRect">
            <a:avLst>
              <a:gd name="adj" fmla="val 6079"/>
            </a:avLst>
          </a:prstGeom>
          <a:noFill/>
          <a:ln w="38100">
            <a:solidFill>
              <a:srgbClr val="00B3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ko-KR" altLang="en-US" dirty="0" err="1"/>
          </a:p>
        </p:txBody>
      </p:sp>
      <p:sp>
        <p:nvSpPr>
          <p:cNvPr id="37" name="직사각형 36"/>
          <p:cNvSpPr/>
          <p:nvPr/>
        </p:nvSpPr>
        <p:spPr bwMode="ltGray">
          <a:xfrm>
            <a:off x="381000" y="1128303"/>
            <a:ext cx="1889834" cy="581147"/>
          </a:xfrm>
          <a:prstGeom prst="rect">
            <a:avLst/>
          </a:prstGeom>
          <a:solidFill>
            <a:srgbClr val="00B388"/>
          </a:solidFill>
          <a:ln w="19050">
            <a:solidFill>
              <a:srgbClr val="00B3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b="1" dirty="0"/>
              <a:t>Helion OpenStack 3.0</a:t>
            </a:r>
            <a:endParaRPr lang="ko-KR" altLang="en-US" b="1" dirty="0" err="1"/>
          </a:p>
        </p:txBody>
      </p:sp>
      <p:sp>
        <p:nvSpPr>
          <p:cNvPr id="38" name="TextBox 37"/>
          <p:cNvSpPr txBox="1"/>
          <p:nvPr/>
        </p:nvSpPr>
        <p:spPr>
          <a:xfrm>
            <a:off x="9600957" y="6118426"/>
            <a:ext cx="1978427" cy="276999"/>
          </a:xfrm>
          <a:prstGeom prst="rect">
            <a:avLst/>
          </a:prstGeom>
          <a:noFill/>
        </p:spPr>
        <p:txBody>
          <a:bodyPr wrap="none" rtlCol="0">
            <a:spAutoFit/>
          </a:bodyPr>
          <a:lstStyle/>
          <a:p>
            <a:pPr defTabSz="573603">
              <a:spcAft>
                <a:spcPts val="533"/>
              </a:spcAft>
              <a:buSzPct val="100000"/>
            </a:pPr>
            <a:r>
              <a:rPr lang="en-US" sz="1200" i="1" dirty="0">
                <a:solidFill>
                  <a:srgbClr val="000000"/>
                </a:solidFill>
                <a:latin typeface="Arial" panose="020B0604020202020204" pitchFamily="34" charset="0"/>
                <a:ea typeface="맑은 고딕" panose="020B0503020000020004" pitchFamily="50" charset="-127"/>
                <a:cs typeface="HP Simplified" pitchFamily="34" charset="0"/>
              </a:rPr>
              <a:t>* Source: stackalytics.com</a:t>
            </a:r>
          </a:p>
        </p:txBody>
      </p:sp>
      <p:sp>
        <p:nvSpPr>
          <p:cNvPr id="2" name="직사각형 1"/>
          <p:cNvSpPr/>
          <p:nvPr/>
        </p:nvSpPr>
        <p:spPr bwMode="ltGray">
          <a:xfrm>
            <a:off x="3036000" y="1709450"/>
            <a:ext cx="720000" cy="189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ko-KR" altLang="en-US" dirty="0" err="1"/>
          </a:p>
        </p:txBody>
      </p:sp>
      <p:sp>
        <p:nvSpPr>
          <p:cNvPr id="14" name="직사각형 13"/>
          <p:cNvSpPr/>
          <p:nvPr/>
        </p:nvSpPr>
        <p:spPr bwMode="ltGray">
          <a:xfrm>
            <a:off x="6894229" y="2079000"/>
            <a:ext cx="720000" cy="189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ko-KR" altLang="en-US" dirty="0" err="1"/>
          </a:p>
        </p:txBody>
      </p:sp>
      <p:sp>
        <p:nvSpPr>
          <p:cNvPr id="15" name="직사각형 14"/>
          <p:cNvSpPr/>
          <p:nvPr/>
        </p:nvSpPr>
        <p:spPr bwMode="ltGray">
          <a:xfrm>
            <a:off x="10689000" y="2079000"/>
            <a:ext cx="720000" cy="189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ko-KR" altLang="en-US" dirty="0" err="1"/>
          </a:p>
        </p:txBody>
      </p:sp>
    </p:spTree>
    <p:extLst>
      <p:ext uri="{BB962C8B-B14F-4D97-AF65-F5344CB8AC3E}">
        <p14:creationId xmlns:p14="http://schemas.microsoft.com/office/powerpoint/2010/main" val="3524949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441960" y="3302487"/>
            <a:ext cx="4106289" cy="2706427"/>
          </a:xfrm>
          <a:prstGeom prst="rect">
            <a:avLst/>
          </a:prstGeom>
          <a:pattFill prst="pct10">
            <a:fgClr>
              <a:schemeClr val="accent1"/>
            </a:fgClr>
            <a:bgClr>
              <a:schemeClr val="bg1"/>
            </a:bgClr>
          </a:patt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Backup/Recovery Architecture</a:t>
            </a:r>
          </a:p>
        </p:txBody>
      </p:sp>
      <p:sp>
        <p:nvSpPr>
          <p:cNvPr id="4" name="Slide Number Placeholder 3"/>
          <p:cNvSpPr>
            <a:spLocks noGrp="1"/>
          </p:cNvSpPr>
          <p:nvPr>
            <p:ph type="sldNum" sz="quarter" idx="4294967295"/>
          </p:nvPr>
        </p:nvSpPr>
        <p:spPr>
          <a:xfrm>
            <a:off x="9347200" y="6356350"/>
            <a:ext cx="2844800" cy="365125"/>
          </a:xfrm>
          <a:prstGeom prst="rect">
            <a:avLst/>
          </a:prstGeom>
        </p:spPr>
        <p:txBody>
          <a:bodyPr/>
          <a:lstStyle/>
          <a:p>
            <a:pPr defTabSz="609585"/>
            <a:fld id="{06A922A1-DC19-4827-8B25-3CE24492A7F0}" type="slidenum">
              <a:rPr lang="en-US" smtClean="0">
                <a:solidFill>
                  <a:prstClr val="black"/>
                </a:solidFill>
              </a:rPr>
              <a:pPr defTabSz="609585"/>
              <a:t>40</a:t>
            </a:fld>
            <a:endParaRPr lang="en-US" dirty="0">
              <a:solidFill>
                <a:prstClr val="black"/>
              </a:solidFill>
            </a:endParaRPr>
          </a:p>
        </p:txBody>
      </p:sp>
      <p:sp>
        <p:nvSpPr>
          <p:cNvPr id="13" name="Rectangle 12"/>
          <p:cNvSpPr/>
          <p:nvPr/>
        </p:nvSpPr>
        <p:spPr>
          <a:xfrm>
            <a:off x="441960" y="1294411"/>
            <a:ext cx="4106289" cy="1915303"/>
          </a:xfrm>
          <a:prstGeom prst="rect">
            <a:avLst/>
          </a:prstGeom>
          <a:pattFill prst="pct10">
            <a:fgClr>
              <a:schemeClr val="accent1"/>
            </a:fgClr>
            <a:bgClr>
              <a:schemeClr val="bg1"/>
            </a:bgClr>
          </a:patt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89463" y="1566675"/>
            <a:ext cx="1510304" cy="1095136"/>
          </a:xfrm>
          <a:prstGeom prst="ellips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Freezer Scheduler</a:t>
            </a:r>
          </a:p>
        </p:txBody>
      </p:sp>
      <p:sp>
        <p:nvSpPr>
          <p:cNvPr id="15" name="Oval 14"/>
          <p:cNvSpPr/>
          <p:nvPr/>
        </p:nvSpPr>
        <p:spPr>
          <a:xfrm>
            <a:off x="2658714" y="1652117"/>
            <a:ext cx="1533275" cy="933825"/>
          </a:xfrm>
          <a:prstGeom prst="ellips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Freezer Agent</a:t>
            </a:r>
          </a:p>
        </p:txBody>
      </p:sp>
      <p:sp>
        <p:nvSpPr>
          <p:cNvPr id="17" name="Oval 16"/>
          <p:cNvSpPr/>
          <p:nvPr/>
        </p:nvSpPr>
        <p:spPr>
          <a:xfrm>
            <a:off x="840423" y="4804111"/>
            <a:ext cx="3185311" cy="385407"/>
          </a:xfrm>
          <a:prstGeom prst="ellips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Freezer API</a:t>
            </a:r>
          </a:p>
        </p:txBody>
      </p:sp>
      <p:sp>
        <p:nvSpPr>
          <p:cNvPr id="18" name="Flowchart: Process 17"/>
          <p:cNvSpPr/>
          <p:nvPr/>
        </p:nvSpPr>
        <p:spPr>
          <a:xfrm>
            <a:off x="641269" y="5296395"/>
            <a:ext cx="3766574" cy="507670"/>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Elastic Search DB</a:t>
            </a:r>
          </a:p>
          <a:p>
            <a:pPr algn="ctr"/>
            <a:r>
              <a:rPr lang="en-US" sz="1600" dirty="0"/>
              <a:t>(Freezer Jobs)</a:t>
            </a:r>
          </a:p>
        </p:txBody>
      </p:sp>
      <p:sp>
        <p:nvSpPr>
          <p:cNvPr id="20" name="Oval 19"/>
          <p:cNvSpPr/>
          <p:nvPr/>
        </p:nvSpPr>
        <p:spPr>
          <a:xfrm>
            <a:off x="489464" y="3883660"/>
            <a:ext cx="3918378" cy="46313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ha-proxy</a:t>
            </a:r>
          </a:p>
        </p:txBody>
      </p:sp>
      <p:cxnSp>
        <p:nvCxnSpPr>
          <p:cNvPr id="26" name="Straight Arrow Connector 25"/>
          <p:cNvCxnSpPr>
            <a:endCxn id="18" idx="0"/>
          </p:cNvCxnSpPr>
          <p:nvPr/>
        </p:nvCxnSpPr>
        <p:spPr>
          <a:xfrm>
            <a:off x="1689485" y="2528926"/>
            <a:ext cx="835071" cy="276746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879284" y="2617201"/>
            <a:ext cx="387216" cy="280350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667449" y="3314778"/>
            <a:ext cx="2515996" cy="463138"/>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2.  Authenticate and fetch jobs</a:t>
            </a:r>
          </a:p>
        </p:txBody>
      </p:sp>
      <p:sp>
        <p:nvSpPr>
          <p:cNvPr id="35" name="Oval 34"/>
          <p:cNvSpPr/>
          <p:nvPr/>
        </p:nvSpPr>
        <p:spPr>
          <a:xfrm>
            <a:off x="402308" y="4375944"/>
            <a:ext cx="1508022" cy="46313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Keystone</a:t>
            </a:r>
          </a:p>
        </p:txBody>
      </p:sp>
      <p:cxnSp>
        <p:nvCxnSpPr>
          <p:cNvPr id="38" name="Straight Arrow Connector 37"/>
          <p:cNvCxnSpPr>
            <a:endCxn id="35" idx="7"/>
          </p:cNvCxnSpPr>
          <p:nvPr/>
        </p:nvCxnSpPr>
        <p:spPr>
          <a:xfrm>
            <a:off x="1645102" y="2528926"/>
            <a:ext cx="44383" cy="1914843"/>
          </a:xfrm>
          <a:prstGeom prst="straightConnector1">
            <a:avLst/>
          </a:prstGeom>
          <a:ln w="12700" cmpd="sng">
            <a:solidFill>
              <a:schemeClr val="tx1"/>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840424" y="2617201"/>
            <a:ext cx="1140" cy="1741473"/>
          </a:xfrm>
          <a:prstGeom prst="straightConnector1">
            <a:avLst/>
          </a:prstGeom>
          <a:ln w="12700" cmpd="sng">
            <a:solidFill>
              <a:schemeClr val="tx1"/>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endCxn id="15" idx="2"/>
          </p:cNvCxnSpPr>
          <p:nvPr/>
        </p:nvCxnSpPr>
        <p:spPr>
          <a:xfrm flipV="1">
            <a:off x="1951664" y="2119030"/>
            <a:ext cx="707050" cy="21233"/>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1050368" y="1369039"/>
            <a:ext cx="2721031" cy="463138"/>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3.  Execute Backup/Restore</a:t>
            </a:r>
          </a:p>
        </p:txBody>
      </p:sp>
      <p:sp>
        <p:nvSpPr>
          <p:cNvPr id="56" name="Flowchart: Punched Tape 55"/>
          <p:cNvSpPr/>
          <p:nvPr/>
        </p:nvSpPr>
        <p:spPr>
          <a:xfrm>
            <a:off x="7129920" y="1277234"/>
            <a:ext cx="2902447" cy="1704823"/>
          </a:xfrm>
          <a:prstGeom prst="flowChartPunchedTap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Swift (or)</a:t>
            </a:r>
          </a:p>
          <a:p>
            <a:pPr algn="ctr"/>
            <a:r>
              <a:rPr lang="en-US" dirty="0"/>
              <a:t>SSH Server (or)</a:t>
            </a:r>
          </a:p>
          <a:p>
            <a:pPr algn="ctr"/>
            <a:r>
              <a:rPr lang="en-US" dirty="0"/>
              <a:t>Local Storage</a:t>
            </a:r>
          </a:p>
        </p:txBody>
      </p:sp>
      <p:cxnSp>
        <p:nvCxnSpPr>
          <p:cNvPr id="57" name="Straight Arrow Connector 56"/>
          <p:cNvCxnSpPr>
            <a:stCxn id="15" idx="6"/>
            <a:endCxn id="56" idx="1"/>
          </p:cNvCxnSpPr>
          <p:nvPr/>
        </p:nvCxnSpPr>
        <p:spPr>
          <a:xfrm>
            <a:off x="4191989" y="2119030"/>
            <a:ext cx="2937931" cy="1061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61" name="Table 60"/>
          <p:cNvGraphicFramePr>
            <a:graphicFrameLocks noGrp="1"/>
          </p:cNvGraphicFramePr>
          <p:nvPr>
            <p:extLst>
              <p:ext uri="{D42A27DB-BD31-4B8C-83A1-F6EECF244321}">
                <p14:modId xmlns:p14="http://schemas.microsoft.com/office/powerpoint/2010/main" val="3233856437"/>
              </p:ext>
            </p:extLst>
          </p:nvPr>
        </p:nvGraphicFramePr>
        <p:xfrm>
          <a:off x="4762005" y="3340654"/>
          <a:ext cx="6817379" cy="2753367"/>
        </p:xfrm>
        <a:graphic>
          <a:graphicData uri="http://schemas.openxmlformats.org/drawingml/2006/table">
            <a:tbl>
              <a:tblPr firstRow="1" bandRow="1">
                <a:tableStyleId>{3B4B98B0-60AC-42C2-AFA5-B58CD77FA1E5}</a:tableStyleId>
              </a:tblPr>
              <a:tblGrid>
                <a:gridCol w="1333616">
                  <a:extLst>
                    <a:ext uri="{9D8B030D-6E8A-4147-A177-3AD203B41FA5}">
                      <a16:colId xmlns:a16="http://schemas.microsoft.com/office/drawing/2014/main" val="20000"/>
                    </a:ext>
                  </a:extLst>
                </a:gridCol>
                <a:gridCol w="3211303">
                  <a:extLst>
                    <a:ext uri="{9D8B030D-6E8A-4147-A177-3AD203B41FA5}">
                      <a16:colId xmlns:a16="http://schemas.microsoft.com/office/drawing/2014/main" val="20001"/>
                    </a:ext>
                  </a:extLst>
                </a:gridCol>
                <a:gridCol w="2272460">
                  <a:extLst>
                    <a:ext uri="{9D8B030D-6E8A-4147-A177-3AD203B41FA5}">
                      <a16:colId xmlns:a16="http://schemas.microsoft.com/office/drawing/2014/main" val="20002"/>
                    </a:ext>
                  </a:extLst>
                </a:gridCol>
              </a:tblGrid>
              <a:tr h="549693">
                <a:tc>
                  <a:txBody>
                    <a:bodyPr/>
                    <a:lstStyle/>
                    <a:p>
                      <a:r>
                        <a:rPr lang="en-US" sz="1600" dirty="0"/>
                        <a:t>Component</a:t>
                      </a:r>
                    </a:p>
                  </a:txBody>
                  <a:tcPr/>
                </a:tc>
                <a:tc>
                  <a:txBody>
                    <a:bodyPr/>
                    <a:lstStyle/>
                    <a:p>
                      <a:r>
                        <a:rPr lang="en-US" sz="1600" dirty="0"/>
                        <a:t>Description</a:t>
                      </a:r>
                    </a:p>
                  </a:txBody>
                  <a:tcPr/>
                </a:tc>
                <a:tc>
                  <a:txBody>
                    <a:bodyPr/>
                    <a:lstStyle/>
                    <a:p>
                      <a:r>
                        <a:rPr lang="en-US" sz="1600" dirty="0"/>
                        <a:t>Runs on</a:t>
                      </a:r>
                    </a:p>
                  </a:txBody>
                  <a:tcPr/>
                </a:tc>
                <a:extLst>
                  <a:ext uri="{0D108BD9-81ED-4DB2-BD59-A6C34878D82A}">
                    <a16:rowId xmlns:a16="http://schemas.microsoft.com/office/drawing/2014/main" val="10000"/>
                  </a:ext>
                </a:extLst>
              </a:tr>
              <a:tr h="527274">
                <a:tc>
                  <a:txBody>
                    <a:bodyPr/>
                    <a:lstStyle/>
                    <a:p>
                      <a:r>
                        <a:rPr lang="en-US" sz="1600" baseline="0" dirty="0"/>
                        <a:t>API</a:t>
                      </a:r>
                      <a:endParaRPr lang="en-US" sz="1600" dirty="0"/>
                    </a:p>
                  </a:txBody>
                  <a:tcPr/>
                </a:tc>
                <a:tc>
                  <a:txBody>
                    <a:bodyPr/>
                    <a:lstStyle/>
                    <a:p>
                      <a:r>
                        <a:rPr lang="en-US" sz="1400" dirty="0"/>
                        <a:t>API</a:t>
                      </a:r>
                      <a:r>
                        <a:rPr lang="en-US" sz="1400" baseline="0" dirty="0"/>
                        <a:t> service to add/fetch freezer jobs to ElasticSearch DB</a:t>
                      </a:r>
                      <a:endParaRPr lang="en-US" sz="1400" dirty="0"/>
                    </a:p>
                  </a:txBody>
                  <a:tcPr/>
                </a:tc>
                <a:tc>
                  <a:txBody>
                    <a:bodyPr/>
                    <a:lstStyle/>
                    <a:p>
                      <a:r>
                        <a:rPr lang="en-US" sz="1400" dirty="0"/>
                        <a:t>Controllers</a:t>
                      </a:r>
                      <a:r>
                        <a:rPr lang="en-US" sz="1400" baseline="0" dirty="0"/>
                        <a:t> </a:t>
                      </a:r>
                      <a:r>
                        <a:rPr lang="en-US" sz="1400" dirty="0"/>
                        <a:t>which has the ElasticSearch DB service</a:t>
                      </a:r>
                    </a:p>
                  </a:txBody>
                  <a:tcPr/>
                </a:tc>
                <a:extLst>
                  <a:ext uri="{0D108BD9-81ED-4DB2-BD59-A6C34878D82A}">
                    <a16:rowId xmlns:a16="http://schemas.microsoft.com/office/drawing/2014/main" val="10001"/>
                  </a:ext>
                </a:extLst>
              </a:tr>
              <a:tr h="694349">
                <a:tc>
                  <a:txBody>
                    <a:bodyPr/>
                    <a:lstStyle/>
                    <a:p>
                      <a:r>
                        <a:rPr lang="en-US" sz="1600" dirty="0"/>
                        <a:t>Scheduler</a:t>
                      </a:r>
                    </a:p>
                  </a:txBody>
                  <a:tcPr/>
                </a:tc>
                <a:tc>
                  <a:txBody>
                    <a:bodyPr/>
                    <a:lstStyle/>
                    <a:p>
                      <a:r>
                        <a:rPr lang="en-US" sz="1400" dirty="0"/>
                        <a:t>Daemon that stores and retrieves</a:t>
                      </a:r>
                      <a:r>
                        <a:rPr lang="en-US" sz="1400" baseline="0" dirty="0"/>
                        <a:t> backup/restore jobs and executes them</a:t>
                      </a:r>
                      <a:endParaRPr lang="en-US" sz="1400" dirty="0"/>
                    </a:p>
                  </a:txBody>
                  <a:tcPr/>
                </a:tc>
                <a:tc>
                  <a:txBody>
                    <a:bodyPr/>
                    <a:lstStyle/>
                    <a:p>
                      <a:r>
                        <a:rPr lang="en-US" sz="1400" dirty="0"/>
                        <a:t>All nodes that</a:t>
                      </a:r>
                      <a:r>
                        <a:rPr lang="en-US" sz="1400" baseline="0" dirty="0"/>
                        <a:t> require </a:t>
                      </a:r>
                      <a:r>
                        <a:rPr lang="en-US" sz="1400" dirty="0"/>
                        <a:t>backup/restore (Controller , </a:t>
                      </a:r>
                      <a:r>
                        <a:rPr lang="en-US" sz="1400" dirty="0" err="1"/>
                        <a:t>Deployer</a:t>
                      </a:r>
                      <a:r>
                        <a:rPr lang="en-US" sz="1400" dirty="0"/>
                        <a:t>)</a:t>
                      </a:r>
                    </a:p>
                  </a:txBody>
                  <a:tcPr/>
                </a:tc>
                <a:extLst>
                  <a:ext uri="{0D108BD9-81ED-4DB2-BD59-A6C34878D82A}">
                    <a16:rowId xmlns:a16="http://schemas.microsoft.com/office/drawing/2014/main" val="10002"/>
                  </a:ext>
                </a:extLst>
              </a:tr>
              <a:tr h="896867">
                <a:tc>
                  <a:txBody>
                    <a:bodyPr/>
                    <a:lstStyle/>
                    <a:p>
                      <a:r>
                        <a:rPr lang="en-US" sz="1600" dirty="0"/>
                        <a:t>Agent</a:t>
                      </a:r>
                    </a:p>
                  </a:txBody>
                  <a:tcPr/>
                </a:tc>
                <a:tc>
                  <a:txBody>
                    <a:bodyPr/>
                    <a:lstStyle/>
                    <a:p>
                      <a:r>
                        <a:rPr lang="en-US" sz="1400" dirty="0"/>
                        <a:t>The agent that backup/restore</a:t>
                      </a:r>
                      <a:r>
                        <a:rPr lang="en-US" sz="1400" baseline="0" dirty="0"/>
                        <a:t> to/from targets. Can be invoked from scheduler or via CLI</a:t>
                      </a:r>
                      <a:endParaRPr lang="en-US" sz="1400" dirty="0"/>
                    </a:p>
                  </a:txBody>
                  <a:tcPr/>
                </a:tc>
                <a:tc>
                  <a:txBody>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US" sz="1400" dirty="0"/>
                        <a:t>All nodes that require</a:t>
                      </a:r>
                      <a:r>
                        <a:rPr lang="en-US" sz="1400" baseline="0" dirty="0"/>
                        <a:t> </a:t>
                      </a:r>
                      <a:r>
                        <a:rPr lang="en-US" sz="1400" dirty="0"/>
                        <a:t>backup/restore (Controller, </a:t>
                      </a:r>
                      <a:r>
                        <a:rPr lang="en-US" sz="1400" dirty="0" err="1"/>
                        <a:t>Deployer</a:t>
                      </a:r>
                      <a:r>
                        <a:rPr lang="en-US" sz="1400" dirty="0"/>
                        <a:t>)</a:t>
                      </a:r>
                    </a:p>
                    <a:p>
                      <a:endParaRPr lang="en-US" sz="1400" dirty="0"/>
                    </a:p>
                  </a:txBody>
                  <a:tcPr/>
                </a:tc>
                <a:extLst>
                  <a:ext uri="{0D108BD9-81ED-4DB2-BD59-A6C34878D82A}">
                    <a16:rowId xmlns:a16="http://schemas.microsoft.com/office/drawing/2014/main" val="10003"/>
                  </a:ext>
                </a:extLst>
              </a:tr>
            </a:tbl>
          </a:graphicData>
        </a:graphic>
      </p:graphicFrame>
      <p:sp>
        <p:nvSpPr>
          <p:cNvPr id="69" name="Oval 68"/>
          <p:cNvSpPr/>
          <p:nvPr/>
        </p:nvSpPr>
        <p:spPr>
          <a:xfrm>
            <a:off x="4407842" y="1493005"/>
            <a:ext cx="2458215" cy="463138"/>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4.  Backup or Restore to/from target</a:t>
            </a:r>
          </a:p>
        </p:txBody>
      </p:sp>
      <p:cxnSp>
        <p:nvCxnSpPr>
          <p:cNvPr id="73" name="Straight Arrow Connector 72"/>
          <p:cNvCxnSpPr/>
          <p:nvPr/>
        </p:nvCxnSpPr>
        <p:spPr>
          <a:xfrm>
            <a:off x="1925447" y="2314815"/>
            <a:ext cx="1916945" cy="298158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1" name="Oval 80"/>
          <p:cNvSpPr/>
          <p:nvPr/>
        </p:nvSpPr>
        <p:spPr>
          <a:xfrm>
            <a:off x="1962143" y="2746576"/>
            <a:ext cx="2515996" cy="463138"/>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5. Save job status</a:t>
            </a:r>
          </a:p>
        </p:txBody>
      </p:sp>
      <p:sp>
        <p:nvSpPr>
          <p:cNvPr id="3" name="TextBox 2"/>
          <p:cNvSpPr txBox="1"/>
          <p:nvPr/>
        </p:nvSpPr>
        <p:spPr>
          <a:xfrm>
            <a:off x="72164" y="2727047"/>
            <a:ext cx="1433979" cy="466913"/>
          </a:xfrm>
          <a:prstGeom prst="rect">
            <a:avLst/>
          </a:prstGeom>
          <a:noFill/>
        </p:spPr>
        <p:txBody>
          <a:bodyPr wrap="square" lIns="0" tIns="0" rIns="0" bIns="0" rtlCol="0">
            <a:noAutofit/>
          </a:bodyPr>
          <a:lstStyle/>
          <a:p>
            <a:pPr>
              <a:lnSpc>
                <a:spcPct val="90000"/>
              </a:lnSpc>
            </a:pPr>
            <a:r>
              <a:rPr lang="en-US" altLang="ko-KR" sz="1600" dirty="0"/>
              <a:t>1.  Authenticate and add jobs</a:t>
            </a:r>
          </a:p>
        </p:txBody>
      </p:sp>
    </p:spTree>
    <p:extLst>
      <p:ext uri="{BB962C8B-B14F-4D97-AF65-F5344CB8AC3E}">
        <p14:creationId xmlns:p14="http://schemas.microsoft.com/office/powerpoint/2010/main" val="6871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Interfaces</a:t>
            </a:r>
          </a:p>
        </p:txBody>
      </p:sp>
      <p:sp>
        <p:nvSpPr>
          <p:cNvPr id="2" name="텍스트 개체 틀 1"/>
          <p:cNvSpPr>
            <a:spLocks noGrp="1"/>
          </p:cNvSpPr>
          <p:nvPr>
            <p:ph type="body" sz="quarter" idx="14"/>
          </p:nvPr>
        </p:nvSpPr>
        <p:spPr/>
        <p:txBody>
          <a:bodyPr/>
          <a:lstStyle/>
          <a:p>
            <a:endParaRPr lang="ko-KR" altLang="en-US"/>
          </a:p>
        </p:txBody>
      </p:sp>
      <p:sp>
        <p:nvSpPr>
          <p:cNvPr id="3" name="Slide Number Placeholder 2"/>
          <p:cNvSpPr>
            <a:spLocks noGrp="1"/>
          </p:cNvSpPr>
          <p:nvPr>
            <p:ph type="sldNum" sz="quarter" idx="12"/>
          </p:nvPr>
        </p:nvSpPr>
        <p:spPr/>
        <p:txBody>
          <a:bodyPr/>
          <a:lstStyle/>
          <a:p>
            <a:fld id="{B016F8AB-BCEA-4347-8BA6-BE776009BC89}" type="slidenum">
              <a:rPr lang="en-US" smtClean="0"/>
              <a:t>41</a:t>
            </a:fld>
            <a:endParaRPr lang="en-US" dirty="0"/>
          </a:p>
        </p:txBody>
      </p:sp>
    </p:spTree>
    <p:extLst>
      <p:ext uri="{BB962C8B-B14F-4D97-AF65-F5344CB8AC3E}">
        <p14:creationId xmlns:p14="http://schemas.microsoft.com/office/powerpoint/2010/main" val="48545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Interfaces for HP Helion OpenStack </a:t>
            </a:r>
            <a:endParaRPr lang="ko-KR" altLang="en-US" dirty="0"/>
          </a:p>
        </p:txBody>
      </p:sp>
      <p:sp>
        <p:nvSpPr>
          <p:cNvPr id="3" name="슬라이드 번호 개체 틀 2"/>
          <p:cNvSpPr>
            <a:spLocks noGrp="1"/>
          </p:cNvSpPr>
          <p:nvPr>
            <p:ph type="sldNum" sz="quarter" idx="12"/>
          </p:nvPr>
        </p:nvSpPr>
        <p:spPr/>
        <p:txBody>
          <a:bodyPr/>
          <a:lstStyle/>
          <a:p>
            <a:fld id="{B016F8AB-BCEA-4347-8BA6-BE776009BC89}" type="slidenum">
              <a:rPr lang="en-US" altLang="ko-KR" smtClean="0"/>
              <a:t>42</a:t>
            </a:fld>
            <a:endParaRPr lang="en-US" altLang="ko-KR"/>
          </a:p>
        </p:txBody>
      </p:sp>
      <p:pic>
        <p:nvPicPr>
          <p:cNvPr id="4" name="Picture 29"/>
          <p:cNvPicPr>
            <a:picLocks noChangeAspect="1"/>
          </p:cNvPicPr>
          <p:nvPr/>
        </p:nvPicPr>
        <p:blipFill>
          <a:blip r:embed="rId2"/>
          <a:stretch>
            <a:fillRect/>
          </a:stretch>
        </p:blipFill>
        <p:spPr>
          <a:xfrm>
            <a:off x="4859146" y="976039"/>
            <a:ext cx="2780849" cy="1563483"/>
          </a:xfrm>
          <a:prstGeom prst="rect">
            <a:avLst/>
          </a:prstGeom>
        </p:spPr>
      </p:pic>
      <p:graphicFrame>
        <p:nvGraphicFramePr>
          <p:cNvPr id="5" name="Table 5"/>
          <p:cNvGraphicFramePr>
            <a:graphicFrameLocks noGrp="1"/>
          </p:cNvGraphicFramePr>
          <p:nvPr>
            <p:extLst>
              <p:ext uri="{D42A27DB-BD31-4B8C-83A1-F6EECF244321}">
                <p14:modId xmlns:p14="http://schemas.microsoft.com/office/powerpoint/2010/main" val="844730801"/>
              </p:ext>
            </p:extLst>
          </p:nvPr>
        </p:nvGraphicFramePr>
        <p:xfrm>
          <a:off x="171481" y="4101691"/>
          <a:ext cx="4687664" cy="2529840"/>
        </p:xfrm>
        <a:graphic>
          <a:graphicData uri="http://schemas.openxmlformats.org/drawingml/2006/table">
            <a:tbl>
              <a:tblPr firstRow="1" bandRow="1">
                <a:tableStyleId>{073A0DAA-6AF3-43AB-8588-CEC1D06C72B9}</a:tableStyleId>
              </a:tblPr>
              <a:tblGrid>
                <a:gridCol w="1480520">
                  <a:extLst>
                    <a:ext uri="{9D8B030D-6E8A-4147-A177-3AD203B41FA5}">
                      <a16:colId xmlns:a16="http://schemas.microsoft.com/office/drawing/2014/main" val="20000"/>
                    </a:ext>
                  </a:extLst>
                </a:gridCol>
                <a:gridCol w="1280307">
                  <a:extLst>
                    <a:ext uri="{9D8B030D-6E8A-4147-A177-3AD203B41FA5}">
                      <a16:colId xmlns:a16="http://schemas.microsoft.com/office/drawing/2014/main" val="20001"/>
                    </a:ext>
                  </a:extLst>
                </a:gridCol>
                <a:gridCol w="1926837">
                  <a:extLst>
                    <a:ext uri="{9D8B030D-6E8A-4147-A177-3AD203B41FA5}">
                      <a16:colId xmlns:a16="http://schemas.microsoft.com/office/drawing/2014/main" val="20002"/>
                    </a:ext>
                  </a:extLst>
                </a:gridCol>
              </a:tblGrid>
              <a:tr h="325120">
                <a:tc>
                  <a:txBody>
                    <a:bodyPr/>
                    <a:lstStyle/>
                    <a:p>
                      <a:pPr algn="ctr">
                        <a:lnSpc>
                          <a:spcPct val="100000"/>
                        </a:lnSpc>
                      </a:pPr>
                      <a:r>
                        <a:rPr lang="en-US" sz="1300" b="1" i="0" dirty="0">
                          <a:latin typeface="+mn-lt"/>
                          <a:cs typeface="HP Simplified"/>
                        </a:rPr>
                        <a:t>Open interfaces</a:t>
                      </a:r>
                    </a:p>
                  </a:txBody>
                  <a:tcPr marL="121920" marR="121920" marT="60960" marB="60960" anchor="ctr">
                    <a:lnB w="12700" cap="flat" cmpd="sng" algn="ctr">
                      <a:solidFill>
                        <a:schemeClr val="bg2"/>
                      </a:solidFill>
                      <a:prstDash val="solid"/>
                      <a:round/>
                      <a:headEnd type="none" w="med" len="med"/>
                      <a:tailEnd type="none" w="med" len="med"/>
                    </a:lnB>
                    <a:solidFill>
                      <a:schemeClr val="accent1"/>
                    </a:solidFill>
                  </a:tcPr>
                </a:tc>
                <a:tc>
                  <a:txBody>
                    <a:bodyPr/>
                    <a:lstStyle/>
                    <a:p>
                      <a:pPr algn="ctr">
                        <a:lnSpc>
                          <a:spcPct val="100000"/>
                        </a:lnSpc>
                      </a:pPr>
                      <a:r>
                        <a:rPr lang="en-US" sz="1300" b="1" i="0" dirty="0">
                          <a:latin typeface="+mn-lt"/>
                          <a:cs typeface="HP Simplified"/>
                        </a:rPr>
                        <a:t>OpenStack</a:t>
                      </a:r>
                    </a:p>
                  </a:txBody>
                  <a:tcPr marL="121920" marR="121920" marT="60960" marB="60960" anchor="ctr">
                    <a:lnB w="12700" cap="flat" cmpd="sng" algn="ctr">
                      <a:solidFill>
                        <a:schemeClr val="bg2"/>
                      </a:solidFill>
                      <a:prstDash val="solid"/>
                      <a:round/>
                      <a:headEnd type="none" w="med" len="med"/>
                      <a:tailEnd type="none" w="med" len="med"/>
                    </a:lnB>
                    <a:solidFill>
                      <a:schemeClr val="accent1"/>
                    </a:solidFill>
                  </a:tcPr>
                </a:tc>
                <a:tc>
                  <a:txBody>
                    <a:bodyPr/>
                    <a:lstStyle/>
                    <a:p>
                      <a:pPr algn="ctr">
                        <a:lnSpc>
                          <a:spcPct val="100000"/>
                        </a:lnSpc>
                      </a:pPr>
                      <a:r>
                        <a:rPr lang="en-US" sz="1300" b="1" i="0" dirty="0">
                          <a:latin typeface="+mn-lt"/>
                          <a:cs typeface="HP Simplified"/>
                        </a:rPr>
                        <a:t>Target audience</a:t>
                      </a:r>
                    </a:p>
                  </a:txBody>
                  <a:tcPr marL="121920" marR="121920" marT="60960" marB="60960" anchor="ctr">
                    <a:lnB w="12700" cap="flat" cmpd="sng" algn="ctr">
                      <a:solidFill>
                        <a:schemeClr val="bg2"/>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670560">
                <a:tc>
                  <a:txBody>
                    <a:bodyPr/>
                    <a:lstStyle/>
                    <a:p>
                      <a:pPr algn="l">
                        <a:lnSpc>
                          <a:spcPct val="100000"/>
                        </a:lnSpc>
                      </a:pPr>
                      <a:r>
                        <a:rPr lang="en-US" sz="1200" b="0" i="0" dirty="0">
                          <a:latin typeface="+mn-lt"/>
                          <a:cs typeface="+mn-cs"/>
                        </a:rPr>
                        <a:t>GUI</a:t>
                      </a:r>
                      <a:r>
                        <a:rPr lang="en-US" sz="1200" b="0" i="0" baseline="0" dirty="0">
                          <a:latin typeface="+mn-lt"/>
                          <a:cs typeface="+mn-cs"/>
                        </a:rPr>
                        <a:t> (Graphical User Interface)</a:t>
                      </a:r>
                      <a:endParaRPr lang="en-US" sz="1200" b="0" i="0" dirty="0">
                        <a:latin typeface="+mn-lt"/>
                        <a:cs typeface="HP Simplified"/>
                      </a:endParaRPr>
                    </a:p>
                  </a:txBody>
                  <a:tcPr marL="121920" marR="121920" marT="60960" marB="60960" anchor="ctr">
                    <a:lnT w="12700" cap="flat" cmpd="sng" algn="ctr">
                      <a:solidFill>
                        <a:schemeClr val="bg2"/>
                      </a:solidFill>
                      <a:prstDash val="solid"/>
                      <a:round/>
                      <a:headEnd type="none" w="med" len="med"/>
                      <a:tailEnd type="none" w="med" len="med"/>
                    </a:lnT>
                  </a:tcPr>
                </a:tc>
                <a:tc>
                  <a:txBody>
                    <a:bodyPr/>
                    <a:lstStyle/>
                    <a:p>
                      <a:pPr algn="ctr">
                        <a:lnSpc>
                          <a:spcPct val="100000"/>
                        </a:lnSpc>
                      </a:pPr>
                      <a:r>
                        <a:rPr lang="en-US" sz="1200" b="0" i="0" dirty="0">
                          <a:latin typeface="+mn-lt"/>
                          <a:cs typeface="+mn-cs"/>
                        </a:rPr>
                        <a:t>Horizon (Dashboard)</a:t>
                      </a:r>
                      <a:endParaRPr lang="en-US" sz="1200" b="0" i="0" dirty="0">
                        <a:latin typeface="+mn-lt"/>
                        <a:cs typeface="HP Simplified"/>
                      </a:endParaRPr>
                    </a:p>
                  </a:txBody>
                  <a:tcPr marL="121920" marR="121920" marT="60960" marB="60960" anchor="ctr">
                    <a:lnT w="12700" cap="flat" cmpd="sng" algn="ctr">
                      <a:solidFill>
                        <a:schemeClr val="bg2"/>
                      </a:solidFill>
                      <a:prstDash val="solid"/>
                      <a:round/>
                      <a:headEnd type="none" w="med" len="med"/>
                      <a:tailEnd type="none" w="med" len="med"/>
                    </a:lnT>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latin typeface="+mn-lt"/>
                          <a:cs typeface="HP Simplified"/>
                        </a:rPr>
                        <a:t>Cloud Administrator</a:t>
                      </a:r>
                    </a:p>
                    <a:p>
                      <a:pPr marL="171450" indent="-171450" algn="l">
                        <a:lnSpc>
                          <a:spcPct val="100000"/>
                        </a:lnSpc>
                        <a:buFont typeface="Arial" panose="020B0604020202020204" pitchFamily="34" charset="0"/>
                        <a:buChar char="•"/>
                      </a:pPr>
                      <a:r>
                        <a:rPr lang="en-US" sz="1200" b="0" i="0" dirty="0">
                          <a:latin typeface="+mn-lt"/>
                          <a:cs typeface="HP Simplified"/>
                        </a:rPr>
                        <a:t>Administrator</a:t>
                      </a:r>
                    </a:p>
                    <a:p>
                      <a:pPr marL="171450" indent="-171450" algn="l">
                        <a:lnSpc>
                          <a:spcPct val="100000"/>
                        </a:lnSpc>
                        <a:buFont typeface="Arial" panose="020B0604020202020204" pitchFamily="34" charset="0"/>
                        <a:buChar char="•"/>
                      </a:pPr>
                      <a:r>
                        <a:rPr lang="en-US" sz="1200" b="0" i="0" baseline="0" dirty="0">
                          <a:latin typeface="+mn-lt"/>
                          <a:cs typeface="HP Simplified"/>
                        </a:rPr>
                        <a:t>Tenants</a:t>
                      </a:r>
                      <a:endParaRPr lang="en-US" sz="1200" b="0" i="0" dirty="0">
                        <a:latin typeface="+mn-lt"/>
                        <a:cs typeface="HP Simplified"/>
                      </a:endParaRPr>
                    </a:p>
                  </a:txBody>
                  <a:tcPr marL="121920" marR="121920" marT="60960" marB="60960" anchor="ctr">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10001"/>
                  </a:ext>
                </a:extLst>
              </a:tr>
              <a:tr h="576135">
                <a:tc>
                  <a:txBody>
                    <a:bodyPr/>
                    <a:lstStyle/>
                    <a:p>
                      <a:pPr algn="l">
                        <a:lnSpc>
                          <a:spcPct val="100000"/>
                        </a:lnSpc>
                      </a:pPr>
                      <a:r>
                        <a:rPr lang="en-US" sz="1200" b="0" i="0" dirty="0">
                          <a:latin typeface="+mn-lt"/>
                          <a:cs typeface="+mn-cs"/>
                        </a:rPr>
                        <a:t>CLI (Command Line Interface)</a:t>
                      </a:r>
                      <a:endParaRPr lang="en-US" sz="1200" b="0" i="0" dirty="0">
                        <a:latin typeface="+mn-lt"/>
                        <a:cs typeface="HP Simplified"/>
                      </a:endParaRPr>
                    </a:p>
                  </a:txBody>
                  <a:tcPr marL="121920" marR="121920" marT="60960" marB="60960" anchor="ctr"/>
                </a:tc>
                <a:tc>
                  <a:txBody>
                    <a:bodyPr/>
                    <a:lstStyle/>
                    <a:p>
                      <a:pPr algn="ctr">
                        <a:lnSpc>
                          <a:spcPct val="100000"/>
                        </a:lnSpc>
                      </a:pPr>
                      <a:r>
                        <a:rPr lang="en-US" sz="1200" b="0" i="0" dirty="0">
                          <a:latin typeface="+mn-lt"/>
                          <a:cs typeface="+mn-cs"/>
                        </a:rPr>
                        <a:t>CLI</a:t>
                      </a:r>
                    </a:p>
                    <a:p>
                      <a:pPr algn="ctr">
                        <a:lnSpc>
                          <a:spcPct val="100000"/>
                        </a:lnSpc>
                      </a:pPr>
                      <a:r>
                        <a:rPr lang="en-US" sz="1200" b="0" i="0" dirty="0">
                          <a:latin typeface="+mn-lt"/>
                          <a:cs typeface="+mn-cs"/>
                        </a:rPr>
                        <a:t>(Python </a:t>
                      </a:r>
                      <a:r>
                        <a:rPr lang="en-US" sz="1200" b="0" i="0" baseline="0" dirty="0">
                          <a:latin typeface="+mn-lt"/>
                          <a:cs typeface="+mn-cs"/>
                        </a:rPr>
                        <a:t>clients)</a:t>
                      </a:r>
                      <a:endParaRPr lang="en-US" sz="1200" b="0" i="0" dirty="0">
                        <a:latin typeface="+mn-lt"/>
                        <a:cs typeface="HP Simplified"/>
                      </a:endParaRPr>
                    </a:p>
                  </a:txBody>
                  <a:tcPr marL="121920" marR="121920" marT="60960" marB="60960" anchor="ctr"/>
                </a:tc>
                <a:tc>
                  <a:txBody>
                    <a:bodyPr/>
                    <a:lstStyle/>
                    <a:p>
                      <a:pPr marL="171450" indent="-171450" algn="l">
                        <a:lnSpc>
                          <a:spcPct val="100000"/>
                        </a:lnSpc>
                        <a:buFont typeface="Arial" panose="020B0604020202020204" pitchFamily="34" charset="0"/>
                        <a:buChar char="•"/>
                      </a:pPr>
                      <a:r>
                        <a:rPr lang="en-US" sz="1200" b="0" i="0" dirty="0">
                          <a:latin typeface="+mn-lt"/>
                          <a:cs typeface="HP Simplified"/>
                        </a:rPr>
                        <a:t>Cloud Administrator</a:t>
                      </a:r>
                    </a:p>
                  </a:txBody>
                  <a:tcPr marL="121920" marR="121920" marT="60960" marB="60960" anchor="ctr"/>
                </a:tc>
                <a:extLst>
                  <a:ext uri="{0D108BD9-81ED-4DB2-BD59-A6C34878D82A}">
                    <a16:rowId xmlns:a16="http://schemas.microsoft.com/office/drawing/2014/main" val="10002"/>
                  </a:ext>
                </a:extLst>
              </a:tr>
              <a:tr h="670560">
                <a:tc>
                  <a:txBody>
                    <a:bodyPr/>
                    <a:lstStyle/>
                    <a:p>
                      <a:pPr algn="l">
                        <a:lnSpc>
                          <a:spcPct val="100000"/>
                        </a:lnSpc>
                      </a:pPr>
                      <a:r>
                        <a:rPr lang="en-US" sz="1200" b="0" i="0" dirty="0">
                          <a:latin typeface="+mn-lt"/>
                          <a:cs typeface="+mn-cs"/>
                        </a:rPr>
                        <a:t>API (Application programming interface)</a:t>
                      </a:r>
                      <a:endParaRPr lang="en-US" sz="1200" b="0" i="0" dirty="0">
                        <a:latin typeface="+mn-lt"/>
                        <a:cs typeface="HP Simplified"/>
                      </a:endParaRPr>
                    </a:p>
                  </a:txBody>
                  <a:tcPr marL="121920" marR="121920" marT="60960" marB="60960" anchor="ctr"/>
                </a:tc>
                <a:tc>
                  <a:txBody>
                    <a:bodyPr/>
                    <a:lstStyle/>
                    <a:p>
                      <a:pPr algn="ctr">
                        <a:lnSpc>
                          <a:spcPct val="100000"/>
                        </a:lnSpc>
                      </a:pPr>
                      <a:r>
                        <a:rPr lang="en-US" sz="1200" b="0" i="0" dirty="0">
                          <a:latin typeface="+mn-lt"/>
                          <a:cs typeface="+mn-cs"/>
                        </a:rPr>
                        <a:t>RESTful</a:t>
                      </a:r>
                      <a:r>
                        <a:rPr lang="en-US" sz="1200" b="0" i="0" baseline="0" dirty="0">
                          <a:latin typeface="+mn-lt"/>
                          <a:cs typeface="+mn-cs"/>
                        </a:rPr>
                        <a:t> API</a:t>
                      </a:r>
                      <a:endParaRPr lang="en-US" sz="1200" b="0" i="0" dirty="0">
                        <a:latin typeface="+mn-lt"/>
                        <a:cs typeface="HP Simplified"/>
                      </a:endParaRPr>
                    </a:p>
                  </a:txBody>
                  <a:tcPr marL="121920" marR="121920" marT="60960" marB="60960" anchor="ctr"/>
                </a:tc>
                <a:tc>
                  <a:txBody>
                    <a:bodyPr/>
                    <a:lstStyle/>
                    <a:p>
                      <a:pPr marL="171450" indent="-171450" algn="l">
                        <a:lnSpc>
                          <a:spcPct val="100000"/>
                        </a:lnSpc>
                        <a:buFont typeface="Arial" panose="020B0604020202020204" pitchFamily="34" charset="0"/>
                        <a:buChar char="•"/>
                      </a:pPr>
                      <a:r>
                        <a:rPr lang="en-US" sz="1200" b="0" i="0" dirty="0">
                          <a:latin typeface="+mn-lt"/>
                          <a:cs typeface="HP Simplified"/>
                        </a:rPr>
                        <a:t>DevOps Developers</a:t>
                      </a:r>
                    </a:p>
                  </a:txBody>
                  <a:tcPr marL="121920" marR="121920" marT="60960" marB="60960" anchor="ctr"/>
                </a:tc>
                <a:extLst>
                  <a:ext uri="{0D108BD9-81ED-4DB2-BD59-A6C34878D82A}">
                    <a16:rowId xmlns:a16="http://schemas.microsoft.com/office/drawing/2014/main" val="10003"/>
                  </a:ext>
                </a:extLst>
              </a:tr>
            </a:tbl>
          </a:graphicData>
        </a:graphic>
      </p:graphicFrame>
      <p:pic>
        <p:nvPicPr>
          <p:cNvPr id="6" name="Picture 3"/>
          <p:cNvPicPr>
            <a:picLocks noChangeAspect="1"/>
          </p:cNvPicPr>
          <p:nvPr/>
        </p:nvPicPr>
        <p:blipFill>
          <a:blip r:embed="rId3"/>
          <a:stretch>
            <a:fillRect/>
          </a:stretch>
        </p:blipFill>
        <p:spPr>
          <a:xfrm>
            <a:off x="1063638" y="1050508"/>
            <a:ext cx="3011052" cy="1414544"/>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16619" y="3799848"/>
            <a:ext cx="2790840" cy="1530240"/>
          </a:xfrm>
          <a:prstGeom prst="rect">
            <a:avLst/>
          </a:prstGeom>
        </p:spPr>
      </p:pic>
      <p:sp>
        <p:nvSpPr>
          <p:cNvPr id="8" name="TextBox 7"/>
          <p:cNvSpPr txBox="1"/>
          <p:nvPr/>
        </p:nvSpPr>
        <p:spPr bwMode="gray">
          <a:xfrm>
            <a:off x="5315567" y="4675441"/>
            <a:ext cx="2294667" cy="420564"/>
          </a:xfrm>
          <a:prstGeom prst="rect">
            <a:avLst/>
          </a:prstGeom>
          <a:noFill/>
        </p:spPr>
        <p:txBody>
          <a:bodyPr wrap="none" rtlCol="0">
            <a:spAutoFit/>
          </a:bodyPr>
          <a:lstStyle/>
          <a:p>
            <a:pPr defTabSz="573603">
              <a:spcAft>
                <a:spcPts val="533"/>
              </a:spcAft>
              <a:buSzPct val="100000"/>
            </a:pPr>
            <a:r>
              <a:rPr lang="en-US" sz="2133" b="1" dirty="0">
                <a:solidFill>
                  <a:schemeClr val="accent1"/>
                </a:solidFill>
              </a:rPr>
              <a:t>Helion OpenStack </a:t>
            </a:r>
            <a:endParaRPr lang="en-US" sz="2133" b="1" dirty="0">
              <a:solidFill>
                <a:schemeClr val="accent1"/>
              </a:solidFill>
              <a:cs typeface="HP Simplified" pitchFamily="34" charset="0"/>
            </a:endParaRPr>
          </a:p>
        </p:txBody>
      </p:sp>
      <p:sp>
        <p:nvSpPr>
          <p:cNvPr id="9" name="Rectangle 7"/>
          <p:cNvSpPr/>
          <p:nvPr/>
        </p:nvSpPr>
        <p:spPr bwMode="gray">
          <a:xfrm>
            <a:off x="5236322" y="5379719"/>
            <a:ext cx="2520593" cy="45500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ESX, KVM</a:t>
            </a:r>
          </a:p>
        </p:txBody>
      </p:sp>
      <p:sp>
        <p:nvSpPr>
          <p:cNvPr id="10" name="Rectangle 8"/>
          <p:cNvSpPr/>
          <p:nvPr/>
        </p:nvSpPr>
        <p:spPr bwMode="gray">
          <a:xfrm>
            <a:off x="5236322" y="5889062"/>
            <a:ext cx="2520593" cy="45500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Physical Infrastructure</a:t>
            </a:r>
          </a:p>
        </p:txBody>
      </p:sp>
      <p:pic>
        <p:nvPicPr>
          <p:cNvPr id="11" name="Picture 14"/>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3254065">
            <a:off x="4019408" y="2786173"/>
            <a:ext cx="902209" cy="609600"/>
          </a:xfrm>
          <a:prstGeom prst="rect">
            <a:avLst/>
          </a:prstGeom>
        </p:spPr>
      </p:pic>
      <p:pic>
        <p:nvPicPr>
          <p:cNvPr id="12" name="Picture 15"/>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5937985" y="2786173"/>
            <a:ext cx="902209" cy="609600"/>
          </a:xfrm>
          <a:prstGeom prst="rect">
            <a:avLst/>
          </a:prstGeom>
        </p:spPr>
      </p:pic>
      <p:pic>
        <p:nvPicPr>
          <p:cNvPr id="13" name="Picture 16"/>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8972012">
            <a:off x="8066050" y="2786173"/>
            <a:ext cx="902209" cy="609600"/>
          </a:xfrm>
          <a:prstGeom prst="rect">
            <a:avLst/>
          </a:prstGeom>
        </p:spPr>
      </p:pic>
      <p:sp>
        <p:nvSpPr>
          <p:cNvPr id="14" name="TextBox 13"/>
          <p:cNvSpPr txBox="1"/>
          <p:nvPr/>
        </p:nvSpPr>
        <p:spPr bwMode="gray">
          <a:xfrm>
            <a:off x="1944847" y="1285857"/>
            <a:ext cx="1189749" cy="913007"/>
          </a:xfrm>
          <a:prstGeom prst="rect">
            <a:avLst/>
          </a:prstGeom>
          <a:noFill/>
        </p:spPr>
        <p:txBody>
          <a:bodyPr wrap="none" rtlCol="0">
            <a:spAutoFit/>
          </a:bodyPr>
          <a:lstStyle/>
          <a:p>
            <a:pPr defTabSz="573603">
              <a:spcAft>
                <a:spcPts val="533"/>
              </a:spcAft>
              <a:buSzPct val="100000"/>
            </a:pPr>
            <a:r>
              <a:rPr lang="en-US" sz="5333" b="1" dirty="0">
                <a:solidFill>
                  <a:schemeClr val="accent1"/>
                </a:solidFill>
              </a:rPr>
              <a:t>GUI</a:t>
            </a:r>
            <a:endParaRPr lang="en-US" sz="5333" b="1" dirty="0">
              <a:solidFill>
                <a:schemeClr val="accent1"/>
              </a:solidFill>
              <a:cs typeface="HP Simplified" pitchFamily="34" charset="0"/>
            </a:endParaRPr>
          </a:p>
        </p:txBody>
      </p:sp>
      <p:pic>
        <p:nvPicPr>
          <p:cNvPr id="15" name="Picture 20"/>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43472" y="1503758"/>
            <a:ext cx="455875" cy="508045"/>
          </a:xfrm>
          <a:prstGeom prst="rect">
            <a:avLst/>
          </a:prstGeom>
        </p:spPr>
      </p:pic>
      <p:pic>
        <p:nvPicPr>
          <p:cNvPr id="16" name="Picture 24"/>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38980" y="1525486"/>
            <a:ext cx="455875" cy="464589"/>
          </a:xfrm>
          <a:prstGeom prst="rect">
            <a:avLst/>
          </a:prstGeom>
        </p:spPr>
      </p:pic>
      <p:pic>
        <p:nvPicPr>
          <p:cNvPr id="17" name="Picture 25"/>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804285" y="1503758"/>
            <a:ext cx="455875" cy="508045"/>
          </a:xfrm>
          <a:prstGeom prst="rect">
            <a:avLst/>
          </a:prstGeom>
        </p:spPr>
      </p:pic>
      <p:sp>
        <p:nvSpPr>
          <p:cNvPr id="18" name="TextBox 17"/>
          <p:cNvSpPr txBox="1"/>
          <p:nvPr/>
        </p:nvSpPr>
        <p:spPr bwMode="gray">
          <a:xfrm>
            <a:off x="5644489" y="1244821"/>
            <a:ext cx="1146468" cy="995209"/>
          </a:xfrm>
          <a:prstGeom prst="rect">
            <a:avLst/>
          </a:prstGeom>
          <a:noFill/>
        </p:spPr>
        <p:txBody>
          <a:bodyPr wrap="none" rtlCol="0">
            <a:spAutoFit/>
          </a:bodyPr>
          <a:lstStyle/>
          <a:p>
            <a:pPr defTabSz="573603">
              <a:spcAft>
                <a:spcPts val="533"/>
              </a:spcAft>
              <a:buSzPct val="100000"/>
            </a:pPr>
            <a:r>
              <a:rPr lang="en-US" sz="5867" b="1" dirty="0">
                <a:solidFill>
                  <a:schemeClr val="accent1"/>
                </a:solidFill>
                <a:effectLst>
                  <a:outerShdw blurRad="38100" dist="38100" dir="2700000" algn="tl">
                    <a:srgbClr val="000000">
                      <a:alpha val="43137"/>
                    </a:srgbClr>
                  </a:outerShdw>
                </a:effectLst>
              </a:rPr>
              <a:t>CLI</a:t>
            </a:r>
            <a:endParaRPr lang="en-US" sz="5867" b="1" dirty="0">
              <a:solidFill>
                <a:schemeClr val="accent1"/>
              </a:solidFill>
              <a:effectLst>
                <a:outerShdw blurRad="38100" dist="38100" dir="2700000" algn="tl">
                  <a:srgbClr val="000000">
                    <a:alpha val="43137"/>
                  </a:srgbClr>
                </a:outerShdw>
              </a:effectLst>
              <a:cs typeface="HP Simplified" pitchFamily="34" charset="0"/>
            </a:endParaRPr>
          </a:p>
        </p:txBody>
      </p:sp>
      <p:pic>
        <p:nvPicPr>
          <p:cNvPr id="19" name="Picture 30"/>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424452" y="987598"/>
            <a:ext cx="2427245" cy="1540367"/>
          </a:xfrm>
          <a:prstGeom prst="rect">
            <a:avLst/>
          </a:prstGeom>
        </p:spPr>
      </p:pic>
      <p:sp>
        <p:nvSpPr>
          <p:cNvPr id="20" name="TextBox 19"/>
          <p:cNvSpPr txBox="1"/>
          <p:nvPr/>
        </p:nvSpPr>
        <p:spPr bwMode="gray">
          <a:xfrm>
            <a:off x="9611571" y="1339855"/>
            <a:ext cx="956352" cy="379656"/>
          </a:xfrm>
          <a:prstGeom prst="rect">
            <a:avLst/>
          </a:prstGeom>
          <a:noFill/>
        </p:spPr>
        <p:txBody>
          <a:bodyPr wrap="none" rtlCol="0">
            <a:spAutoFit/>
          </a:bodyPr>
          <a:lstStyle/>
          <a:p>
            <a:pPr defTabSz="573603">
              <a:spcAft>
                <a:spcPts val="533"/>
              </a:spcAft>
              <a:buSzPct val="100000"/>
            </a:pPr>
            <a:r>
              <a:rPr lang="en-US" sz="1867" dirty="0">
                <a:solidFill>
                  <a:schemeClr val="tx2"/>
                </a:solidFill>
                <a:cs typeface="HP Simplified" pitchFamily="34" charset="0"/>
              </a:rPr>
              <a:t>RESTful</a:t>
            </a:r>
          </a:p>
        </p:txBody>
      </p:sp>
    </p:spTree>
    <p:extLst>
      <p:ext uri="{BB962C8B-B14F-4D97-AF65-F5344CB8AC3E}">
        <p14:creationId xmlns:p14="http://schemas.microsoft.com/office/powerpoint/2010/main" val="55697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en-US" altLang="ko-KR" dirty="0"/>
              <a:t>Horizon</a:t>
            </a:r>
            <a:endParaRPr lang="ko-KR" altLang="en-US" dirty="0"/>
          </a:p>
        </p:txBody>
      </p:sp>
      <p:sp>
        <p:nvSpPr>
          <p:cNvPr id="8" name="텍스트 개체 틀 7"/>
          <p:cNvSpPr>
            <a:spLocks noGrp="1"/>
          </p:cNvSpPr>
          <p:nvPr>
            <p:ph type="body" sz="quarter" idx="13"/>
          </p:nvPr>
        </p:nvSpPr>
        <p:spPr/>
        <p:txBody>
          <a:bodyPr/>
          <a:lstStyle/>
          <a:p>
            <a:r>
              <a:rPr lang="en-US" altLang="ko-KR" dirty="0"/>
              <a:t>What’s New?</a:t>
            </a:r>
            <a:endParaRPr lang="ko-KR" altLang="en-US" dirty="0"/>
          </a:p>
        </p:txBody>
      </p:sp>
      <p:sp>
        <p:nvSpPr>
          <p:cNvPr id="7" name="내용 개체 틀 6"/>
          <p:cNvSpPr>
            <a:spLocks noGrp="1"/>
          </p:cNvSpPr>
          <p:nvPr>
            <p:ph idx="1"/>
          </p:nvPr>
        </p:nvSpPr>
        <p:spPr/>
        <p:txBody>
          <a:bodyPr>
            <a:normAutofit/>
          </a:bodyPr>
          <a:lstStyle/>
          <a:p>
            <a:r>
              <a:rPr lang="en-US" altLang="ko-KR" dirty="0"/>
              <a:t>Curvature Network Topology</a:t>
            </a:r>
          </a:p>
          <a:p>
            <a:r>
              <a:rPr lang="en-US" altLang="ko-KR" dirty="0"/>
              <a:t>Ironic service support</a:t>
            </a:r>
          </a:p>
          <a:p>
            <a:pPr lvl="1"/>
            <a:r>
              <a:rPr lang="en-US" altLang="ko-KR" dirty="0"/>
              <a:t>Ironic service provides support for provisioning of bare metal servers</a:t>
            </a:r>
          </a:p>
          <a:p>
            <a:pPr lvl="1"/>
            <a:r>
              <a:rPr lang="en-US" altLang="ko-KR" dirty="0"/>
              <a:t>Horizon provides web interface for configuring and managing bare metal server deployments via the Ironic service</a:t>
            </a:r>
          </a:p>
          <a:p>
            <a:r>
              <a:rPr lang="en-US" altLang="ko-KR" dirty="0"/>
              <a:t>Keystone Domain administration support</a:t>
            </a:r>
          </a:p>
          <a:p>
            <a:pPr lvl="1"/>
            <a:r>
              <a:rPr lang="en-US" altLang="ko-KR" dirty="0"/>
              <a:t>Domains provide the top level of the Keystone service authentication and authorization organization model</a:t>
            </a:r>
          </a:p>
          <a:p>
            <a:pPr lvl="1"/>
            <a:r>
              <a:rPr lang="en-US" altLang="ko-KR" dirty="0"/>
              <a:t>Domain administration management support now available via Horizon web interface</a:t>
            </a:r>
          </a:p>
          <a:p>
            <a:pPr lvl="1"/>
            <a:r>
              <a:rPr lang="en-US" altLang="ko-KR" dirty="0"/>
              <a:t>Default Horizon authentication page provides support for Domain selection</a:t>
            </a:r>
          </a:p>
          <a:p>
            <a:r>
              <a:rPr lang="en-US" altLang="ko-KR" dirty="0"/>
              <a:t>OpenStack CLI RC file for Keystone v3 API</a:t>
            </a:r>
          </a:p>
          <a:p>
            <a:pPr lvl="1"/>
            <a:r>
              <a:rPr lang="en-US" altLang="ko-KR" dirty="0"/>
              <a:t>RC files are used by OpenStack CLI clients for setting environment variables including service authentication and access</a:t>
            </a:r>
          </a:p>
          <a:p>
            <a:pPr lvl="1"/>
            <a:r>
              <a:rPr lang="en-US" altLang="ko-KR" dirty="0"/>
              <a:t>Helion OpenStack v3 provides downloadable access to both Keystone v2 and v3 compatible RC files based on authentication credentials</a:t>
            </a:r>
          </a:p>
          <a:p>
            <a:r>
              <a:rPr lang="en-US" altLang="ko-KR" dirty="0"/>
              <a:t>New Hewlett Packard Enterprises (HPE) branding</a:t>
            </a:r>
            <a:endParaRPr lang="ko-KR" altLang="en-US" dirty="0"/>
          </a:p>
        </p:txBody>
      </p:sp>
      <p:sp>
        <p:nvSpPr>
          <p:cNvPr id="3" name="슬라이드 번호 개체 틀 2"/>
          <p:cNvSpPr>
            <a:spLocks noGrp="1"/>
          </p:cNvSpPr>
          <p:nvPr>
            <p:ph type="sldNum" sz="quarter" idx="12"/>
          </p:nvPr>
        </p:nvSpPr>
        <p:spPr/>
        <p:txBody>
          <a:bodyPr/>
          <a:lstStyle/>
          <a:p>
            <a:fld id="{B016F8AB-BCEA-4347-8BA6-BE776009BC89}" type="slidenum">
              <a:rPr lang="en-US" altLang="ko-KR" smtClean="0"/>
              <a:t>43</a:t>
            </a:fld>
            <a:endParaRPr lang="en-US" altLang="ko-KR"/>
          </a:p>
        </p:txBody>
      </p:sp>
    </p:spTree>
    <p:extLst>
      <p:ext uri="{BB962C8B-B14F-4D97-AF65-F5344CB8AC3E}">
        <p14:creationId xmlns:p14="http://schemas.microsoft.com/office/powerpoint/2010/main" val="48606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Horizon</a:t>
            </a:r>
            <a:endParaRPr lang="ko-KR" altLang="en-US" dirty="0"/>
          </a:p>
        </p:txBody>
      </p:sp>
      <p:sp>
        <p:nvSpPr>
          <p:cNvPr id="3" name="슬라이드 번호 개체 틀 2"/>
          <p:cNvSpPr>
            <a:spLocks noGrp="1"/>
          </p:cNvSpPr>
          <p:nvPr>
            <p:ph type="sldNum" sz="quarter" idx="12"/>
          </p:nvPr>
        </p:nvSpPr>
        <p:spPr/>
        <p:txBody>
          <a:bodyPr/>
          <a:lstStyle/>
          <a:p>
            <a:fld id="{B016F8AB-BCEA-4347-8BA6-BE776009BC89}" type="slidenum">
              <a:rPr lang="en-US" altLang="ko-KR" smtClean="0"/>
              <a:t>44</a:t>
            </a:fld>
            <a:endParaRPr lang="en-US" altLang="ko-KR"/>
          </a:p>
        </p:txBody>
      </p:sp>
      <p:pic>
        <p:nvPicPr>
          <p:cNvPr id="7"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1615352"/>
            <a:ext cx="4002523" cy="3208648"/>
          </a:xfrm>
          <a:prstGeom prst="rect">
            <a:avLst/>
          </a:prstGeom>
        </p:spPr>
      </p:pic>
      <p:pic>
        <p:nvPicPr>
          <p:cNvPr id="9" name="그림 8"/>
          <p:cNvPicPr>
            <a:picLocks noChangeAspect="1"/>
          </p:cNvPicPr>
          <p:nvPr/>
        </p:nvPicPr>
        <p:blipFill>
          <a:blip r:embed="rId3"/>
          <a:stretch>
            <a:fillRect/>
          </a:stretch>
        </p:blipFill>
        <p:spPr>
          <a:xfrm>
            <a:off x="2811000" y="3516919"/>
            <a:ext cx="4545000" cy="2645142"/>
          </a:xfrm>
          <a:prstGeom prst="rect">
            <a:avLst/>
          </a:prstGeom>
        </p:spPr>
      </p:pic>
      <p:sp>
        <p:nvSpPr>
          <p:cNvPr id="10" name="TextBox 9"/>
          <p:cNvSpPr txBox="1"/>
          <p:nvPr/>
        </p:nvSpPr>
        <p:spPr>
          <a:xfrm>
            <a:off x="381000" y="1269000"/>
            <a:ext cx="2201560" cy="270000"/>
          </a:xfrm>
          <a:prstGeom prst="rect">
            <a:avLst/>
          </a:prstGeom>
          <a:noFill/>
        </p:spPr>
        <p:txBody>
          <a:bodyPr wrap="square" lIns="0" tIns="0" rIns="0" bIns="0" rtlCol="0">
            <a:noAutofit/>
          </a:bodyPr>
          <a:lstStyle/>
          <a:p>
            <a:pPr>
              <a:lnSpc>
                <a:spcPct val="90000"/>
              </a:lnSpc>
            </a:pPr>
            <a:r>
              <a:rPr lang="en-US" altLang="ko-KR" sz="1600" b="1" u="sng" dirty="0"/>
              <a:t>Ironic Service UI</a:t>
            </a:r>
            <a:endParaRPr lang="ko-KR" altLang="en-US" sz="1600" b="1" u="sng" dirty="0"/>
          </a:p>
        </p:txBody>
      </p:sp>
      <p:sp>
        <p:nvSpPr>
          <p:cNvPr id="11" name="TextBox 10"/>
          <p:cNvSpPr txBox="1"/>
          <p:nvPr/>
        </p:nvSpPr>
        <p:spPr>
          <a:xfrm>
            <a:off x="984678" y="5611584"/>
            <a:ext cx="2662644" cy="208800"/>
          </a:xfrm>
          <a:prstGeom prst="rect">
            <a:avLst/>
          </a:prstGeom>
          <a:noFill/>
        </p:spPr>
        <p:txBody>
          <a:bodyPr wrap="square" lIns="0" tIns="0" rIns="0" bIns="0" rtlCol="0">
            <a:noAutofit/>
          </a:bodyPr>
          <a:lstStyle/>
          <a:p>
            <a:pPr>
              <a:lnSpc>
                <a:spcPct val="90000"/>
              </a:lnSpc>
            </a:pPr>
            <a:r>
              <a:rPr lang="en-US" altLang="ko-KR" sz="1600" b="1" u="sng" dirty="0"/>
              <a:t>Domain Management UI</a:t>
            </a:r>
            <a:endParaRPr lang="ko-KR" altLang="en-US" sz="1600" b="1" u="sng" dirty="0"/>
          </a:p>
        </p:txBody>
      </p:sp>
      <p:pic>
        <p:nvPicPr>
          <p:cNvPr id="13"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1000" y="3516920"/>
            <a:ext cx="3886227" cy="2645142"/>
          </a:xfrm>
          <a:prstGeom prst="rect">
            <a:avLst/>
          </a:prstGeom>
        </p:spPr>
      </p:pic>
      <p:sp>
        <p:nvSpPr>
          <p:cNvPr id="14" name="TextBox 13"/>
          <p:cNvSpPr txBox="1"/>
          <p:nvPr/>
        </p:nvSpPr>
        <p:spPr>
          <a:xfrm>
            <a:off x="8706000" y="5580523"/>
            <a:ext cx="3129949" cy="223914"/>
          </a:xfrm>
          <a:prstGeom prst="rect">
            <a:avLst/>
          </a:prstGeom>
          <a:noFill/>
        </p:spPr>
        <p:txBody>
          <a:bodyPr wrap="square" lIns="0" tIns="0" rIns="0" bIns="0" rtlCol="0">
            <a:noAutofit/>
          </a:bodyPr>
          <a:lstStyle/>
          <a:p>
            <a:pPr>
              <a:lnSpc>
                <a:spcPct val="90000"/>
              </a:lnSpc>
            </a:pPr>
            <a:r>
              <a:rPr lang="en-US" altLang="ko-KR" sz="1600" b="1" u="sng" dirty="0"/>
              <a:t>OpenStack CLI RC File Support</a:t>
            </a:r>
          </a:p>
        </p:txBody>
      </p:sp>
      <p:pic>
        <p:nvPicPr>
          <p:cNvPr id="2" name="그림 1"/>
          <p:cNvPicPr>
            <a:picLocks noChangeAspect="1"/>
          </p:cNvPicPr>
          <p:nvPr/>
        </p:nvPicPr>
        <p:blipFill>
          <a:blip r:embed="rId5"/>
          <a:stretch>
            <a:fillRect/>
          </a:stretch>
        </p:blipFill>
        <p:spPr>
          <a:xfrm>
            <a:off x="6008485" y="1270822"/>
            <a:ext cx="3874644" cy="2473177"/>
          </a:xfrm>
          <a:prstGeom prst="rect">
            <a:avLst/>
          </a:prstGeom>
        </p:spPr>
      </p:pic>
      <p:sp>
        <p:nvSpPr>
          <p:cNvPr id="12" name="TextBox 11"/>
          <p:cNvSpPr txBox="1"/>
          <p:nvPr/>
        </p:nvSpPr>
        <p:spPr>
          <a:xfrm>
            <a:off x="4836000" y="1985585"/>
            <a:ext cx="1938440" cy="534950"/>
          </a:xfrm>
          <a:prstGeom prst="rect">
            <a:avLst/>
          </a:prstGeom>
          <a:noFill/>
        </p:spPr>
        <p:txBody>
          <a:bodyPr wrap="square" lIns="0" tIns="0" rIns="0" bIns="0" rtlCol="0">
            <a:noAutofit/>
          </a:bodyPr>
          <a:lstStyle/>
          <a:p>
            <a:pPr>
              <a:lnSpc>
                <a:spcPct val="90000"/>
              </a:lnSpc>
            </a:pPr>
            <a:r>
              <a:rPr lang="en-US" altLang="ko-KR" sz="1600" b="1" u="sng" dirty="0"/>
              <a:t>Curvature </a:t>
            </a:r>
          </a:p>
          <a:p>
            <a:pPr>
              <a:lnSpc>
                <a:spcPct val="90000"/>
              </a:lnSpc>
            </a:pPr>
            <a:r>
              <a:rPr lang="en-US" altLang="ko-KR" sz="1600" b="1" u="sng" dirty="0"/>
              <a:t>Network Topology</a:t>
            </a:r>
          </a:p>
        </p:txBody>
      </p:sp>
    </p:spTree>
    <p:extLst>
      <p:ext uri="{BB962C8B-B14F-4D97-AF65-F5344CB8AC3E}">
        <p14:creationId xmlns:p14="http://schemas.microsoft.com/office/powerpoint/2010/main" val="3902487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Compute Service </a:t>
            </a:r>
          </a:p>
        </p:txBody>
      </p:sp>
      <p:sp>
        <p:nvSpPr>
          <p:cNvPr id="2" name="텍스트 개체 틀 1"/>
          <p:cNvSpPr>
            <a:spLocks noGrp="1"/>
          </p:cNvSpPr>
          <p:nvPr>
            <p:ph type="body" sz="quarter" idx="14"/>
          </p:nvPr>
        </p:nvSpPr>
        <p:spPr/>
        <p:txBody>
          <a:bodyPr/>
          <a:lstStyle/>
          <a:p>
            <a:endParaRPr lang="ko-KR" altLang="en-US"/>
          </a:p>
        </p:txBody>
      </p:sp>
      <p:sp>
        <p:nvSpPr>
          <p:cNvPr id="3" name="Slide Number Placeholder 2"/>
          <p:cNvSpPr>
            <a:spLocks noGrp="1"/>
          </p:cNvSpPr>
          <p:nvPr>
            <p:ph type="sldNum" sz="quarter" idx="12"/>
          </p:nvPr>
        </p:nvSpPr>
        <p:spPr/>
        <p:txBody>
          <a:bodyPr/>
          <a:lstStyle/>
          <a:p>
            <a:fld id="{B016F8AB-BCEA-4347-8BA6-BE776009BC89}" type="slidenum">
              <a:rPr lang="en-US" smtClean="0"/>
              <a:t>45</a:t>
            </a:fld>
            <a:endParaRPr lang="en-US" dirty="0"/>
          </a:p>
        </p:txBody>
      </p:sp>
    </p:spTree>
    <p:extLst>
      <p:ext uri="{BB962C8B-B14F-4D97-AF65-F5344CB8AC3E}">
        <p14:creationId xmlns:p14="http://schemas.microsoft.com/office/powerpoint/2010/main" val="137781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Compute – Nova</a:t>
            </a:r>
            <a:endParaRPr lang="en-US" dirty="0"/>
          </a:p>
        </p:txBody>
      </p:sp>
      <p:sp>
        <p:nvSpPr>
          <p:cNvPr id="3" name="텍스트 개체 틀 2"/>
          <p:cNvSpPr>
            <a:spLocks noGrp="1"/>
          </p:cNvSpPr>
          <p:nvPr>
            <p:ph type="body" sz="quarter" idx="13"/>
          </p:nvPr>
        </p:nvSpPr>
        <p:spPr/>
        <p:txBody>
          <a:bodyPr/>
          <a:lstStyle/>
          <a:p>
            <a:r>
              <a:rPr lang="en-US" altLang="ko-KR" dirty="0"/>
              <a:t>Hypervisors</a:t>
            </a:r>
            <a:endParaRPr lang="ko-KR" altLang="en-US" dirty="0"/>
          </a:p>
        </p:txBody>
      </p:sp>
      <p:graphicFrame>
        <p:nvGraphicFramePr>
          <p:cNvPr id="6" name="Diagram 12"/>
          <p:cNvGraphicFramePr/>
          <p:nvPr>
            <p:extLst>
              <p:ext uri="{D42A27DB-BD31-4B8C-83A1-F6EECF244321}">
                <p14:modId xmlns:p14="http://schemas.microsoft.com/office/powerpoint/2010/main" val="2319470416"/>
              </p:ext>
            </p:extLst>
          </p:nvPr>
        </p:nvGraphicFramePr>
        <p:xfrm>
          <a:off x="609440" y="1899000"/>
          <a:ext cx="8240271"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84212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Compute – Nova</a:t>
            </a:r>
            <a:endParaRPr lang="ko-KR" altLang="en-US" dirty="0"/>
          </a:p>
        </p:txBody>
      </p:sp>
      <p:sp>
        <p:nvSpPr>
          <p:cNvPr id="3" name="텍스트 개체 틀 2"/>
          <p:cNvSpPr>
            <a:spLocks noGrp="1"/>
          </p:cNvSpPr>
          <p:nvPr>
            <p:ph type="body" sz="quarter" idx="13"/>
          </p:nvPr>
        </p:nvSpPr>
        <p:spPr/>
        <p:txBody>
          <a:bodyPr/>
          <a:lstStyle/>
          <a:p>
            <a:r>
              <a:rPr lang="en-US" altLang="ko-KR" dirty="0"/>
              <a:t>Features</a:t>
            </a:r>
            <a:endParaRPr lang="ko-KR" altLang="en-US" dirty="0"/>
          </a:p>
        </p:txBody>
      </p:sp>
      <p:sp>
        <p:nvSpPr>
          <p:cNvPr id="4" name="슬라이드 번호 개체 틀 3"/>
          <p:cNvSpPr>
            <a:spLocks noGrp="1"/>
          </p:cNvSpPr>
          <p:nvPr>
            <p:ph type="sldNum" sz="quarter" idx="12"/>
          </p:nvPr>
        </p:nvSpPr>
        <p:spPr/>
        <p:txBody>
          <a:bodyPr/>
          <a:lstStyle/>
          <a:p>
            <a:fld id="{B016F8AB-BCEA-4347-8BA6-BE776009BC89}" type="slidenum">
              <a:rPr lang="en-US" altLang="ko-KR" smtClean="0"/>
              <a:t>47</a:t>
            </a:fld>
            <a:endParaRPr lang="ko-KR" altLang="en-US" dirty="0"/>
          </a:p>
        </p:txBody>
      </p:sp>
      <p:graphicFrame>
        <p:nvGraphicFramePr>
          <p:cNvPr id="5" name="Content Placeholder 1"/>
          <p:cNvGraphicFramePr>
            <a:graphicFrameLocks/>
          </p:cNvGraphicFramePr>
          <p:nvPr>
            <p:extLst>
              <p:ext uri="{D42A27DB-BD31-4B8C-83A1-F6EECF244321}">
                <p14:modId xmlns:p14="http://schemas.microsoft.com/office/powerpoint/2010/main" val="2173321262"/>
              </p:ext>
            </p:extLst>
          </p:nvPr>
        </p:nvGraphicFramePr>
        <p:xfrm>
          <a:off x="609600" y="1524000"/>
          <a:ext cx="10969783"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15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Block Storage </a:t>
            </a:r>
          </a:p>
        </p:txBody>
      </p:sp>
      <p:sp>
        <p:nvSpPr>
          <p:cNvPr id="2" name="텍스트 개체 틀 1"/>
          <p:cNvSpPr>
            <a:spLocks noGrp="1"/>
          </p:cNvSpPr>
          <p:nvPr>
            <p:ph type="body" sz="quarter" idx="14"/>
          </p:nvPr>
        </p:nvSpPr>
        <p:spPr/>
        <p:txBody>
          <a:bodyPr/>
          <a:lstStyle/>
          <a:p>
            <a:endParaRPr lang="ko-KR" altLang="en-US"/>
          </a:p>
        </p:txBody>
      </p:sp>
      <p:sp>
        <p:nvSpPr>
          <p:cNvPr id="3" name="Slide Number Placeholder 2"/>
          <p:cNvSpPr>
            <a:spLocks noGrp="1"/>
          </p:cNvSpPr>
          <p:nvPr>
            <p:ph type="sldNum" sz="quarter" idx="12"/>
          </p:nvPr>
        </p:nvSpPr>
        <p:spPr/>
        <p:txBody>
          <a:bodyPr/>
          <a:lstStyle/>
          <a:p>
            <a:fld id="{B016F8AB-BCEA-4347-8BA6-BE776009BC89}" type="slidenum">
              <a:rPr lang="en-US" smtClean="0"/>
              <a:t>48</a:t>
            </a:fld>
            <a:endParaRPr lang="en-US" dirty="0"/>
          </a:p>
        </p:txBody>
      </p:sp>
    </p:spTree>
    <p:extLst>
      <p:ext uri="{BB962C8B-B14F-4D97-AF65-F5344CB8AC3E}">
        <p14:creationId xmlns:p14="http://schemas.microsoft.com/office/powerpoint/2010/main" val="363596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Block Storage – Cinder</a:t>
            </a:r>
            <a:endParaRPr lang="ko-KR" altLang="en-US" dirty="0"/>
          </a:p>
        </p:txBody>
      </p:sp>
      <p:sp>
        <p:nvSpPr>
          <p:cNvPr id="3" name="텍스트 개체 틀 2"/>
          <p:cNvSpPr>
            <a:spLocks noGrp="1"/>
          </p:cNvSpPr>
          <p:nvPr>
            <p:ph type="body" sz="quarter" idx="13"/>
          </p:nvPr>
        </p:nvSpPr>
        <p:spPr/>
        <p:txBody>
          <a:bodyPr/>
          <a:lstStyle/>
          <a:p>
            <a:r>
              <a:rPr lang="en-US" altLang="ko-KR" dirty="0"/>
              <a:t>HPE </a:t>
            </a:r>
            <a:r>
              <a:rPr lang="en-US" altLang="ko-KR" dirty="0" err="1"/>
              <a:t>StoreVirtual</a:t>
            </a:r>
            <a:r>
              <a:rPr lang="en-US" altLang="ko-KR" dirty="0"/>
              <a:t> VSA</a:t>
            </a:r>
            <a:endParaRPr lang="ko-KR" altLang="en-US" dirty="0"/>
          </a:p>
        </p:txBody>
      </p:sp>
      <p:sp>
        <p:nvSpPr>
          <p:cNvPr id="4" name="슬라이드 번호 개체 틀 3"/>
          <p:cNvSpPr>
            <a:spLocks noGrp="1"/>
          </p:cNvSpPr>
          <p:nvPr>
            <p:ph type="sldNum" sz="quarter" idx="12"/>
          </p:nvPr>
        </p:nvSpPr>
        <p:spPr/>
        <p:txBody>
          <a:bodyPr/>
          <a:lstStyle/>
          <a:p>
            <a:fld id="{B016F8AB-BCEA-4347-8BA6-BE776009BC89}" type="slidenum">
              <a:rPr lang="en-US" altLang="ko-KR" smtClean="0"/>
              <a:t>49</a:t>
            </a:fld>
            <a:endParaRPr lang="ko-KR" altLang="en-US" dirty="0"/>
          </a:p>
        </p:txBody>
      </p:sp>
      <p:pic>
        <p:nvPicPr>
          <p:cNvPr id="17" name="Picture 5"/>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629600" y="1962227"/>
            <a:ext cx="4567547" cy="381176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 name="그룹 28"/>
          <p:cNvGrpSpPr/>
          <p:nvPr/>
        </p:nvGrpSpPr>
        <p:grpSpPr>
          <a:xfrm>
            <a:off x="6570663" y="1674000"/>
            <a:ext cx="4800600" cy="4635000"/>
            <a:chOff x="6570663" y="700889"/>
            <a:chExt cx="4800600" cy="5928511"/>
          </a:xfrm>
        </p:grpSpPr>
        <p:sp>
          <p:nvSpPr>
            <p:cNvPr id="23" name="TextBox 22"/>
            <p:cNvSpPr txBox="1"/>
            <p:nvPr/>
          </p:nvSpPr>
          <p:spPr bwMode="gray">
            <a:xfrm>
              <a:off x="7546706" y="775205"/>
              <a:ext cx="3236784" cy="748795"/>
            </a:xfrm>
            <a:prstGeom prst="rect">
              <a:avLst/>
            </a:prstGeom>
            <a:noFill/>
          </p:spPr>
          <p:txBody>
            <a:bodyPr wrap="none" rtlCol="0">
              <a:spAutoFit/>
            </a:bodyPr>
            <a:lstStyle/>
            <a:p>
              <a:pPr defTabSz="573603">
                <a:spcAft>
                  <a:spcPts val="533"/>
                </a:spcAft>
                <a:buSzPct val="100000"/>
              </a:pPr>
              <a:r>
                <a:rPr lang="en-US" sz="2133" b="1" dirty="0">
                  <a:solidFill>
                    <a:schemeClr val="tx2"/>
                  </a:solidFill>
                  <a:cs typeface="HP Simplified" pitchFamily="34" charset="0"/>
                </a:rPr>
                <a:t>HPE Helion OpenStack</a:t>
              </a:r>
              <a:r>
                <a:rPr lang="en-US" sz="2133" dirty="0">
                  <a:solidFill>
                    <a:schemeClr val="tx2"/>
                  </a:solidFill>
                  <a:cs typeface="HP Simplified" pitchFamily="34" charset="0"/>
                </a:rPr>
                <a:t> </a:t>
              </a:r>
              <a:br>
                <a:rPr lang="en-US" sz="2133" dirty="0">
                  <a:solidFill>
                    <a:schemeClr val="bg1">
                      <a:lumMod val="50000"/>
                    </a:schemeClr>
                  </a:solidFill>
                  <a:cs typeface="HP Simplified" pitchFamily="34" charset="0"/>
                </a:rPr>
              </a:br>
              <a:r>
                <a:rPr lang="en-US" sz="2133" dirty="0">
                  <a:solidFill>
                    <a:schemeClr val="bg1">
                      <a:lumMod val="50000"/>
                    </a:schemeClr>
                  </a:solidFill>
                  <a:cs typeface="HP Simplified" pitchFamily="34" charset="0"/>
                </a:rPr>
                <a:t>Block storage drivers </a:t>
              </a:r>
            </a:p>
          </p:txBody>
        </p:sp>
        <p:sp>
          <p:nvSpPr>
            <p:cNvPr id="24" name="TextBox 23"/>
            <p:cNvSpPr txBox="1"/>
            <p:nvPr/>
          </p:nvSpPr>
          <p:spPr bwMode="gray">
            <a:xfrm>
              <a:off x="7508949" y="5824600"/>
              <a:ext cx="1916743" cy="420564"/>
            </a:xfrm>
            <a:prstGeom prst="rect">
              <a:avLst/>
            </a:prstGeom>
            <a:noFill/>
          </p:spPr>
          <p:txBody>
            <a:bodyPr wrap="none" rtlCol="0">
              <a:spAutoFit/>
            </a:bodyPr>
            <a:lstStyle/>
            <a:p>
              <a:pPr defTabSz="573603">
                <a:spcAft>
                  <a:spcPts val="533"/>
                </a:spcAft>
                <a:buSzPct val="100000"/>
              </a:pPr>
              <a:r>
                <a:rPr lang="en-US" sz="2133" dirty="0">
                  <a:solidFill>
                    <a:schemeClr val="bg1">
                      <a:lumMod val="50000"/>
                    </a:schemeClr>
                  </a:solidFill>
                  <a:cs typeface="HP Simplified" pitchFamily="34" charset="0"/>
                </a:rPr>
                <a:t>HP StoreVirtual</a:t>
              </a:r>
            </a:p>
          </p:txBody>
        </p:sp>
        <p:grpSp>
          <p:nvGrpSpPr>
            <p:cNvPr id="25" name="Group 8"/>
            <p:cNvGrpSpPr>
              <a:grpSpLocks noChangeAspect="1"/>
            </p:cNvGrpSpPr>
            <p:nvPr/>
          </p:nvGrpSpPr>
          <p:grpSpPr bwMode="auto">
            <a:xfrm>
              <a:off x="6570663" y="1614488"/>
              <a:ext cx="4800600" cy="5014912"/>
              <a:chOff x="4139" y="1017"/>
              <a:chExt cx="3024" cy="3159"/>
            </a:xfrm>
          </p:grpSpPr>
          <p:sp>
            <p:nvSpPr>
              <p:cNvPr id="26" name="AutoShape 7"/>
              <p:cNvSpPr>
                <a:spLocks noChangeAspect="1" noChangeArrowheads="1" noTextEdit="1"/>
              </p:cNvSpPr>
              <p:nvPr/>
            </p:nvSpPr>
            <p:spPr bwMode="auto">
              <a:xfrm>
                <a:off x="4139" y="1017"/>
                <a:ext cx="3024" cy="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7" name="Picture 9"/>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39" y="1017"/>
                <a:ext cx="3029" cy="3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 name="Rounded Rectangle 3"/>
            <p:cNvSpPr/>
            <p:nvPr/>
          </p:nvSpPr>
          <p:spPr bwMode="gray">
            <a:xfrm>
              <a:off x="6762168" y="700889"/>
              <a:ext cx="4163817" cy="3385645"/>
            </a:xfrm>
            <a:prstGeom prst="roundRect">
              <a:avLst>
                <a:gd name="adj" fmla="val 10569"/>
              </a:avLst>
            </a:prstGeom>
            <a:noFill/>
            <a:ln w="12700">
              <a:solidFill>
                <a:schemeClr val="tx2"/>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cxnSp>
        <p:nvCxnSpPr>
          <p:cNvPr id="30" name="Straight Arrow Connector 9"/>
          <p:cNvCxnSpPr/>
          <p:nvPr/>
        </p:nvCxnSpPr>
        <p:spPr>
          <a:xfrm>
            <a:off x="5421000" y="2709000"/>
            <a:ext cx="1056000" cy="1"/>
          </a:xfrm>
          <a:prstGeom prst="straightConnector1">
            <a:avLst/>
          </a:prstGeom>
          <a:ln w="12700" cmpd="sng">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12"/>
          <p:cNvCxnSpPr/>
          <p:nvPr/>
        </p:nvCxnSpPr>
        <p:spPr>
          <a:xfrm>
            <a:off x="5197147" y="4599000"/>
            <a:ext cx="1279853" cy="887400"/>
          </a:xfrm>
          <a:prstGeom prst="straightConnector1">
            <a:avLst/>
          </a:prstGeom>
          <a:ln w="12700" cmpd="sng">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686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HPE Helion Portfolio</a:t>
            </a:r>
          </a:p>
        </p:txBody>
      </p:sp>
      <p:sp>
        <p:nvSpPr>
          <p:cNvPr id="3" name="Slide Number Placeholder 2"/>
          <p:cNvSpPr>
            <a:spLocks noGrp="1"/>
          </p:cNvSpPr>
          <p:nvPr>
            <p:ph type="sldNum" sz="quarter" idx="12"/>
          </p:nvPr>
        </p:nvSpPr>
        <p:spPr/>
        <p:txBody>
          <a:bodyPr/>
          <a:lstStyle/>
          <a:p>
            <a:fld id="{B016F8AB-BCEA-4347-8BA6-BE776009BC89}" type="slidenum">
              <a:rPr lang="en-US" smtClean="0"/>
              <a:t>5</a:t>
            </a:fld>
            <a:endParaRPr lang="en-US"/>
          </a:p>
        </p:txBody>
      </p:sp>
      <p:sp>
        <p:nvSpPr>
          <p:cNvPr id="4" name="Rectangle 3"/>
          <p:cNvSpPr/>
          <p:nvPr/>
        </p:nvSpPr>
        <p:spPr>
          <a:xfrm>
            <a:off x="609442" y="1701962"/>
            <a:ext cx="3845444" cy="3948773"/>
          </a:xfrm>
          <a:prstGeom prst="rect">
            <a:avLst/>
          </a:prstGeom>
        </p:spPr>
        <p:txBody>
          <a:bodyPr wrap="square">
            <a:spAutoFit/>
          </a:bodyPr>
          <a:lstStyle/>
          <a:p>
            <a:pPr>
              <a:lnSpc>
                <a:spcPct val="90000"/>
              </a:lnSpc>
            </a:pPr>
            <a:r>
              <a:rPr lang="en-US" sz="1600" dirty="0">
                <a:gradFill>
                  <a:gsLst>
                    <a:gs pos="0">
                      <a:prstClr val="black"/>
                    </a:gs>
                    <a:gs pos="100000">
                      <a:prstClr val="black"/>
                    </a:gs>
                  </a:gsLst>
                  <a:lin ang="5400000" scaled="1"/>
                </a:gradFill>
                <a:latin typeface="+mj-lt"/>
              </a:rPr>
              <a:t>HPE </a:t>
            </a:r>
            <a:r>
              <a:rPr lang="en-US" sz="1600" dirty="0" err="1">
                <a:gradFill>
                  <a:gsLst>
                    <a:gs pos="0">
                      <a:prstClr val="black"/>
                    </a:gs>
                    <a:gs pos="100000">
                      <a:prstClr val="black"/>
                    </a:gs>
                  </a:gsLst>
                  <a:lin ang="5400000" scaled="1"/>
                </a:gradFill>
                <a:latin typeface="+mj-lt"/>
              </a:rPr>
              <a:t>Helion</a:t>
            </a:r>
            <a:r>
              <a:rPr lang="en-US" sz="1600" dirty="0">
                <a:gradFill>
                  <a:gsLst>
                    <a:gs pos="0">
                      <a:prstClr val="black"/>
                    </a:gs>
                    <a:gs pos="100000">
                      <a:prstClr val="black"/>
                    </a:gs>
                  </a:gsLst>
                  <a:lin ang="5400000" scaled="1"/>
                </a:gradFill>
                <a:latin typeface="+mj-lt"/>
              </a:rPr>
              <a:t> </a:t>
            </a:r>
            <a:r>
              <a:rPr lang="en-US" sz="1600" dirty="0" err="1">
                <a:gradFill>
                  <a:gsLst>
                    <a:gs pos="0">
                      <a:prstClr val="black"/>
                    </a:gs>
                    <a:gs pos="100000">
                      <a:prstClr val="black"/>
                    </a:gs>
                  </a:gsLst>
                  <a:lin ang="5400000" scaled="1"/>
                </a:gradFill>
                <a:latin typeface="+mj-lt"/>
              </a:rPr>
              <a:t>CloudSystem</a:t>
            </a:r>
            <a:r>
              <a:rPr lang="en-US" sz="1600" dirty="0">
                <a:gradFill>
                  <a:gsLst>
                    <a:gs pos="0">
                      <a:prstClr val="black"/>
                    </a:gs>
                    <a:gs pos="100000">
                      <a:prstClr val="black"/>
                    </a:gs>
                  </a:gsLst>
                  <a:lin ang="5400000" scaled="1"/>
                </a:gradFill>
                <a:latin typeface="+mj-lt"/>
              </a:rPr>
              <a:t> Foundation</a:t>
            </a:r>
          </a:p>
          <a:p>
            <a:pPr>
              <a:lnSpc>
                <a:spcPct val="90000"/>
              </a:lnSpc>
            </a:pPr>
            <a:r>
              <a:rPr lang="en-US" sz="1200" dirty="0">
                <a:solidFill>
                  <a:srgbClr val="03AB81"/>
                </a:solidFill>
                <a:latin typeface="+mj-lt"/>
              </a:rPr>
              <a:t>Core IaaS and PaaS</a:t>
            </a:r>
          </a:p>
          <a:p>
            <a:pPr>
              <a:lnSpc>
                <a:spcPct val="90000"/>
              </a:lnSpc>
              <a:spcBef>
                <a:spcPts val="600"/>
              </a:spcBef>
            </a:pPr>
            <a:r>
              <a:rPr lang="en-US" sz="1600" dirty="0">
                <a:gradFill>
                  <a:gsLst>
                    <a:gs pos="0">
                      <a:prstClr val="black"/>
                    </a:gs>
                    <a:gs pos="100000">
                      <a:prstClr val="black"/>
                    </a:gs>
                  </a:gsLst>
                  <a:lin ang="5400000" scaled="1"/>
                </a:gradFill>
              </a:rPr>
              <a:t>HPE</a:t>
            </a:r>
            <a:r>
              <a:rPr lang="en-US" sz="1600" dirty="0">
                <a:gradFill>
                  <a:gsLst>
                    <a:gs pos="0">
                      <a:prstClr val="black"/>
                    </a:gs>
                    <a:gs pos="100000">
                      <a:prstClr val="black"/>
                    </a:gs>
                  </a:gsLst>
                  <a:lin ang="5400000" scaled="1"/>
                </a:gradFill>
                <a:latin typeface="+mj-lt"/>
              </a:rPr>
              <a:t> </a:t>
            </a:r>
            <a:r>
              <a:rPr lang="en-US" sz="1600" dirty="0" err="1">
                <a:gradFill>
                  <a:gsLst>
                    <a:gs pos="0">
                      <a:prstClr val="black"/>
                    </a:gs>
                    <a:gs pos="100000">
                      <a:prstClr val="black"/>
                    </a:gs>
                  </a:gsLst>
                  <a:lin ang="5400000" scaled="1"/>
                </a:gradFill>
                <a:latin typeface="+mj-lt"/>
              </a:rPr>
              <a:t>Helion</a:t>
            </a:r>
            <a:r>
              <a:rPr lang="en-US" sz="1600" dirty="0">
                <a:gradFill>
                  <a:gsLst>
                    <a:gs pos="0">
                      <a:prstClr val="black"/>
                    </a:gs>
                    <a:gs pos="100000">
                      <a:prstClr val="black"/>
                    </a:gs>
                  </a:gsLst>
                  <a:lin ang="5400000" scaled="1"/>
                </a:gradFill>
                <a:latin typeface="+mj-lt"/>
              </a:rPr>
              <a:t> </a:t>
            </a:r>
            <a:r>
              <a:rPr lang="en-US" sz="1600" dirty="0" err="1">
                <a:gradFill>
                  <a:gsLst>
                    <a:gs pos="0">
                      <a:prstClr val="black"/>
                    </a:gs>
                    <a:gs pos="100000">
                      <a:prstClr val="black"/>
                    </a:gs>
                  </a:gsLst>
                  <a:lin ang="5400000" scaled="1"/>
                </a:gradFill>
                <a:latin typeface="+mj-lt"/>
              </a:rPr>
              <a:t>CloudSystem</a:t>
            </a:r>
            <a:r>
              <a:rPr lang="en-US" sz="1600" dirty="0">
                <a:gradFill>
                  <a:gsLst>
                    <a:gs pos="0">
                      <a:prstClr val="black"/>
                    </a:gs>
                    <a:gs pos="100000">
                      <a:prstClr val="black"/>
                    </a:gs>
                  </a:gsLst>
                  <a:lin ang="5400000" scaled="1"/>
                </a:gradFill>
                <a:latin typeface="+mj-lt"/>
              </a:rPr>
              <a:t> Enterprise</a:t>
            </a:r>
          </a:p>
          <a:p>
            <a:pPr>
              <a:lnSpc>
                <a:spcPct val="90000"/>
              </a:lnSpc>
            </a:pPr>
            <a:r>
              <a:rPr lang="en-US" sz="1200" dirty="0">
                <a:solidFill>
                  <a:srgbClr val="03AB81"/>
                </a:solidFill>
                <a:latin typeface="+mj-lt"/>
              </a:rPr>
              <a:t>Advanced hybrid cloud platform</a:t>
            </a:r>
          </a:p>
          <a:p>
            <a:pPr>
              <a:lnSpc>
                <a:spcPct val="90000"/>
              </a:lnSpc>
              <a:spcBef>
                <a:spcPts val="600"/>
              </a:spcBef>
            </a:pPr>
            <a:r>
              <a:rPr lang="en-US" sz="1600" dirty="0">
                <a:gradFill>
                  <a:gsLst>
                    <a:gs pos="0">
                      <a:prstClr val="black"/>
                    </a:gs>
                    <a:gs pos="100000">
                      <a:prstClr val="black"/>
                    </a:gs>
                  </a:gsLst>
                  <a:lin ang="5400000" scaled="1"/>
                </a:gradFill>
              </a:rPr>
              <a:t>HPE</a:t>
            </a:r>
            <a:r>
              <a:rPr lang="en-US" sz="1600" dirty="0">
                <a:gradFill>
                  <a:gsLst>
                    <a:gs pos="0">
                      <a:prstClr val="black"/>
                    </a:gs>
                    <a:gs pos="100000">
                      <a:prstClr val="black"/>
                    </a:gs>
                  </a:gsLst>
                  <a:lin ang="5400000" scaled="1"/>
                </a:gradFill>
                <a:latin typeface="+mj-lt"/>
              </a:rPr>
              <a:t> Cloud Service Automation</a:t>
            </a:r>
          </a:p>
          <a:p>
            <a:pPr>
              <a:lnSpc>
                <a:spcPct val="90000"/>
              </a:lnSpc>
            </a:pPr>
            <a:r>
              <a:rPr lang="en-US" sz="1200" dirty="0">
                <a:solidFill>
                  <a:srgbClr val="03AB81"/>
                </a:solidFill>
                <a:latin typeface="+mj-lt"/>
              </a:rPr>
              <a:t>Cloud management platform</a:t>
            </a:r>
          </a:p>
          <a:p>
            <a:pPr>
              <a:lnSpc>
                <a:spcPct val="90000"/>
              </a:lnSpc>
              <a:spcBef>
                <a:spcPts val="600"/>
              </a:spcBef>
            </a:pPr>
            <a:r>
              <a:rPr lang="en-US" sz="1600" dirty="0">
                <a:gradFill>
                  <a:gsLst>
                    <a:gs pos="0">
                      <a:prstClr val="black"/>
                    </a:gs>
                    <a:gs pos="100000">
                      <a:prstClr val="black"/>
                    </a:gs>
                  </a:gsLst>
                  <a:lin ang="5400000" scaled="1"/>
                </a:gradFill>
              </a:rPr>
              <a:t>HPE</a:t>
            </a:r>
            <a:r>
              <a:rPr lang="en-US" sz="1600" dirty="0">
                <a:gradFill>
                  <a:gsLst>
                    <a:gs pos="0">
                      <a:prstClr val="black"/>
                    </a:gs>
                    <a:gs pos="100000">
                      <a:prstClr val="black"/>
                    </a:gs>
                  </a:gsLst>
                  <a:lin ang="5400000" scaled="1"/>
                </a:gradFill>
                <a:latin typeface="+mj-lt"/>
              </a:rPr>
              <a:t> </a:t>
            </a:r>
            <a:r>
              <a:rPr lang="en-US" sz="1600" dirty="0" err="1">
                <a:gradFill>
                  <a:gsLst>
                    <a:gs pos="0">
                      <a:prstClr val="black"/>
                    </a:gs>
                    <a:gs pos="100000">
                      <a:prstClr val="black"/>
                    </a:gs>
                  </a:gsLst>
                  <a:lin ang="5400000" scaled="1"/>
                </a:gradFill>
                <a:latin typeface="+mj-lt"/>
              </a:rPr>
              <a:t>Helion</a:t>
            </a:r>
            <a:r>
              <a:rPr lang="en-US" sz="1600" dirty="0">
                <a:gradFill>
                  <a:gsLst>
                    <a:gs pos="0">
                      <a:prstClr val="black"/>
                    </a:gs>
                    <a:gs pos="100000">
                      <a:prstClr val="black"/>
                    </a:gs>
                  </a:gsLst>
                  <a:lin ang="5400000" scaled="1"/>
                </a:gradFill>
                <a:latin typeface="+mj-lt"/>
              </a:rPr>
              <a:t> OpenStack®</a:t>
            </a:r>
          </a:p>
          <a:p>
            <a:pPr>
              <a:lnSpc>
                <a:spcPct val="90000"/>
              </a:lnSpc>
            </a:pPr>
            <a:r>
              <a:rPr lang="en-US" sz="1200" dirty="0">
                <a:solidFill>
                  <a:srgbClr val="03AB81"/>
                </a:solidFill>
                <a:latin typeface="+mj-lt"/>
              </a:rPr>
              <a:t>Open source IaaS </a:t>
            </a:r>
          </a:p>
          <a:p>
            <a:pPr>
              <a:lnSpc>
                <a:spcPct val="90000"/>
              </a:lnSpc>
              <a:spcBef>
                <a:spcPts val="600"/>
              </a:spcBef>
            </a:pPr>
            <a:r>
              <a:rPr lang="en-US" sz="1600" dirty="0">
                <a:gradFill>
                  <a:gsLst>
                    <a:gs pos="0">
                      <a:prstClr val="black"/>
                    </a:gs>
                    <a:gs pos="100000">
                      <a:prstClr val="black"/>
                    </a:gs>
                  </a:gsLst>
                  <a:lin ang="5400000" scaled="1"/>
                </a:gradFill>
              </a:rPr>
              <a:t>HPE</a:t>
            </a:r>
            <a:r>
              <a:rPr lang="en-US" sz="1600" dirty="0">
                <a:gradFill>
                  <a:gsLst>
                    <a:gs pos="0">
                      <a:prstClr val="black"/>
                    </a:gs>
                    <a:gs pos="100000">
                      <a:prstClr val="black"/>
                    </a:gs>
                  </a:gsLst>
                  <a:lin ang="5400000" scaled="1"/>
                </a:gradFill>
                <a:latin typeface="+mj-lt"/>
              </a:rPr>
              <a:t> </a:t>
            </a:r>
            <a:r>
              <a:rPr lang="en-US" sz="1600" dirty="0" err="1">
                <a:gradFill>
                  <a:gsLst>
                    <a:gs pos="0">
                      <a:prstClr val="black"/>
                    </a:gs>
                    <a:gs pos="100000">
                      <a:prstClr val="black"/>
                    </a:gs>
                  </a:gsLst>
                  <a:lin ang="5400000" scaled="1"/>
                </a:gradFill>
                <a:latin typeface="+mj-lt"/>
              </a:rPr>
              <a:t>Helion</a:t>
            </a:r>
            <a:r>
              <a:rPr lang="en-US" sz="1600" dirty="0">
                <a:gradFill>
                  <a:gsLst>
                    <a:gs pos="0">
                      <a:prstClr val="black"/>
                    </a:gs>
                    <a:gs pos="100000">
                      <a:prstClr val="black"/>
                    </a:gs>
                  </a:gsLst>
                  <a:lin ang="5400000" scaled="1"/>
                </a:gradFill>
                <a:latin typeface="+mj-lt"/>
              </a:rPr>
              <a:t> Development Platform</a:t>
            </a:r>
          </a:p>
          <a:p>
            <a:pPr>
              <a:lnSpc>
                <a:spcPct val="90000"/>
              </a:lnSpc>
            </a:pPr>
            <a:r>
              <a:rPr lang="en-US" sz="1200" dirty="0">
                <a:solidFill>
                  <a:srgbClr val="03AB81"/>
                </a:solidFill>
                <a:latin typeface="+mj-lt"/>
              </a:rPr>
              <a:t>Open source PaaS integrated with </a:t>
            </a:r>
            <a:r>
              <a:rPr lang="en-US" sz="1200" dirty="0" err="1">
                <a:solidFill>
                  <a:srgbClr val="03AB81"/>
                </a:solidFill>
                <a:latin typeface="+mj-lt"/>
              </a:rPr>
              <a:t>Helion</a:t>
            </a:r>
            <a:r>
              <a:rPr lang="en-US" sz="1200" dirty="0">
                <a:solidFill>
                  <a:srgbClr val="03AB81"/>
                </a:solidFill>
                <a:latin typeface="+mj-lt"/>
              </a:rPr>
              <a:t> OpenStack</a:t>
            </a:r>
          </a:p>
          <a:p>
            <a:pPr>
              <a:lnSpc>
                <a:spcPct val="90000"/>
              </a:lnSpc>
              <a:spcBef>
                <a:spcPts val="600"/>
              </a:spcBef>
            </a:pPr>
            <a:r>
              <a:rPr lang="en-US" sz="1600" dirty="0">
                <a:gradFill>
                  <a:gsLst>
                    <a:gs pos="0">
                      <a:prstClr val="black"/>
                    </a:gs>
                    <a:gs pos="100000">
                      <a:prstClr val="black"/>
                    </a:gs>
                  </a:gsLst>
                  <a:lin ang="5400000" scaled="1"/>
                </a:gradFill>
              </a:rPr>
              <a:t>HPE</a:t>
            </a:r>
            <a:r>
              <a:rPr lang="en-US" sz="1600" dirty="0">
                <a:gradFill>
                  <a:gsLst>
                    <a:gs pos="0">
                      <a:prstClr val="black"/>
                    </a:gs>
                    <a:gs pos="100000">
                      <a:prstClr val="black"/>
                    </a:gs>
                  </a:gsLst>
                  <a:lin ang="5400000" scaled="1"/>
                </a:gradFill>
                <a:latin typeface="+mj-lt"/>
              </a:rPr>
              <a:t> </a:t>
            </a:r>
            <a:r>
              <a:rPr lang="en-US" sz="1600" dirty="0" err="1">
                <a:gradFill>
                  <a:gsLst>
                    <a:gs pos="0">
                      <a:prstClr val="black"/>
                    </a:gs>
                    <a:gs pos="100000">
                      <a:prstClr val="black"/>
                    </a:gs>
                  </a:gsLst>
                  <a:lin ang="5400000" scaled="1"/>
                </a:gradFill>
                <a:latin typeface="+mj-lt"/>
              </a:rPr>
              <a:t>Helion</a:t>
            </a:r>
            <a:r>
              <a:rPr lang="en-US" sz="1600" dirty="0">
                <a:gradFill>
                  <a:gsLst>
                    <a:gs pos="0">
                      <a:prstClr val="black"/>
                    </a:gs>
                    <a:gs pos="100000">
                      <a:prstClr val="black"/>
                    </a:gs>
                  </a:gsLst>
                  <a:lin ang="5400000" scaled="1"/>
                </a:gradFill>
                <a:latin typeface="+mj-lt"/>
              </a:rPr>
              <a:t> </a:t>
            </a:r>
            <a:r>
              <a:rPr lang="en-US" sz="1600" dirty="0" err="1">
                <a:gradFill>
                  <a:gsLst>
                    <a:gs pos="0">
                      <a:prstClr val="black"/>
                    </a:gs>
                    <a:gs pos="100000">
                      <a:prstClr val="black"/>
                    </a:gs>
                  </a:gsLst>
                  <a:lin ang="5400000" scaled="1"/>
                </a:gradFill>
                <a:latin typeface="+mj-lt"/>
              </a:rPr>
              <a:t>Stackato</a:t>
            </a:r>
            <a:endParaRPr lang="en-US" sz="1600" dirty="0">
              <a:gradFill>
                <a:gsLst>
                  <a:gs pos="0">
                    <a:prstClr val="black"/>
                  </a:gs>
                  <a:gs pos="100000">
                    <a:prstClr val="black"/>
                  </a:gs>
                </a:gsLst>
                <a:lin ang="5400000" scaled="1"/>
              </a:gradFill>
              <a:latin typeface="+mj-lt"/>
            </a:endParaRPr>
          </a:p>
          <a:p>
            <a:pPr>
              <a:lnSpc>
                <a:spcPct val="90000"/>
              </a:lnSpc>
            </a:pPr>
            <a:r>
              <a:rPr lang="en-US" sz="1200" dirty="0">
                <a:solidFill>
                  <a:srgbClr val="03AB81"/>
                </a:solidFill>
                <a:latin typeface="+mj-lt"/>
              </a:rPr>
              <a:t>Open source PaaS for multi-IaaS</a:t>
            </a:r>
          </a:p>
          <a:p>
            <a:pPr>
              <a:lnSpc>
                <a:spcPct val="90000"/>
              </a:lnSpc>
              <a:spcBef>
                <a:spcPts val="600"/>
              </a:spcBef>
            </a:pPr>
            <a:r>
              <a:rPr lang="en-US" sz="1600" dirty="0">
                <a:gradFill>
                  <a:gsLst>
                    <a:gs pos="0">
                      <a:prstClr val="black"/>
                    </a:gs>
                    <a:gs pos="100000">
                      <a:prstClr val="black"/>
                    </a:gs>
                  </a:gsLst>
                  <a:lin ang="5400000" scaled="1"/>
                </a:gradFill>
              </a:rPr>
              <a:t>HPE</a:t>
            </a:r>
            <a:r>
              <a:rPr lang="en-US" sz="1600" dirty="0">
                <a:gradFill>
                  <a:gsLst>
                    <a:gs pos="0">
                      <a:prstClr val="black"/>
                    </a:gs>
                    <a:gs pos="100000">
                      <a:prstClr val="black"/>
                    </a:gs>
                  </a:gsLst>
                  <a:lin ang="5400000" scaled="1"/>
                </a:gradFill>
                <a:latin typeface="+mj-lt"/>
              </a:rPr>
              <a:t> </a:t>
            </a:r>
            <a:r>
              <a:rPr lang="en-US" sz="1600" dirty="0" err="1">
                <a:gradFill>
                  <a:gsLst>
                    <a:gs pos="0">
                      <a:prstClr val="black"/>
                    </a:gs>
                    <a:gs pos="100000">
                      <a:prstClr val="black"/>
                    </a:gs>
                  </a:gsLst>
                  <a:lin ang="5400000" scaled="1"/>
                </a:gradFill>
                <a:latin typeface="+mj-lt"/>
              </a:rPr>
              <a:t>Helion</a:t>
            </a:r>
            <a:r>
              <a:rPr lang="en-US" sz="1600" dirty="0">
                <a:gradFill>
                  <a:gsLst>
                    <a:gs pos="0">
                      <a:prstClr val="black"/>
                    </a:gs>
                    <a:gs pos="100000">
                      <a:prstClr val="black"/>
                    </a:gs>
                  </a:gsLst>
                  <a:lin ang="5400000" scaled="1"/>
                </a:gradFill>
                <a:latin typeface="+mj-lt"/>
              </a:rPr>
              <a:t> Eucalyptus</a:t>
            </a:r>
          </a:p>
          <a:p>
            <a:pPr>
              <a:lnSpc>
                <a:spcPct val="90000"/>
              </a:lnSpc>
            </a:pPr>
            <a:r>
              <a:rPr lang="en-US" sz="1200" dirty="0">
                <a:solidFill>
                  <a:srgbClr val="03AB81"/>
                </a:solidFill>
                <a:latin typeface="+mj-lt"/>
              </a:rPr>
              <a:t>AWS compatible private cloud software</a:t>
            </a:r>
          </a:p>
          <a:p>
            <a:pPr>
              <a:lnSpc>
                <a:spcPct val="90000"/>
              </a:lnSpc>
              <a:spcBef>
                <a:spcPts val="600"/>
              </a:spcBef>
            </a:pPr>
            <a:r>
              <a:rPr lang="en-US" sz="1600" dirty="0">
                <a:gradFill>
                  <a:gsLst>
                    <a:gs pos="0">
                      <a:prstClr val="black"/>
                    </a:gs>
                    <a:gs pos="100000">
                      <a:prstClr val="black"/>
                    </a:gs>
                  </a:gsLst>
                  <a:lin ang="5400000" scaled="1"/>
                </a:gradFill>
              </a:rPr>
              <a:t>HPE</a:t>
            </a:r>
            <a:r>
              <a:rPr lang="en-US" sz="1600" dirty="0">
                <a:gradFill>
                  <a:gsLst>
                    <a:gs pos="0">
                      <a:prstClr val="black"/>
                    </a:gs>
                    <a:gs pos="100000">
                      <a:prstClr val="black"/>
                    </a:gs>
                  </a:gsLst>
                  <a:lin ang="5400000" scaled="1"/>
                </a:gradFill>
                <a:latin typeface="+mj-lt"/>
              </a:rPr>
              <a:t> </a:t>
            </a:r>
            <a:r>
              <a:rPr lang="en-US" sz="1600" dirty="0" err="1">
                <a:gradFill>
                  <a:gsLst>
                    <a:gs pos="0">
                      <a:prstClr val="black"/>
                    </a:gs>
                    <a:gs pos="100000">
                      <a:prstClr val="black"/>
                    </a:gs>
                  </a:gsLst>
                  <a:lin ang="5400000" scaled="1"/>
                </a:gradFill>
                <a:latin typeface="+mj-lt"/>
              </a:rPr>
              <a:t>OneView</a:t>
            </a:r>
            <a:endParaRPr lang="en-US" sz="1600" dirty="0">
              <a:gradFill>
                <a:gsLst>
                  <a:gs pos="0">
                    <a:prstClr val="black"/>
                  </a:gs>
                  <a:gs pos="100000">
                    <a:prstClr val="black"/>
                  </a:gs>
                </a:gsLst>
                <a:lin ang="5400000" scaled="1"/>
              </a:gradFill>
              <a:latin typeface="+mj-lt"/>
            </a:endParaRPr>
          </a:p>
          <a:p>
            <a:pPr>
              <a:lnSpc>
                <a:spcPct val="90000"/>
              </a:lnSpc>
            </a:pPr>
            <a:r>
              <a:rPr lang="en-US" sz="1200" dirty="0">
                <a:solidFill>
                  <a:srgbClr val="03AB81"/>
                </a:solidFill>
                <a:latin typeface="+mj-lt"/>
              </a:rPr>
              <a:t>Converged infrastructure management</a:t>
            </a:r>
          </a:p>
          <a:p>
            <a:endParaRPr lang="en-US" sz="1400" dirty="0">
              <a:gradFill>
                <a:gsLst>
                  <a:gs pos="0">
                    <a:srgbClr val="00B388"/>
                  </a:gs>
                  <a:gs pos="100000">
                    <a:srgbClr val="00B388"/>
                  </a:gs>
                </a:gsLst>
                <a:lin ang="5400000" scaled="1"/>
              </a:gradFill>
              <a:latin typeface="Metric Semibold Italic" pitchFamily="2" charset="0"/>
            </a:endParaRPr>
          </a:p>
        </p:txBody>
      </p:sp>
      <p:sp>
        <p:nvSpPr>
          <p:cNvPr id="5" name="Rectangle 4"/>
          <p:cNvSpPr/>
          <p:nvPr/>
        </p:nvSpPr>
        <p:spPr bwMode="ltGray">
          <a:xfrm rot="16200000">
            <a:off x="9984678" y="-183943"/>
            <a:ext cx="86484" cy="3474720"/>
          </a:xfrm>
          <a:prstGeom prst="rect">
            <a:avLst/>
          </a:prstGeom>
          <a:solidFill>
            <a:srgbClr val="00B3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solidFill>
                <a:prstClr val="white"/>
              </a:solidFill>
            </a:endParaRPr>
          </a:p>
        </p:txBody>
      </p:sp>
      <p:sp>
        <p:nvSpPr>
          <p:cNvPr id="6" name="Rectangle 5"/>
          <p:cNvSpPr/>
          <p:nvPr/>
        </p:nvSpPr>
        <p:spPr bwMode="ltGray">
          <a:xfrm rot="16200000">
            <a:off x="6350081" y="-215588"/>
            <a:ext cx="86484" cy="3538011"/>
          </a:xfrm>
          <a:prstGeom prst="rect">
            <a:avLst/>
          </a:prstGeom>
          <a:solidFill>
            <a:srgbClr val="00B3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solidFill>
                <a:prstClr val="white"/>
              </a:solidFill>
            </a:endParaRPr>
          </a:p>
        </p:txBody>
      </p:sp>
      <p:sp>
        <p:nvSpPr>
          <p:cNvPr id="7" name="Rectangle 6"/>
          <p:cNvSpPr/>
          <p:nvPr/>
        </p:nvSpPr>
        <p:spPr bwMode="ltGray">
          <a:xfrm rot="16200000">
            <a:off x="2486440" y="-366823"/>
            <a:ext cx="86484" cy="3840480"/>
          </a:xfrm>
          <a:prstGeom prst="rect">
            <a:avLst/>
          </a:prstGeom>
          <a:solidFill>
            <a:srgbClr val="00B3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solidFill>
                <a:prstClr val="white"/>
              </a:solidFill>
            </a:endParaRPr>
          </a:p>
        </p:txBody>
      </p:sp>
      <p:sp>
        <p:nvSpPr>
          <p:cNvPr id="8" name="Rectangle 7"/>
          <p:cNvSpPr/>
          <p:nvPr/>
        </p:nvSpPr>
        <p:spPr>
          <a:xfrm>
            <a:off x="4651049" y="1701963"/>
            <a:ext cx="3578551" cy="1166473"/>
          </a:xfrm>
          <a:prstGeom prst="rect">
            <a:avLst/>
          </a:prstGeom>
        </p:spPr>
        <p:txBody>
          <a:bodyPr wrap="square">
            <a:spAutoFit/>
          </a:bodyPr>
          <a:lstStyle/>
          <a:p>
            <a:pPr>
              <a:lnSpc>
                <a:spcPct val="90000"/>
              </a:lnSpc>
            </a:pPr>
            <a:r>
              <a:rPr lang="en-US" sz="1600" dirty="0">
                <a:gradFill>
                  <a:gsLst>
                    <a:gs pos="0">
                      <a:prstClr val="black"/>
                    </a:gs>
                    <a:gs pos="100000">
                      <a:prstClr val="black"/>
                    </a:gs>
                  </a:gsLst>
                  <a:lin ang="5400000" scaled="1"/>
                </a:gradFill>
              </a:rPr>
              <a:t>HPE</a:t>
            </a:r>
            <a:r>
              <a:rPr lang="en-US" sz="1600" dirty="0">
                <a:gradFill>
                  <a:gsLst>
                    <a:gs pos="0">
                      <a:prstClr val="black"/>
                    </a:gs>
                    <a:gs pos="100000">
                      <a:prstClr val="black"/>
                    </a:gs>
                  </a:gsLst>
                  <a:lin ang="5400000" scaled="1"/>
                </a:gradFill>
                <a:latin typeface="+mj-lt"/>
              </a:rPr>
              <a:t> </a:t>
            </a:r>
            <a:r>
              <a:rPr lang="en-US" sz="1600" dirty="0" err="1">
                <a:gradFill>
                  <a:gsLst>
                    <a:gs pos="0">
                      <a:prstClr val="black"/>
                    </a:gs>
                    <a:gs pos="100000">
                      <a:prstClr val="black"/>
                    </a:gs>
                  </a:gsLst>
                  <a:lin ang="5400000" scaled="1"/>
                </a:gradFill>
                <a:latin typeface="+mj-lt"/>
              </a:rPr>
              <a:t>Helion</a:t>
            </a:r>
            <a:r>
              <a:rPr lang="en-US" sz="1600" dirty="0">
                <a:gradFill>
                  <a:gsLst>
                    <a:gs pos="0">
                      <a:prstClr val="black"/>
                    </a:gs>
                    <a:gs pos="100000">
                      <a:prstClr val="black"/>
                    </a:gs>
                  </a:gsLst>
                  <a:lin ang="5400000" scaled="1"/>
                </a:gradFill>
                <a:latin typeface="+mj-lt"/>
              </a:rPr>
              <a:t> </a:t>
            </a:r>
            <a:r>
              <a:rPr lang="en-US" sz="1600" dirty="0" err="1">
                <a:gradFill>
                  <a:gsLst>
                    <a:gs pos="0">
                      <a:prstClr val="black"/>
                    </a:gs>
                    <a:gs pos="100000">
                      <a:prstClr val="black"/>
                    </a:gs>
                  </a:gsLst>
                  <a:lin ang="5400000" scaled="1"/>
                </a:gradFill>
                <a:latin typeface="+mj-lt"/>
              </a:rPr>
              <a:t>CloudSystem</a:t>
            </a:r>
            <a:endParaRPr lang="en-US" sz="1600" dirty="0">
              <a:gradFill>
                <a:gsLst>
                  <a:gs pos="0">
                    <a:prstClr val="black"/>
                  </a:gs>
                  <a:gs pos="100000">
                    <a:prstClr val="black"/>
                  </a:gs>
                </a:gsLst>
                <a:lin ang="5400000" scaled="1"/>
              </a:gradFill>
              <a:latin typeface="+mj-lt"/>
            </a:endParaRPr>
          </a:p>
          <a:p>
            <a:pPr>
              <a:lnSpc>
                <a:spcPct val="90000"/>
              </a:lnSpc>
            </a:pPr>
            <a:r>
              <a:rPr lang="en-US" sz="1200" dirty="0">
                <a:solidFill>
                  <a:srgbClr val="03AB81"/>
                </a:solidFill>
                <a:latin typeface="+mj-lt"/>
              </a:rPr>
              <a:t>Fully integrated hybrid cloud solution</a:t>
            </a:r>
          </a:p>
          <a:p>
            <a:pPr>
              <a:lnSpc>
                <a:spcPct val="90000"/>
              </a:lnSpc>
              <a:spcBef>
                <a:spcPts val="600"/>
              </a:spcBef>
            </a:pPr>
            <a:r>
              <a:rPr lang="en-US" sz="1600" dirty="0">
                <a:gradFill>
                  <a:gsLst>
                    <a:gs pos="0">
                      <a:prstClr val="black"/>
                    </a:gs>
                    <a:gs pos="100000">
                      <a:prstClr val="black"/>
                    </a:gs>
                  </a:gsLst>
                  <a:lin ang="5400000" scaled="1"/>
                </a:gradFill>
              </a:rPr>
              <a:t>HPE Helion OpenStack Carrier Grade</a:t>
            </a:r>
          </a:p>
          <a:p>
            <a:pPr>
              <a:lnSpc>
                <a:spcPct val="90000"/>
              </a:lnSpc>
            </a:pPr>
            <a:r>
              <a:rPr lang="en-US" sz="1200" dirty="0">
                <a:solidFill>
                  <a:srgbClr val="03AB81"/>
                </a:solidFill>
              </a:rPr>
              <a:t>NFV for Service Provider </a:t>
            </a:r>
            <a:endParaRPr lang="en-US" sz="1600" dirty="0">
              <a:gradFill>
                <a:gsLst>
                  <a:gs pos="0">
                    <a:prstClr val="black"/>
                  </a:gs>
                  <a:gs pos="100000">
                    <a:prstClr val="black"/>
                  </a:gs>
                </a:gsLst>
                <a:lin ang="5400000" scaled="1"/>
              </a:gradFill>
            </a:endParaRPr>
          </a:p>
        </p:txBody>
      </p:sp>
      <p:sp>
        <p:nvSpPr>
          <p:cNvPr id="9" name="Rectangle 8"/>
          <p:cNvSpPr/>
          <p:nvPr/>
        </p:nvSpPr>
        <p:spPr>
          <a:xfrm>
            <a:off x="8286723" y="1701964"/>
            <a:ext cx="3676677" cy="2837700"/>
          </a:xfrm>
          <a:prstGeom prst="rect">
            <a:avLst/>
          </a:prstGeom>
        </p:spPr>
        <p:txBody>
          <a:bodyPr wrap="square">
            <a:spAutoFit/>
          </a:bodyPr>
          <a:lstStyle/>
          <a:p>
            <a:pPr>
              <a:lnSpc>
                <a:spcPct val="90000"/>
              </a:lnSpc>
            </a:pPr>
            <a:r>
              <a:rPr lang="en-US" sz="1600" dirty="0">
                <a:gradFill>
                  <a:gsLst>
                    <a:gs pos="0">
                      <a:prstClr val="black"/>
                    </a:gs>
                    <a:gs pos="100000">
                      <a:prstClr val="black"/>
                    </a:gs>
                  </a:gsLst>
                  <a:lin ang="5400000" scaled="1"/>
                </a:gradFill>
              </a:rPr>
              <a:t>HPE </a:t>
            </a:r>
            <a:r>
              <a:rPr lang="en-US" sz="1600" dirty="0" err="1">
                <a:gradFill>
                  <a:gsLst>
                    <a:gs pos="0">
                      <a:prstClr val="black"/>
                    </a:gs>
                    <a:gs pos="100000">
                      <a:prstClr val="black"/>
                    </a:gs>
                  </a:gsLst>
                  <a:lin ang="5400000" scaled="1"/>
                </a:gradFill>
              </a:rPr>
              <a:t>Helion</a:t>
            </a:r>
            <a:r>
              <a:rPr lang="en-US" sz="1600" dirty="0">
                <a:gradFill>
                  <a:gsLst>
                    <a:gs pos="0">
                      <a:prstClr val="black"/>
                    </a:gs>
                    <a:gs pos="100000">
                      <a:prstClr val="black"/>
                    </a:gs>
                  </a:gsLst>
                  <a:lin ang="5400000" scaled="1"/>
                </a:gradFill>
              </a:rPr>
              <a:t> Managed </a:t>
            </a:r>
            <a:br>
              <a:rPr lang="en-US" sz="1600" dirty="0">
                <a:gradFill>
                  <a:gsLst>
                    <a:gs pos="0">
                      <a:prstClr val="black"/>
                    </a:gs>
                    <a:gs pos="100000">
                      <a:prstClr val="black"/>
                    </a:gs>
                  </a:gsLst>
                  <a:lin ang="5400000" scaled="1"/>
                </a:gradFill>
              </a:rPr>
            </a:br>
            <a:r>
              <a:rPr lang="en-US" sz="1600" dirty="0">
                <a:gradFill>
                  <a:gsLst>
                    <a:gs pos="0">
                      <a:prstClr val="black"/>
                    </a:gs>
                    <a:gs pos="100000">
                      <a:prstClr val="black"/>
                    </a:gs>
                  </a:gsLst>
                  <a:lin ang="5400000" scaled="1"/>
                </a:gradFill>
              </a:rPr>
              <a:t>Virtual Private Cloud</a:t>
            </a:r>
          </a:p>
          <a:p>
            <a:pPr>
              <a:lnSpc>
                <a:spcPct val="90000"/>
              </a:lnSpc>
            </a:pPr>
            <a:r>
              <a:rPr lang="en-US" sz="1200" dirty="0">
                <a:solidFill>
                  <a:srgbClr val="00B388"/>
                </a:solidFill>
              </a:rPr>
              <a:t>Secure, multi-tenant private cloud</a:t>
            </a:r>
          </a:p>
          <a:p>
            <a:pPr>
              <a:spcBef>
                <a:spcPts val="600"/>
              </a:spcBef>
            </a:pPr>
            <a:r>
              <a:rPr lang="en-US" sz="1600" dirty="0">
                <a:gradFill>
                  <a:gsLst>
                    <a:gs pos="0">
                      <a:prstClr val="black"/>
                    </a:gs>
                    <a:gs pos="100000">
                      <a:prstClr val="black"/>
                    </a:gs>
                  </a:gsLst>
                  <a:lin ang="5400000" scaled="1"/>
                </a:gradFill>
              </a:rPr>
              <a:t>HPE </a:t>
            </a:r>
            <a:r>
              <a:rPr lang="en-US" sz="1600" dirty="0" err="1">
                <a:gradFill>
                  <a:gsLst>
                    <a:gs pos="0">
                      <a:prstClr val="black"/>
                    </a:gs>
                    <a:gs pos="100000">
                      <a:prstClr val="black"/>
                    </a:gs>
                  </a:gsLst>
                  <a:lin ang="5400000" scaled="1"/>
                </a:gradFill>
              </a:rPr>
              <a:t>Helion</a:t>
            </a:r>
            <a:r>
              <a:rPr lang="en-US" sz="1600" dirty="0">
                <a:gradFill>
                  <a:gsLst>
                    <a:gs pos="0">
                      <a:prstClr val="black"/>
                    </a:gs>
                    <a:gs pos="100000">
                      <a:prstClr val="black"/>
                    </a:gs>
                  </a:gsLst>
                  <a:lin ang="5400000" scaled="1"/>
                </a:gradFill>
              </a:rPr>
              <a:t> Managed Private Cloud</a:t>
            </a:r>
          </a:p>
          <a:p>
            <a:pPr>
              <a:lnSpc>
                <a:spcPct val="90000"/>
              </a:lnSpc>
            </a:pPr>
            <a:r>
              <a:rPr lang="en-US" sz="1200" dirty="0">
                <a:solidFill>
                  <a:srgbClr val="03AB81"/>
                </a:solidFill>
              </a:rPr>
              <a:t>Secure, dedicated private cloud</a:t>
            </a:r>
          </a:p>
          <a:p>
            <a:pPr>
              <a:lnSpc>
                <a:spcPct val="90000"/>
              </a:lnSpc>
              <a:spcBef>
                <a:spcPts val="600"/>
              </a:spcBef>
            </a:pPr>
            <a:r>
              <a:rPr lang="en-US" sz="1600" dirty="0">
                <a:gradFill>
                  <a:gsLst>
                    <a:gs pos="0">
                      <a:prstClr val="black"/>
                    </a:gs>
                    <a:gs pos="100000">
                      <a:prstClr val="black"/>
                    </a:gs>
                  </a:gsLst>
                  <a:lin ang="5400000" scaled="1"/>
                </a:gradFill>
              </a:rPr>
              <a:t>HPE </a:t>
            </a:r>
            <a:r>
              <a:rPr lang="en-US" sz="1600" dirty="0" err="1">
                <a:gradFill>
                  <a:gsLst>
                    <a:gs pos="0">
                      <a:prstClr val="black"/>
                    </a:gs>
                    <a:gs pos="100000">
                      <a:prstClr val="black"/>
                    </a:gs>
                  </a:gsLst>
                  <a:lin ang="5400000" scaled="1"/>
                </a:gradFill>
              </a:rPr>
              <a:t>Helion</a:t>
            </a:r>
            <a:r>
              <a:rPr lang="en-US" sz="1600" dirty="0">
                <a:gradFill>
                  <a:gsLst>
                    <a:gs pos="0">
                      <a:prstClr val="black"/>
                    </a:gs>
                    <a:gs pos="100000">
                      <a:prstClr val="black"/>
                    </a:gs>
                  </a:gsLst>
                  <a:lin ang="5400000" scaled="1"/>
                </a:gradFill>
              </a:rPr>
              <a:t> Managed Cloud Applications</a:t>
            </a:r>
          </a:p>
          <a:p>
            <a:pPr>
              <a:lnSpc>
                <a:spcPct val="90000"/>
              </a:lnSpc>
            </a:pPr>
            <a:r>
              <a:rPr lang="en-US" sz="1200" dirty="0">
                <a:solidFill>
                  <a:srgbClr val="03AB81"/>
                </a:solidFill>
              </a:rPr>
              <a:t>ERP, CRM, and workplace applications</a:t>
            </a:r>
          </a:p>
          <a:p>
            <a:pPr>
              <a:lnSpc>
                <a:spcPct val="90000"/>
              </a:lnSpc>
              <a:spcBef>
                <a:spcPts val="600"/>
              </a:spcBef>
            </a:pPr>
            <a:r>
              <a:rPr lang="en-US" sz="1600" dirty="0">
                <a:gradFill>
                  <a:gsLst>
                    <a:gs pos="0">
                      <a:prstClr val="black"/>
                    </a:gs>
                    <a:gs pos="100000">
                      <a:prstClr val="black"/>
                    </a:gs>
                  </a:gsLst>
                  <a:lin ang="5400000" scaled="1"/>
                </a:gradFill>
              </a:rPr>
              <a:t>HPE </a:t>
            </a:r>
            <a:r>
              <a:rPr lang="en-US" sz="1600" dirty="0" err="1">
                <a:gradFill>
                  <a:gsLst>
                    <a:gs pos="0">
                      <a:prstClr val="black"/>
                    </a:gs>
                    <a:gs pos="100000">
                      <a:prstClr val="black"/>
                    </a:gs>
                  </a:gsLst>
                  <a:lin ang="5400000" scaled="1"/>
                </a:gradFill>
              </a:rPr>
              <a:t>Helion</a:t>
            </a:r>
            <a:r>
              <a:rPr lang="en-US" sz="1600" dirty="0">
                <a:gradFill>
                  <a:gsLst>
                    <a:gs pos="0">
                      <a:prstClr val="black"/>
                    </a:gs>
                    <a:gs pos="100000">
                      <a:prstClr val="black"/>
                    </a:gs>
                  </a:gsLst>
                  <a:lin ang="5400000" scaled="1"/>
                </a:gradFill>
              </a:rPr>
              <a:t> Managed Cloud Broker</a:t>
            </a:r>
          </a:p>
          <a:p>
            <a:pPr>
              <a:lnSpc>
                <a:spcPct val="90000"/>
              </a:lnSpc>
            </a:pPr>
            <a:r>
              <a:rPr lang="en-US" sz="1200" dirty="0">
                <a:solidFill>
                  <a:srgbClr val="03AB81"/>
                </a:solidFill>
              </a:rPr>
              <a:t>Control and manage cloud services</a:t>
            </a:r>
          </a:p>
          <a:p>
            <a:pPr>
              <a:lnSpc>
                <a:spcPct val="90000"/>
              </a:lnSpc>
              <a:spcBef>
                <a:spcPts val="600"/>
              </a:spcBef>
            </a:pPr>
            <a:r>
              <a:rPr lang="en-US" sz="1600" dirty="0">
                <a:gradFill>
                  <a:gsLst>
                    <a:gs pos="0">
                      <a:prstClr val="black"/>
                    </a:gs>
                    <a:gs pos="100000">
                      <a:prstClr val="black"/>
                    </a:gs>
                  </a:gsLst>
                  <a:lin ang="5400000" scaled="1"/>
                </a:gradFill>
              </a:rPr>
              <a:t>HPE </a:t>
            </a:r>
            <a:r>
              <a:rPr lang="en-US" sz="1600" dirty="0" err="1">
                <a:gradFill>
                  <a:gsLst>
                    <a:gs pos="0">
                      <a:prstClr val="black"/>
                    </a:gs>
                    <a:gs pos="100000">
                      <a:prstClr val="black"/>
                    </a:gs>
                  </a:gsLst>
                  <a:lin ang="5400000" scaled="1"/>
                </a:gradFill>
              </a:rPr>
              <a:t>Helion</a:t>
            </a:r>
            <a:r>
              <a:rPr lang="en-US" sz="1600" dirty="0">
                <a:gradFill>
                  <a:gsLst>
                    <a:gs pos="0">
                      <a:prstClr val="black"/>
                    </a:gs>
                    <a:gs pos="100000">
                      <a:prstClr val="black"/>
                    </a:gs>
                  </a:gsLst>
                  <a:lin ang="5400000" scaled="1"/>
                </a:gradFill>
              </a:rPr>
              <a:t> Veritas Continuity</a:t>
            </a:r>
          </a:p>
          <a:p>
            <a:pPr>
              <a:lnSpc>
                <a:spcPct val="90000"/>
              </a:lnSpc>
            </a:pPr>
            <a:r>
              <a:rPr lang="en-US" sz="1200" dirty="0">
                <a:solidFill>
                  <a:srgbClr val="03AB81"/>
                </a:solidFill>
              </a:rPr>
              <a:t>Cloud-based disaster recovery</a:t>
            </a:r>
          </a:p>
        </p:txBody>
      </p:sp>
      <p:sp>
        <p:nvSpPr>
          <p:cNvPr id="10" name="Shape 861"/>
          <p:cNvSpPr txBox="1">
            <a:spLocks/>
          </p:cNvSpPr>
          <p:nvPr/>
        </p:nvSpPr>
        <p:spPr>
          <a:xfrm>
            <a:off x="649105" y="1128341"/>
            <a:ext cx="2743359" cy="47708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en-US" sz="2400" b="0" dirty="0">
                <a:gradFill>
                  <a:gsLst>
                    <a:gs pos="0">
                      <a:prstClr val="black"/>
                    </a:gs>
                    <a:gs pos="100000">
                      <a:prstClr val="black"/>
                    </a:gs>
                  </a:gsLst>
                  <a:lin ang="5400000" scaled="1"/>
                </a:gradFill>
                <a:sym typeface="Arial"/>
              </a:rPr>
              <a:t>Cloud Software</a:t>
            </a:r>
          </a:p>
        </p:txBody>
      </p:sp>
      <p:sp>
        <p:nvSpPr>
          <p:cNvPr id="11" name="Shape 861"/>
          <p:cNvSpPr txBox="1">
            <a:spLocks/>
          </p:cNvSpPr>
          <p:nvPr/>
        </p:nvSpPr>
        <p:spPr>
          <a:xfrm>
            <a:off x="4663978" y="1128341"/>
            <a:ext cx="3168925" cy="47708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en-US" sz="2400" b="0" dirty="0">
                <a:gradFill>
                  <a:gsLst>
                    <a:gs pos="0">
                      <a:prstClr val="black"/>
                    </a:gs>
                    <a:gs pos="100000">
                      <a:prstClr val="black"/>
                    </a:gs>
                  </a:gsLst>
                  <a:lin ang="5400000" scaled="1"/>
                </a:gradFill>
                <a:sym typeface="Arial"/>
              </a:rPr>
              <a:t>Integrated Solutions</a:t>
            </a:r>
          </a:p>
        </p:txBody>
      </p:sp>
      <p:sp>
        <p:nvSpPr>
          <p:cNvPr id="12" name="Shape 861"/>
          <p:cNvSpPr txBox="1">
            <a:spLocks/>
          </p:cNvSpPr>
          <p:nvPr/>
        </p:nvSpPr>
        <p:spPr>
          <a:xfrm>
            <a:off x="8286723" y="1128341"/>
            <a:ext cx="2586967" cy="47708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en-US" sz="2400" b="0" dirty="0">
                <a:gradFill>
                  <a:gsLst>
                    <a:gs pos="0">
                      <a:prstClr val="black"/>
                    </a:gs>
                    <a:gs pos="100000">
                      <a:prstClr val="black"/>
                    </a:gs>
                  </a:gsLst>
                  <a:lin ang="5400000" scaled="1"/>
                </a:gradFill>
                <a:sym typeface="Arial"/>
              </a:rPr>
              <a:t>Managed Services</a:t>
            </a:r>
          </a:p>
        </p:txBody>
      </p:sp>
      <p:grpSp>
        <p:nvGrpSpPr>
          <p:cNvPr id="13" name="Group 53"/>
          <p:cNvGrpSpPr>
            <a:grpSpLocks noChangeAspect="1"/>
          </p:cNvGrpSpPr>
          <p:nvPr/>
        </p:nvGrpSpPr>
        <p:grpSpPr bwMode="auto">
          <a:xfrm>
            <a:off x="7847234" y="1157861"/>
            <a:ext cx="283885" cy="283885"/>
            <a:chOff x="-906" y="1293"/>
            <a:chExt cx="689" cy="689"/>
          </a:xfrm>
          <a:solidFill>
            <a:schemeClr val="accent6"/>
          </a:solidFill>
        </p:grpSpPr>
        <p:sp>
          <p:nvSpPr>
            <p:cNvPr id="14" name="Freeform 54"/>
            <p:cNvSpPr>
              <a:spLocks/>
            </p:cNvSpPr>
            <p:nvPr/>
          </p:nvSpPr>
          <p:spPr bwMode="auto">
            <a:xfrm>
              <a:off x="-730" y="1449"/>
              <a:ext cx="513" cy="533"/>
            </a:xfrm>
            <a:custGeom>
              <a:avLst/>
              <a:gdLst>
                <a:gd name="T0" fmla="*/ 38 w 79"/>
                <a:gd name="T1" fmla="*/ 0 h 82"/>
                <a:gd name="T2" fmla="*/ 0 w 79"/>
                <a:gd name="T3" fmla="*/ 25 h 82"/>
                <a:gd name="T4" fmla="*/ 5 w 79"/>
                <a:gd name="T5" fmla="*/ 30 h 82"/>
                <a:gd name="T6" fmla="*/ 38 w 79"/>
                <a:gd name="T7" fmla="*/ 6 h 82"/>
                <a:gd name="T8" fmla="*/ 73 w 79"/>
                <a:gd name="T9" fmla="*/ 41 h 82"/>
                <a:gd name="T10" fmla="*/ 38 w 79"/>
                <a:gd name="T11" fmla="*/ 76 h 82"/>
                <a:gd name="T12" fmla="*/ 7 w 79"/>
                <a:gd name="T13" fmla="*/ 57 h 82"/>
                <a:gd name="T14" fmla="*/ 0 w 79"/>
                <a:gd name="T15" fmla="*/ 55 h 82"/>
                <a:gd name="T16" fmla="*/ 38 w 79"/>
                <a:gd name="T17" fmla="*/ 82 h 82"/>
                <a:gd name="T18" fmla="*/ 79 w 79"/>
                <a:gd name="T19" fmla="*/ 41 h 82"/>
                <a:gd name="T20" fmla="*/ 38 w 79"/>
                <a:gd name="T2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2">
                  <a:moveTo>
                    <a:pt x="38" y="0"/>
                  </a:moveTo>
                  <a:cubicBezTo>
                    <a:pt x="21" y="0"/>
                    <a:pt x="6" y="11"/>
                    <a:pt x="0" y="25"/>
                  </a:cubicBezTo>
                  <a:cubicBezTo>
                    <a:pt x="5" y="30"/>
                    <a:pt x="5" y="30"/>
                    <a:pt x="5" y="30"/>
                  </a:cubicBezTo>
                  <a:cubicBezTo>
                    <a:pt x="9" y="16"/>
                    <a:pt x="23" y="6"/>
                    <a:pt x="38" y="6"/>
                  </a:cubicBezTo>
                  <a:cubicBezTo>
                    <a:pt x="57" y="6"/>
                    <a:pt x="73" y="22"/>
                    <a:pt x="73" y="41"/>
                  </a:cubicBezTo>
                  <a:cubicBezTo>
                    <a:pt x="73" y="60"/>
                    <a:pt x="57" y="76"/>
                    <a:pt x="38" y="76"/>
                  </a:cubicBezTo>
                  <a:cubicBezTo>
                    <a:pt x="24" y="76"/>
                    <a:pt x="13" y="68"/>
                    <a:pt x="7" y="57"/>
                  </a:cubicBezTo>
                  <a:cubicBezTo>
                    <a:pt x="0" y="55"/>
                    <a:pt x="0" y="55"/>
                    <a:pt x="0" y="55"/>
                  </a:cubicBezTo>
                  <a:cubicBezTo>
                    <a:pt x="6" y="71"/>
                    <a:pt x="20" y="82"/>
                    <a:pt x="38" y="82"/>
                  </a:cubicBezTo>
                  <a:cubicBezTo>
                    <a:pt x="61" y="82"/>
                    <a:pt x="79" y="64"/>
                    <a:pt x="79" y="41"/>
                  </a:cubicBezTo>
                  <a:cubicBezTo>
                    <a:pt x="79" y="18"/>
                    <a:pt x="61" y="0"/>
                    <a:pt x="3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55"/>
            <p:cNvSpPr>
              <a:spLocks/>
            </p:cNvSpPr>
            <p:nvPr/>
          </p:nvSpPr>
          <p:spPr bwMode="auto">
            <a:xfrm>
              <a:off x="-652" y="1540"/>
              <a:ext cx="344" cy="351"/>
            </a:xfrm>
            <a:custGeom>
              <a:avLst/>
              <a:gdLst>
                <a:gd name="T0" fmla="*/ 26 w 53"/>
                <a:gd name="T1" fmla="*/ 0 h 54"/>
                <a:gd name="T2" fmla="*/ 0 w 53"/>
                <a:gd name="T3" fmla="*/ 20 h 54"/>
                <a:gd name="T4" fmla="*/ 6 w 53"/>
                <a:gd name="T5" fmla="*/ 20 h 54"/>
                <a:gd name="T6" fmla="*/ 26 w 53"/>
                <a:gd name="T7" fmla="*/ 6 h 54"/>
                <a:gd name="T8" fmla="*/ 47 w 53"/>
                <a:gd name="T9" fmla="*/ 27 h 54"/>
                <a:gd name="T10" fmla="*/ 26 w 53"/>
                <a:gd name="T11" fmla="*/ 48 h 54"/>
                <a:gd name="T12" fmla="*/ 12 w 53"/>
                <a:gd name="T13" fmla="*/ 43 h 54"/>
                <a:gd name="T14" fmla="*/ 9 w 53"/>
                <a:gd name="T15" fmla="*/ 43 h 54"/>
                <a:gd name="T16" fmla="*/ 5 w 53"/>
                <a:gd name="T17" fmla="*/ 44 h 54"/>
                <a:gd name="T18" fmla="*/ 26 w 53"/>
                <a:gd name="T19" fmla="*/ 54 h 54"/>
                <a:gd name="T20" fmla="*/ 53 w 53"/>
                <a:gd name="T21" fmla="*/ 27 h 54"/>
                <a:gd name="T22" fmla="*/ 26 w 53"/>
                <a:gd name="T2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4">
                  <a:moveTo>
                    <a:pt x="26" y="0"/>
                  </a:moveTo>
                  <a:cubicBezTo>
                    <a:pt x="13" y="0"/>
                    <a:pt x="3" y="9"/>
                    <a:pt x="0" y="20"/>
                  </a:cubicBezTo>
                  <a:cubicBezTo>
                    <a:pt x="6" y="20"/>
                    <a:pt x="6" y="20"/>
                    <a:pt x="6" y="20"/>
                  </a:cubicBezTo>
                  <a:cubicBezTo>
                    <a:pt x="9" y="12"/>
                    <a:pt x="17" y="6"/>
                    <a:pt x="26" y="6"/>
                  </a:cubicBezTo>
                  <a:cubicBezTo>
                    <a:pt x="38" y="6"/>
                    <a:pt x="47" y="15"/>
                    <a:pt x="47" y="27"/>
                  </a:cubicBezTo>
                  <a:cubicBezTo>
                    <a:pt x="47" y="39"/>
                    <a:pt x="38" y="48"/>
                    <a:pt x="26" y="48"/>
                  </a:cubicBezTo>
                  <a:cubicBezTo>
                    <a:pt x="21" y="48"/>
                    <a:pt x="16" y="46"/>
                    <a:pt x="12" y="43"/>
                  </a:cubicBezTo>
                  <a:cubicBezTo>
                    <a:pt x="12" y="43"/>
                    <a:pt x="10" y="43"/>
                    <a:pt x="9" y="43"/>
                  </a:cubicBezTo>
                  <a:cubicBezTo>
                    <a:pt x="7" y="44"/>
                    <a:pt x="5" y="44"/>
                    <a:pt x="5" y="44"/>
                  </a:cubicBezTo>
                  <a:cubicBezTo>
                    <a:pt x="10" y="50"/>
                    <a:pt x="18" y="54"/>
                    <a:pt x="26" y="54"/>
                  </a:cubicBezTo>
                  <a:cubicBezTo>
                    <a:pt x="41" y="54"/>
                    <a:pt x="53" y="42"/>
                    <a:pt x="53" y="27"/>
                  </a:cubicBezTo>
                  <a:cubicBezTo>
                    <a:pt x="53" y="12"/>
                    <a:pt x="41" y="0"/>
                    <a:pt x="2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Freeform 56"/>
            <p:cNvSpPr>
              <a:spLocks/>
            </p:cNvSpPr>
            <p:nvPr/>
          </p:nvSpPr>
          <p:spPr bwMode="auto">
            <a:xfrm>
              <a:off x="-906" y="1293"/>
              <a:ext cx="514" cy="533"/>
            </a:xfrm>
            <a:custGeom>
              <a:avLst/>
              <a:gdLst>
                <a:gd name="T0" fmla="*/ 74 w 79"/>
                <a:gd name="T1" fmla="*/ 52 h 82"/>
                <a:gd name="T2" fmla="*/ 41 w 79"/>
                <a:gd name="T3" fmla="*/ 76 h 82"/>
                <a:gd name="T4" fmla="*/ 6 w 79"/>
                <a:gd name="T5" fmla="*/ 41 h 82"/>
                <a:gd name="T6" fmla="*/ 41 w 79"/>
                <a:gd name="T7" fmla="*/ 6 h 82"/>
                <a:gd name="T8" fmla="*/ 72 w 79"/>
                <a:gd name="T9" fmla="*/ 25 h 82"/>
                <a:gd name="T10" fmla="*/ 79 w 79"/>
                <a:gd name="T11" fmla="*/ 27 h 82"/>
                <a:gd name="T12" fmla="*/ 41 w 79"/>
                <a:gd name="T13" fmla="*/ 0 h 82"/>
                <a:gd name="T14" fmla="*/ 0 w 79"/>
                <a:gd name="T15" fmla="*/ 41 h 82"/>
                <a:gd name="T16" fmla="*/ 41 w 79"/>
                <a:gd name="T17" fmla="*/ 82 h 82"/>
                <a:gd name="T18" fmla="*/ 79 w 79"/>
                <a:gd name="T19" fmla="*/ 56 h 82"/>
                <a:gd name="T20" fmla="*/ 74 w 79"/>
                <a:gd name="T21" fmla="*/ 5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82">
                  <a:moveTo>
                    <a:pt x="74" y="52"/>
                  </a:moveTo>
                  <a:cubicBezTo>
                    <a:pt x="70" y="66"/>
                    <a:pt x="57" y="76"/>
                    <a:pt x="41" y="76"/>
                  </a:cubicBezTo>
                  <a:cubicBezTo>
                    <a:pt x="22" y="76"/>
                    <a:pt x="6" y="60"/>
                    <a:pt x="6" y="41"/>
                  </a:cubicBezTo>
                  <a:cubicBezTo>
                    <a:pt x="6" y="22"/>
                    <a:pt x="22" y="6"/>
                    <a:pt x="41" y="6"/>
                  </a:cubicBezTo>
                  <a:cubicBezTo>
                    <a:pt x="54" y="6"/>
                    <a:pt x="66" y="14"/>
                    <a:pt x="72" y="25"/>
                  </a:cubicBezTo>
                  <a:cubicBezTo>
                    <a:pt x="79" y="27"/>
                    <a:pt x="79" y="27"/>
                    <a:pt x="79" y="27"/>
                  </a:cubicBezTo>
                  <a:cubicBezTo>
                    <a:pt x="73" y="11"/>
                    <a:pt x="59" y="0"/>
                    <a:pt x="41" y="0"/>
                  </a:cubicBezTo>
                  <a:cubicBezTo>
                    <a:pt x="18" y="0"/>
                    <a:pt x="0" y="18"/>
                    <a:pt x="0" y="41"/>
                  </a:cubicBezTo>
                  <a:cubicBezTo>
                    <a:pt x="0" y="64"/>
                    <a:pt x="18" y="82"/>
                    <a:pt x="41" y="82"/>
                  </a:cubicBezTo>
                  <a:cubicBezTo>
                    <a:pt x="58" y="82"/>
                    <a:pt x="73" y="71"/>
                    <a:pt x="79" y="56"/>
                  </a:cubicBezTo>
                  <a:lnTo>
                    <a:pt x="74" y="5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Freeform 57"/>
            <p:cNvSpPr>
              <a:spLocks/>
            </p:cNvSpPr>
            <p:nvPr/>
          </p:nvSpPr>
          <p:spPr bwMode="auto">
            <a:xfrm>
              <a:off x="-815" y="1384"/>
              <a:ext cx="345" cy="351"/>
            </a:xfrm>
            <a:custGeom>
              <a:avLst/>
              <a:gdLst>
                <a:gd name="T0" fmla="*/ 46 w 53"/>
                <a:gd name="T1" fmla="*/ 35 h 54"/>
                <a:gd name="T2" fmla="*/ 27 w 53"/>
                <a:gd name="T3" fmla="*/ 48 h 54"/>
                <a:gd name="T4" fmla="*/ 6 w 53"/>
                <a:gd name="T5" fmla="*/ 27 h 54"/>
                <a:gd name="T6" fmla="*/ 27 w 53"/>
                <a:gd name="T7" fmla="*/ 6 h 54"/>
                <a:gd name="T8" fmla="*/ 41 w 53"/>
                <a:gd name="T9" fmla="*/ 11 h 54"/>
                <a:gd name="T10" fmla="*/ 48 w 53"/>
                <a:gd name="T11" fmla="*/ 10 h 54"/>
                <a:gd name="T12" fmla="*/ 27 w 53"/>
                <a:gd name="T13" fmla="*/ 0 h 54"/>
                <a:gd name="T14" fmla="*/ 0 w 53"/>
                <a:gd name="T15" fmla="*/ 27 h 54"/>
                <a:gd name="T16" fmla="*/ 27 w 53"/>
                <a:gd name="T17" fmla="*/ 54 h 54"/>
                <a:gd name="T18" fmla="*/ 53 w 53"/>
                <a:gd name="T19" fmla="*/ 35 h 54"/>
                <a:gd name="T20" fmla="*/ 46 w 53"/>
                <a:gd name="T21"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54">
                  <a:moveTo>
                    <a:pt x="46" y="35"/>
                  </a:moveTo>
                  <a:cubicBezTo>
                    <a:pt x="43" y="43"/>
                    <a:pt x="36" y="48"/>
                    <a:pt x="27" y="48"/>
                  </a:cubicBezTo>
                  <a:cubicBezTo>
                    <a:pt x="15" y="48"/>
                    <a:pt x="6" y="39"/>
                    <a:pt x="6" y="27"/>
                  </a:cubicBezTo>
                  <a:cubicBezTo>
                    <a:pt x="6" y="15"/>
                    <a:pt x="15" y="6"/>
                    <a:pt x="27" y="6"/>
                  </a:cubicBezTo>
                  <a:cubicBezTo>
                    <a:pt x="32" y="6"/>
                    <a:pt x="37" y="8"/>
                    <a:pt x="41" y="11"/>
                  </a:cubicBezTo>
                  <a:cubicBezTo>
                    <a:pt x="48" y="10"/>
                    <a:pt x="48" y="10"/>
                    <a:pt x="48" y="10"/>
                  </a:cubicBezTo>
                  <a:cubicBezTo>
                    <a:pt x="43" y="4"/>
                    <a:pt x="35" y="0"/>
                    <a:pt x="27" y="0"/>
                  </a:cubicBezTo>
                  <a:cubicBezTo>
                    <a:pt x="12" y="0"/>
                    <a:pt x="0" y="12"/>
                    <a:pt x="0" y="27"/>
                  </a:cubicBezTo>
                  <a:cubicBezTo>
                    <a:pt x="0" y="42"/>
                    <a:pt x="12" y="54"/>
                    <a:pt x="27" y="54"/>
                  </a:cubicBezTo>
                  <a:cubicBezTo>
                    <a:pt x="39" y="54"/>
                    <a:pt x="49" y="46"/>
                    <a:pt x="53" y="35"/>
                  </a:cubicBezTo>
                  <a:lnTo>
                    <a:pt x="46" y="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18" name="Group 60"/>
          <p:cNvGrpSpPr>
            <a:grpSpLocks noChangeAspect="1"/>
          </p:cNvGrpSpPr>
          <p:nvPr/>
        </p:nvGrpSpPr>
        <p:grpSpPr bwMode="auto">
          <a:xfrm>
            <a:off x="7764367" y="2813534"/>
            <a:ext cx="371952" cy="249819"/>
            <a:chOff x="-947" y="2397"/>
            <a:chExt cx="536" cy="360"/>
          </a:xfrm>
          <a:solidFill>
            <a:schemeClr val="accent6"/>
          </a:solidFill>
        </p:grpSpPr>
        <p:sp>
          <p:nvSpPr>
            <p:cNvPr id="19" name="Freeform 61"/>
            <p:cNvSpPr>
              <a:spLocks/>
            </p:cNvSpPr>
            <p:nvPr/>
          </p:nvSpPr>
          <p:spPr bwMode="auto">
            <a:xfrm>
              <a:off x="-947" y="2601"/>
              <a:ext cx="262" cy="156"/>
            </a:xfrm>
            <a:custGeom>
              <a:avLst/>
              <a:gdLst>
                <a:gd name="T0" fmla="*/ 262 w 262"/>
                <a:gd name="T1" fmla="*/ 156 h 156"/>
                <a:gd name="T2" fmla="*/ 226 w 262"/>
                <a:gd name="T3" fmla="*/ 156 h 156"/>
                <a:gd name="T4" fmla="*/ 226 w 262"/>
                <a:gd name="T5" fmla="*/ 36 h 156"/>
                <a:gd name="T6" fmla="*/ 35 w 262"/>
                <a:gd name="T7" fmla="*/ 36 h 156"/>
                <a:gd name="T8" fmla="*/ 35 w 262"/>
                <a:gd name="T9" fmla="*/ 156 h 156"/>
                <a:gd name="T10" fmla="*/ 0 w 262"/>
                <a:gd name="T11" fmla="*/ 156 h 156"/>
                <a:gd name="T12" fmla="*/ 0 w 262"/>
                <a:gd name="T13" fmla="*/ 0 h 156"/>
                <a:gd name="T14" fmla="*/ 262 w 262"/>
                <a:gd name="T15" fmla="*/ 0 h 156"/>
                <a:gd name="T16" fmla="*/ 262 w 262"/>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156">
                  <a:moveTo>
                    <a:pt x="262" y="156"/>
                  </a:moveTo>
                  <a:lnTo>
                    <a:pt x="226" y="156"/>
                  </a:lnTo>
                  <a:lnTo>
                    <a:pt x="226" y="36"/>
                  </a:lnTo>
                  <a:lnTo>
                    <a:pt x="35" y="36"/>
                  </a:lnTo>
                  <a:lnTo>
                    <a:pt x="35" y="156"/>
                  </a:lnTo>
                  <a:lnTo>
                    <a:pt x="0" y="156"/>
                  </a:lnTo>
                  <a:lnTo>
                    <a:pt x="0" y="0"/>
                  </a:lnTo>
                  <a:lnTo>
                    <a:pt x="262" y="0"/>
                  </a:lnTo>
                  <a:lnTo>
                    <a:pt x="262" y="1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Line 62"/>
            <p:cNvSpPr>
              <a:spLocks noChangeShapeType="1"/>
            </p:cNvSpPr>
            <p:nvPr/>
          </p:nvSpPr>
          <p:spPr bwMode="auto">
            <a:xfrm>
              <a:off x="-798" y="2571"/>
              <a:ext cx="0" cy="0"/>
            </a:xfrm>
            <a:prstGeom prst="line">
              <a:avLst/>
            </a:prstGeom>
            <a:grpFill/>
            <a:ln w="55563" cap="flat">
              <a:solidFill>
                <a:srgbClr val="231F20"/>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Freeform 63"/>
            <p:cNvSpPr>
              <a:spLocks noEditPoints="1"/>
            </p:cNvSpPr>
            <p:nvPr/>
          </p:nvSpPr>
          <p:spPr bwMode="auto">
            <a:xfrm>
              <a:off x="-912" y="2397"/>
              <a:ext cx="197" cy="198"/>
            </a:xfrm>
            <a:custGeom>
              <a:avLst/>
              <a:gdLst>
                <a:gd name="T0" fmla="*/ 16 w 33"/>
                <a:gd name="T1" fmla="*/ 33 h 33"/>
                <a:gd name="T2" fmla="*/ 0 w 33"/>
                <a:gd name="T3" fmla="*/ 16 h 33"/>
                <a:gd name="T4" fmla="*/ 16 w 33"/>
                <a:gd name="T5" fmla="*/ 0 h 33"/>
                <a:gd name="T6" fmla="*/ 33 w 33"/>
                <a:gd name="T7" fmla="*/ 16 h 33"/>
                <a:gd name="T8" fmla="*/ 16 w 33"/>
                <a:gd name="T9" fmla="*/ 33 h 33"/>
                <a:gd name="T10" fmla="*/ 16 w 33"/>
                <a:gd name="T11" fmla="*/ 6 h 33"/>
                <a:gd name="T12" fmla="*/ 6 w 33"/>
                <a:gd name="T13" fmla="*/ 16 h 33"/>
                <a:gd name="T14" fmla="*/ 16 w 33"/>
                <a:gd name="T15" fmla="*/ 27 h 33"/>
                <a:gd name="T16" fmla="*/ 27 w 33"/>
                <a:gd name="T17" fmla="*/ 16 h 33"/>
                <a:gd name="T18" fmla="*/ 16 w 33"/>
                <a:gd name="T19"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3">
                  <a:moveTo>
                    <a:pt x="16" y="33"/>
                  </a:moveTo>
                  <a:cubicBezTo>
                    <a:pt x="7" y="33"/>
                    <a:pt x="0" y="25"/>
                    <a:pt x="0" y="16"/>
                  </a:cubicBezTo>
                  <a:cubicBezTo>
                    <a:pt x="0" y="7"/>
                    <a:pt x="7" y="0"/>
                    <a:pt x="16" y="0"/>
                  </a:cubicBezTo>
                  <a:cubicBezTo>
                    <a:pt x="25" y="0"/>
                    <a:pt x="33" y="7"/>
                    <a:pt x="33" y="16"/>
                  </a:cubicBezTo>
                  <a:cubicBezTo>
                    <a:pt x="33" y="25"/>
                    <a:pt x="25" y="33"/>
                    <a:pt x="16" y="33"/>
                  </a:cubicBezTo>
                  <a:close/>
                  <a:moveTo>
                    <a:pt x="16" y="6"/>
                  </a:moveTo>
                  <a:cubicBezTo>
                    <a:pt x="10" y="6"/>
                    <a:pt x="6" y="10"/>
                    <a:pt x="6" y="16"/>
                  </a:cubicBezTo>
                  <a:cubicBezTo>
                    <a:pt x="6" y="22"/>
                    <a:pt x="10" y="27"/>
                    <a:pt x="16" y="27"/>
                  </a:cubicBezTo>
                  <a:cubicBezTo>
                    <a:pt x="22" y="27"/>
                    <a:pt x="27" y="22"/>
                    <a:pt x="27" y="16"/>
                  </a:cubicBezTo>
                  <a:cubicBezTo>
                    <a:pt x="27" y="10"/>
                    <a:pt x="22" y="6"/>
                    <a:pt x="16"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64"/>
            <p:cNvSpPr>
              <a:spLocks/>
            </p:cNvSpPr>
            <p:nvPr/>
          </p:nvSpPr>
          <p:spPr bwMode="auto">
            <a:xfrm>
              <a:off x="-667" y="2601"/>
              <a:ext cx="256" cy="156"/>
            </a:xfrm>
            <a:custGeom>
              <a:avLst/>
              <a:gdLst>
                <a:gd name="T0" fmla="*/ 256 w 256"/>
                <a:gd name="T1" fmla="*/ 156 h 156"/>
                <a:gd name="T2" fmla="*/ 226 w 256"/>
                <a:gd name="T3" fmla="*/ 156 h 156"/>
                <a:gd name="T4" fmla="*/ 226 w 256"/>
                <a:gd name="T5" fmla="*/ 36 h 156"/>
                <a:gd name="T6" fmla="*/ 30 w 256"/>
                <a:gd name="T7" fmla="*/ 36 h 156"/>
                <a:gd name="T8" fmla="*/ 30 w 256"/>
                <a:gd name="T9" fmla="*/ 156 h 156"/>
                <a:gd name="T10" fmla="*/ 0 w 256"/>
                <a:gd name="T11" fmla="*/ 156 h 156"/>
                <a:gd name="T12" fmla="*/ 0 w 256"/>
                <a:gd name="T13" fmla="*/ 0 h 156"/>
                <a:gd name="T14" fmla="*/ 256 w 256"/>
                <a:gd name="T15" fmla="*/ 0 h 156"/>
                <a:gd name="T16" fmla="*/ 256 w 256"/>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156">
                  <a:moveTo>
                    <a:pt x="256" y="156"/>
                  </a:moveTo>
                  <a:lnTo>
                    <a:pt x="226" y="156"/>
                  </a:lnTo>
                  <a:lnTo>
                    <a:pt x="226" y="36"/>
                  </a:lnTo>
                  <a:lnTo>
                    <a:pt x="30" y="36"/>
                  </a:lnTo>
                  <a:lnTo>
                    <a:pt x="30" y="156"/>
                  </a:lnTo>
                  <a:lnTo>
                    <a:pt x="0" y="156"/>
                  </a:lnTo>
                  <a:lnTo>
                    <a:pt x="0" y="0"/>
                  </a:lnTo>
                  <a:lnTo>
                    <a:pt x="256" y="0"/>
                  </a:lnTo>
                  <a:lnTo>
                    <a:pt x="256" y="1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Freeform 66"/>
            <p:cNvSpPr>
              <a:spLocks noEditPoints="1"/>
            </p:cNvSpPr>
            <p:nvPr/>
          </p:nvSpPr>
          <p:spPr bwMode="auto">
            <a:xfrm>
              <a:off x="-637" y="2397"/>
              <a:ext cx="196" cy="198"/>
            </a:xfrm>
            <a:custGeom>
              <a:avLst/>
              <a:gdLst>
                <a:gd name="T0" fmla="*/ 17 w 33"/>
                <a:gd name="T1" fmla="*/ 33 h 33"/>
                <a:gd name="T2" fmla="*/ 0 w 33"/>
                <a:gd name="T3" fmla="*/ 16 h 33"/>
                <a:gd name="T4" fmla="*/ 17 w 33"/>
                <a:gd name="T5" fmla="*/ 0 h 33"/>
                <a:gd name="T6" fmla="*/ 33 w 33"/>
                <a:gd name="T7" fmla="*/ 16 h 33"/>
                <a:gd name="T8" fmla="*/ 17 w 33"/>
                <a:gd name="T9" fmla="*/ 33 h 33"/>
                <a:gd name="T10" fmla="*/ 17 w 33"/>
                <a:gd name="T11" fmla="*/ 6 h 33"/>
                <a:gd name="T12" fmla="*/ 6 w 33"/>
                <a:gd name="T13" fmla="*/ 16 h 33"/>
                <a:gd name="T14" fmla="*/ 17 w 33"/>
                <a:gd name="T15" fmla="*/ 27 h 33"/>
                <a:gd name="T16" fmla="*/ 27 w 33"/>
                <a:gd name="T17" fmla="*/ 16 h 33"/>
                <a:gd name="T18" fmla="*/ 17 w 33"/>
                <a:gd name="T19"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3">
                  <a:moveTo>
                    <a:pt x="17" y="33"/>
                  </a:moveTo>
                  <a:cubicBezTo>
                    <a:pt x="7" y="33"/>
                    <a:pt x="0" y="25"/>
                    <a:pt x="0" y="16"/>
                  </a:cubicBezTo>
                  <a:cubicBezTo>
                    <a:pt x="0" y="7"/>
                    <a:pt x="7" y="0"/>
                    <a:pt x="17" y="0"/>
                  </a:cubicBezTo>
                  <a:cubicBezTo>
                    <a:pt x="26" y="0"/>
                    <a:pt x="33" y="7"/>
                    <a:pt x="33" y="16"/>
                  </a:cubicBezTo>
                  <a:cubicBezTo>
                    <a:pt x="33" y="25"/>
                    <a:pt x="26" y="33"/>
                    <a:pt x="17" y="33"/>
                  </a:cubicBezTo>
                  <a:close/>
                  <a:moveTo>
                    <a:pt x="17" y="6"/>
                  </a:moveTo>
                  <a:cubicBezTo>
                    <a:pt x="11" y="6"/>
                    <a:pt x="6" y="10"/>
                    <a:pt x="6" y="16"/>
                  </a:cubicBezTo>
                  <a:cubicBezTo>
                    <a:pt x="6" y="22"/>
                    <a:pt x="11" y="27"/>
                    <a:pt x="17" y="27"/>
                  </a:cubicBezTo>
                  <a:cubicBezTo>
                    <a:pt x="22" y="27"/>
                    <a:pt x="27" y="22"/>
                    <a:pt x="27" y="16"/>
                  </a:cubicBezTo>
                  <a:cubicBezTo>
                    <a:pt x="27" y="10"/>
                    <a:pt x="22" y="6"/>
                    <a:pt x="17"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Line 67"/>
            <p:cNvSpPr>
              <a:spLocks noChangeShapeType="1"/>
            </p:cNvSpPr>
            <p:nvPr/>
          </p:nvSpPr>
          <p:spPr bwMode="auto">
            <a:xfrm>
              <a:off x="-739" y="2421"/>
              <a:ext cx="0" cy="0"/>
            </a:xfrm>
            <a:prstGeom prst="line">
              <a:avLst/>
            </a:prstGeom>
            <a:grpFill/>
            <a:ln w="55563" cap="flat">
              <a:solidFill>
                <a:srgbClr val="231F20"/>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25" name="Freeform 9"/>
          <p:cNvSpPr>
            <a:spLocks noChangeAspect="1" noEditPoints="1"/>
          </p:cNvSpPr>
          <p:nvPr/>
        </p:nvSpPr>
        <p:spPr bwMode="auto">
          <a:xfrm>
            <a:off x="4199861" y="1190491"/>
            <a:ext cx="228803" cy="227108"/>
          </a:xfrm>
          <a:custGeom>
            <a:avLst/>
            <a:gdLst>
              <a:gd name="T0" fmla="*/ 0 w 113"/>
              <a:gd name="T1" fmla="*/ 57 h 113"/>
              <a:gd name="T2" fmla="*/ 113 w 113"/>
              <a:gd name="T3" fmla="*/ 57 h 113"/>
              <a:gd name="T4" fmla="*/ 61 w 113"/>
              <a:gd name="T5" fmla="*/ 79 h 113"/>
              <a:gd name="T6" fmla="*/ 77 w 113"/>
              <a:gd name="T7" fmla="*/ 61 h 113"/>
              <a:gd name="T8" fmla="*/ 61 w 113"/>
              <a:gd name="T9" fmla="*/ 79 h 113"/>
              <a:gd name="T10" fmla="*/ 73 w 113"/>
              <a:gd name="T11" fmla="*/ 101 h 113"/>
              <a:gd name="T12" fmla="*/ 92 w 113"/>
              <a:gd name="T13" fmla="*/ 88 h 113"/>
              <a:gd name="T14" fmla="*/ 61 w 113"/>
              <a:gd name="T15" fmla="*/ 101 h 113"/>
              <a:gd name="T16" fmla="*/ 70 w 113"/>
              <a:gd name="T17" fmla="*/ 88 h 113"/>
              <a:gd name="T18" fmla="*/ 61 w 113"/>
              <a:gd name="T19" fmla="*/ 25 h 113"/>
              <a:gd name="T20" fmla="*/ 70 w 113"/>
              <a:gd name="T21" fmla="*/ 25 h 113"/>
              <a:gd name="T22" fmla="*/ 73 w 113"/>
              <a:gd name="T23" fmla="*/ 12 h 113"/>
              <a:gd name="T24" fmla="*/ 80 w 113"/>
              <a:gd name="T25" fmla="*/ 25 h 113"/>
              <a:gd name="T26" fmla="*/ 61 w 113"/>
              <a:gd name="T27" fmla="*/ 34 h 113"/>
              <a:gd name="T28" fmla="*/ 77 w 113"/>
              <a:gd name="T29" fmla="*/ 52 h 113"/>
              <a:gd name="T30" fmla="*/ 104 w 113"/>
              <a:gd name="T31" fmla="*/ 61 h 113"/>
              <a:gd name="T32" fmla="*/ 84 w 113"/>
              <a:gd name="T33" fmla="*/ 79 h 113"/>
              <a:gd name="T34" fmla="*/ 104 w 113"/>
              <a:gd name="T35" fmla="*/ 61 h 113"/>
              <a:gd name="T36" fmla="*/ 87 w 113"/>
              <a:gd name="T37" fmla="*/ 52 h 113"/>
              <a:gd name="T38" fmla="*/ 98 w 113"/>
              <a:gd name="T39" fmla="*/ 34 h 113"/>
              <a:gd name="T40" fmla="*/ 29 w 113"/>
              <a:gd name="T41" fmla="*/ 79 h 113"/>
              <a:gd name="T42" fmla="*/ 9 w 113"/>
              <a:gd name="T43" fmla="*/ 61 h 113"/>
              <a:gd name="T44" fmla="*/ 29 w 113"/>
              <a:gd name="T45" fmla="*/ 79 h 113"/>
              <a:gd name="T46" fmla="*/ 52 w 113"/>
              <a:gd name="T47" fmla="*/ 25 h 113"/>
              <a:gd name="T48" fmla="*/ 52 w 113"/>
              <a:gd name="T49" fmla="*/ 12 h 113"/>
              <a:gd name="T50" fmla="*/ 39 w 113"/>
              <a:gd name="T51" fmla="*/ 34 h 113"/>
              <a:gd name="T52" fmla="*/ 52 w 113"/>
              <a:gd name="T53" fmla="*/ 52 h 113"/>
              <a:gd name="T54" fmla="*/ 9 w 113"/>
              <a:gd name="T55" fmla="*/ 52 h 113"/>
              <a:gd name="T56" fmla="*/ 29 w 113"/>
              <a:gd name="T57" fmla="*/ 34 h 113"/>
              <a:gd name="T58" fmla="*/ 9 w 113"/>
              <a:gd name="T59" fmla="*/ 52 h 113"/>
              <a:gd name="T60" fmla="*/ 52 w 113"/>
              <a:gd name="T61" fmla="*/ 79 h 113"/>
              <a:gd name="T62" fmla="*/ 35 w 113"/>
              <a:gd name="T63" fmla="*/ 61 h 113"/>
              <a:gd name="T64" fmla="*/ 21 w 113"/>
              <a:gd name="T65" fmla="*/ 25 h 113"/>
              <a:gd name="T66" fmla="*/ 32 w 113"/>
              <a:gd name="T67" fmla="*/ 25 h 113"/>
              <a:gd name="T68" fmla="*/ 32 w 113"/>
              <a:gd name="T69" fmla="*/ 88 h 113"/>
              <a:gd name="T70" fmla="*/ 21 w 113"/>
              <a:gd name="T71" fmla="*/ 88 h 113"/>
              <a:gd name="T72" fmla="*/ 52 w 113"/>
              <a:gd name="T73" fmla="*/ 88 h 113"/>
              <a:gd name="T74" fmla="*/ 43 w 113"/>
              <a:gd name="T75" fmla="*/ 8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3">
                <a:moveTo>
                  <a:pt x="56" y="0"/>
                </a:moveTo>
                <a:cubicBezTo>
                  <a:pt x="25" y="0"/>
                  <a:pt x="0" y="25"/>
                  <a:pt x="0" y="57"/>
                </a:cubicBezTo>
                <a:cubicBezTo>
                  <a:pt x="0" y="88"/>
                  <a:pt x="25" y="113"/>
                  <a:pt x="56" y="113"/>
                </a:cubicBezTo>
                <a:cubicBezTo>
                  <a:pt x="88" y="113"/>
                  <a:pt x="113" y="88"/>
                  <a:pt x="113" y="57"/>
                </a:cubicBezTo>
                <a:cubicBezTo>
                  <a:pt x="113" y="25"/>
                  <a:pt x="88" y="0"/>
                  <a:pt x="56" y="0"/>
                </a:cubicBezTo>
                <a:close/>
                <a:moveTo>
                  <a:pt x="61" y="79"/>
                </a:moveTo>
                <a:cubicBezTo>
                  <a:pt x="61" y="61"/>
                  <a:pt x="61" y="61"/>
                  <a:pt x="61" y="61"/>
                </a:cubicBezTo>
                <a:cubicBezTo>
                  <a:pt x="77" y="61"/>
                  <a:pt x="77" y="61"/>
                  <a:pt x="77" y="61"/>
                </a:cubicBezTo>
                <a:cubicBezTo>
                  <a:pt x="77" y="68"/>
                  <a:pt x="76" y="74"/>
                  <a:pt x="74" y="79"/>
                </a:cubicBezTo>
                <a:lnTo>
                  <a:pt x="61" y="79"/>
                </a:lnTo>
                <a:close/>
                <a:moveTo>
                  <a:pt x="92" y="88"/>
                </a:moveTo>
                <a:cubicBezTo>
                  <a:pt x="87" y="94"/>
                  <a:pt x="80" y="98"/>
                  <a:pt x="73" y="101"/>
                </a:cubicBezTo>
                <a:cubicBezTo>
                  <a:pt x="76" y="97"/>
                  <a:pt x="78" y="93"/>
                  <a:pt x="80" y="88"/>
                </a:cubicBezTo>
                <a:lnTo>
                  <a:pt x="92" y="88"/>
                </a:lnTo>
                <a:close/>
                <a:moveTo>
                  <a:pt x="70" y="88"/>
                </a:moveTo>
                <a:cubicBezTo>
                  <a:pt x="68" y="93"/>
                  <a:pt x="65" y="97"/>
                  <a:pt x="61" y="101"/>
                </a:cubicBezTo>
                <a:cubicBezTo>
                  <a:pt x="61" y="88"/>
                  <a:pt x="61" y="88"/>
                  <a:pt x="61" y="88"/>
                </a:cubicBezTo>
                <a:lnTo>
                  <a:pt x="70" y="88"/>
                </a:lnTo>
                <a:close/>
                <a:moveTo>
                  <a:pt x="70" y="25"/>
                </a:moveTo>
                <a:cubicBezTo>
                  <a:pt x="61" y="25"/>
                  <a:pt x="61" y="25"/>
                  <a:pt x="61" y="25"/>
                </a:cubicBezTo>
                <a:cubicBezTo>
                  <a:pt x="61" y="12"/>
                  <a:pt x="61" y="12"/>
                  <a:pt x="61" y="12"/>
                </a:cubicBezTo>
                <a:cubicBezTo>
                  <a:pt x="65" y="16"/>
                  <a:pt x="68" y="20"/>
                  <a:pt x="70" y="25"/>
                </a:cubicBezTo>
                <a:close/>
                <a:moveTo>
                  <a:pt x="80" y="25"/>
                </a:moveTo>
                <a:cubicBezTo>
                  <a:pt x="78" y="20"/>
                  <a:pt x="76" y="16"/>
                  <a:pt x="73" y="12"/>
                </a:cubicBezTo>
                <a:cubicBezTo>
                  <a:pt x="80" y="15"/>
                  <a:pt x="87" y="19"/>
                  <a:pt x="92" y="25"/>
                </a:cubicBezTo>
                <a:lnTo>
                  <a:pt x="80" y="25"/>
                </a:lnTo>
                <a:close/>
                <a:moveTo>
                  <a:pt x="61" y="52"/>
                </a:moveTo>
                <a:cubicBezTo>
                  <a:pt x="61" y="34"/>
                  <a:pt x="61" y="34"/>
                  <a:pt x="61" y="34"/>
                </a:cubicBezTo>
                <a:cubicBezTo>
                  <a:pt x="74" y="34"/>
                  <a:pt x="74" y="34"/>
                  <a:pt x="74" y="34"/>
                </a:cubicBezTo>
                <a:cubicBezTo>
                  <a:pt x="76" y="40"/>
                  <a:pt x="77" y="45"/>
                  <a:pt x="77" y="52"/>
                </a:cubicBezTo>
                <a:lnTo>
                  <a:pt x="61" y="52"/>
                </a:lnTo>
                <a:close/>
                <a:moveTo>
                  <a:pt x="104" y="61"/>
                </a:moveTo>
                <a:cubicBezTo>
                  <a:pt x="103" y="67"/>
                  <a:pt x="101" y="73"/>
                  <a:pt x="98" y="79"/>
                </a:cubicBezTo>
                <a:cubicBezTo>
                  <a:pt x="84" y="79"/>
                  <a:pt x="84" y="79"/>
                  <a:pt x="84" y="79"/>
                </a:cubicBezTo>
                <a:cubicBezTo>
                  <a:pt x="85" y="73"/>
                  <a:pt x="86" y="67"/>
                  <a:pt x="87" y="61"/>
                </a:cubicBezTo>
                <a:lnTo>
                  <a:pt x="104" y="61"/>
                </a:lnTo>
                <a:close/>
                <a:moveTo>
                  <a:pt x="104" y="52"/>
                </a:moveTo>
                <a:cubicBezTo>
                  <a:pt x="87" y="52"/>
                  <a:pt x="87" y="52"/>
                  <a:pt x="87" y="52"/>
                </a:cubicBezTo>
                <a:cubicBezTo>
                  <a:pt x="86" y="46"/>
                  <a:pt x="85" y="40"/>
                  <a:pt x="84" y="34"/>
                </a:cubicBezTo>
                <a:cubicBezTo>
                  <a:pt x="98" y="34"/>
                  <a:pt x="98" y="34"/>
                  <a:pt x="98" y="34"/>
                </a:cubicBezTo>
                <a:cubicBezTo>
                  <a:pt x="101" y="40"/>
                  <a:pt x="103" y="46"/>
                  <a:pt x="104" y="52"/>
                </a:cubicBezTo>
                <a:close/>
                <a:moveTo>
                  <a:pt x="29" y="79"/>
                </a:moveTo>
                <a:cubicBezTo>
                  <a:pt x="15" y="79"/>
                  <a:pt x="15" y="79"/>
                  <a:pt x="15" y="79"/>
                </a:cubicBezTo>
                <a:cubicBezTo>
                  <a:pt x="12" y="73"/>
                  <a:pt x="10" y="67"/>
                  <a:pt x="9" y="61"/>
                </a:cubicBezTo>
                <a:cubicBezTo>
                  <a:pt x="26" y="61"/>
                  <a:pt x="26" y="61"/>
                  <a:pt x="26" y="61"/>
                </a:cubicBezTo>
                <a:cubicBezTo>
                  <a:pt x="26" y="67"/>
                  <a:pt x="27" y="73"/>
                  <a:pt x="29" y="79"/>
                </a:cubicBezTo>
                <a:close/>
                <a:moveTo>
                  <a:pt x="52" y="12"/>
                </a:moveTo>
                <a:cubicBezTo>
                  <a:pt x="52" y="25"/>
                  <a:pt x="52" y="25"/>
                  <a:pt x="52" y="25"/>
                </a:cubicBezTo>
                <a:cubicBezTo>
                  <a:pt x="43" y="25"/>
                  <a:pt x="43" y="25"/>
                  <a:pt x="43" y="25"/>
                </a:cubicBezTo>
                <a:cubicBezTo>
                  <a:pt x="45" y="20"/>
                  <a:pt x="48" y="16"/>
                  <a:pt x="52" y="12"/>
                </a:cubicBezTo>
                <a:close/>
                <a:moveTo>
                  <a:pt x="35" y="52"/>
                </a:moveTo>
                <a:cubicBezTo>
                  <a:pt x="36" y="45"/>
                  <a:pt x="37" y="40"/>
                  <a:pt x="39" y="34"/>
                </a:cubicBezTo>
                <a:cubicBezTo>
                  <a:pt x="52" y="34"/>
                  <a:pt x="52" y="34"/>
                  <a:pt x="52" y="34"/>
                </a:cubicBezTo>
                <a:cubicBezTo>
                  <a:pt x="52" y="52"/>
                  <a:pt x="52" y="52"/>
                  <a:pt x="52" y="52"/>
                </a:cubicBezTo>
                <a:lnTo>
                  <a:pt x="35" y="52"/>
                </a:lnTo>
                <a:close/>
                <a:moveTo>
                  <a:pt x="9" y="52"/>
                </a:moveTo>
                <a:cubicBezTo>
                  <a:pt x="10" y="46"/>
                  <a:pt x="12" y="40"/>
                  <a:pt x="15" y="34"/>
                </a:cubicBezTo>
                <a:cubicBezTo>
                  <a:pt x="29" y="34"/>
                  <a:pt x="29" y="34"/>
                  <a:pt x="29" y="34"/>
                </a:cubicBezTo>
                <a:cubicBezTo>
                  <a:pt x="27" y="40"/>
                  <a:pt x="26" y="46"/>
                  <a:pt x="26" y="52"/>
                </a:cubicBezTo>
                <a:lnTo>
                  <a:pt x="9" y="52"/>
                </a:lnTo>
                <a:close/>
                <a:moveTo>
                  <a:pt x="52" y="61"/>
                </a:moveTo>
                <a:cubicBezTo>
                  <a:pt x="52" y="79"/>
                  <a:pt x="52" y="79"/>
                  <a:pt x="52" y="79"/>
                </a:cubicBezTo>
                <a:cubicBezTo>
                  <a:pt x="39" y="79"/>
                  <a:pt x="39" y="79"/>
                  <a:pt x="39" y="79"/>
                </a:cubicBezTo>
                <a:cubicBezTo>
                  <a:pt x="37" y="74"/>
                  <a:pt x="36" y="68"/>
                  <a:pt x="35" y="61"/>
                </a:cubicBezTo>
                <a:lnTo>
                  <a:pt x="52" y="61"/>
                </a:lnTo>
                <a:close/>
                <a:moveTo>
                  <a:pt x="21" y="25"/>
                </a:moveTo>
                <a:cubicBezTo>
                  <a:pt x="26" y="19"/>
                  <a:pt x="32" y="15"/>
                  <a:pt x="39" y="12"/>
                </a:cubicBezTo>
                <a:cubicBezTo>
                  <a:pt x="37" y="16"/>
                  <a:pt x="34" y="20"/>
                  <a:pt x="32" y="25"/>
                </a:cubicBezTo>
                <a:lnTo>
                  <a:pt x="21" y="25"/>
                </a:lnTo>
                <a:close/>
                <a:moveTo>
                  <a:pt x="32" y="88"/>
                </a:moveTo>
                <a:cubicBezTo>
                  <a:pt x="34" y="93"/>
                  <a:pt x="37" y="97"/>
                  <a:pt x="39" y="101"/>
                </a:cubicBezTo>
                <a:cubicBezTo>
                  <a:pt x="32" y="98"/>
                  <a:pt x="26" y="94"/>
                  <a:pt x="21" y="88"/>
                </a:cubicBezTo>
                <a:lnTo>
                  <a:pt x="32" y="88"/>
                </a:lnTo>
                <a:close/>
                <a:moveTo>
                  <a:pt x="52" y="88"/>
                </a:moveTo>
                <a:cubicBezTo>
                  <a:pt x="52" y="101"/>
                  <a:pt x="52" y="101"/>
                  <a:pt x="52" y="101"/>
                </a:cubicBezTo>
                <a:cubicBezTo>
                  <a:pt x="48" y="97"/>
                  <a:pt x="45" y="93"/>
                  <a:pt x="43" y="88"/>
                </a:cubicBezTo>
                <a:lnTo>
                  <a:pt x="52" y="88"/>
                </a:ln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defRPr/>
            </a:pPr>
            <a:endParaRPr lang="en-US" sz="2400">
              <a:solidFill>
                <a:prstClr val="black"/>
              </a:solidFill>
              <a:latin typeface="HP Simplified"/>
            </a:endParaRPr>
          </a:p>
        </p:txBody>
      </p:sp>
      <p:sp>
        <p:nvSpPr>
          <p:cNvPr id="26" name="Rectangle 25"/>
          <p:cNvSpPr/>
          <p:nvPr/>
        </p:nvSpPr>
        <p:spPr bwMode="ltGray">
          <a:xfrm rot="16200000">
            <a:off x="6350081" y="1455071"/>
            <a:ext cx="86484" cy="3538011"/>
          </a:xfrm>
          <a:prstGeom prst="rect">
            <a:avLst/>
          </a:prstGeom>
          <a:solidFill>
            <a:srgbClr val="00B3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solidFill>
                <a:prstClr val="white"/>
              </a:solidFill>
            </a:endParaRPr>
          </a:p>
        </p:txBody>
      </p:sp>
      <p:sp>
        <p:nvSpPr>
          <p:cNvPr id="27" name="Shape 861"/>
          <p:cNvSpPr txBox="1">
            <a:spLocks/>
          </p:cNvSpPr>
          <p:nvPr/>
        </p:nvSpPr>
        <p:spPr>
          <a:xfrm>
            <a:off x="4603475" y="2799000"/>
            <a:ext cx="3168925" cy="477087"/>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en-US" sz="2400" b="0" dirty="0">
                <a:gradFill>
                  <a:gsLst>
                    <a:gs pos="0">
                      <a:prstClr val="black"/>
                    </a:gs>
                    <a:gs pos="100000">
                      <a:prstClr val="black"/>
                    </a:gs>
                  </a:gsLst>
                  <a:lin ang="5400000" scaled="1"/>
                </a:gradFill>
                <a:sym typeface="Arial"/>
              </a:rPr>
              <a:t>Professional Services</a:t>
            </a:r>
          </a:p>
        </p:txBody>
      </p:sp>
      <p:sp>
        <p:nvSpPr>
          <p:cNvPr id="28" name="Rectangle 27"/>
          <p:cNvSpPr/>
          <p:nvPr/>
        </p:nvSpPr>
        <p:spPr>
          <a:xfrm>
            <a:off x="4646088" y="3341077"/>
            <a:ext cx="3516241" cy="3277820"/>
          </a:xfrm>
          <a:prstGeom prst="rect">
            <a:avLst/>
          </a:prstGeom>
        </p:spPr>
        <p:txBody>
          <a:bodyPr wrap="square">
            <a:spAutoFit/>
          </a:bodyPr>
          <a:lstStyle/>
          <a:p>
            <a:pPr>
              <a:lnSpc>
                <a:spcPct val="90000"/>
              </a:lnSpc>
            </a:pPr>
            <a:r>
              <a:rPr lang="en-US" sz="1600" dirty="0"/>
              <a:t>HPE </a:t>
            </a:r>
            <a:r>
              <a:rPr lang="en-US" sz="1600" dirty="0" err="1"/>
              <a:t>Helion</a:t>
            </a:r>
            <a:r>
              <a:rPr lang="en-US" sz="1600" dirty="0"/>
              <a:t> Advisory Services</a:t>
            </a:r>
          </a:p>
          <a:p>
            <a:pPr>
              <a:lnSpc>
                <a:spcPct val="90000"/>
              </a:lnSpc>
            </a:pPr>
            <a:r>
              <a:rPr lang="en-US" sz="1200" dirty="0">
                <a:solidFill>
                  <a:srgbClr val="00B388"/>
                </a:solidFill>
              </a:rPr>
              <a:t>Workshop to set the strategy</a:t>
            </a:r>
          </a:p>
          <a:p>
            <a:pPr>
              <a:lnSpc>
                <a:spcPct val="90000"/>
              </a:lnSpc>
              <a:spcBef>
                <a:spcPts val="600"/>
              </a:spcBef>
            </a:pPr>
            <a:r>
              <a:rPr lang="en-US" sz="1600" dirty="0"/>
              <a:t>HPE </a:t>
            </a:r>
            <a:r>
              <a:rPr lang="en-US" sz="1600" dirty="0" err="1"/>
              <a:t>Helion</a:t>
            </a:r>
            <a:r>
              <a:rPr lang="en-US" sz="1600" dirty="0"/>
              <a:t> Cloud Strategy Services</a:t>
            </a:r>
          </a:p>
          <a:p>
            <a:pPr>
              <a:lnSpc>
                <a:spcPct val="90000"/>
              </a:lnSpc>
            </a:pPr>
            <a:r>
              <a:rPr lang="en-US" sz="1200" dirty="0">
                <a:solidFill>
                  <a:srgbClr val="00B388"/>
                </a:solidFill>
              </a:rPr>
              <a:t>Build your strategy and roadmap</a:t>
            </a:r>
          </a:p>
          <a:p>
            <a:pPr>
              <a:lnSpc>
                <a:spcPct val="90000"/>
              </a:lnSpc>
              <a:spcBef>
                <a:spcPts val="600"/>
              </a:spcBef>
            </a:pPr>
            <a:r>
              <a:rPr lang="en-US" sz="1600" dirty="0"/>
              <a:t>HPE </a:t>
            </a:r>
            <a:r>
              <a:rPr lang="en-US" sz="1600" dirty="0" err="1"/>
              <a:t>Helion</a:t>
            </a:r>
            <a:r>
              <a:rPr lang="en-US" sz="1600" dirty="0"/>
              <a:t> Application Transformation Services</a:t>
            </a:r>
          </a:p>
          <a:p>
            <a:pPr>
              <a:lnSpc>
                <a:spcPct val="90000"/>
              </a:lnSpc>
            </a:pPr>
            <a:r>
              <a:rPr lang="en-US" sz="1200" dirty="0">
                <a:solidFill>
                  <a:srgbClr val="00B388"/>
                </a:solidFill>
              </a:rPr>
              <a:t>Workload portability services</a:t>
            </a:r>
          </a:p>
          <a:p>
            <a:pPr>
              <a:lnSpc>
                <a:spcPct val="90000"/>
              </a:lnSpc>
              <a:spcBef>
                <a:spcPts val="600"/>
              </a:spcBef>
            </a:pPr>
            <a:r>
              <a:rPr lang="en-US" sz="1600" dirty="0"/>
              <a:t>HPE </a:t>
            </a:r>
            <a:r>
              <a:rPr lang="en-US" sz="1600" dirty="0" err="1"/>
              <a:t>Helion</a:t>
            </a:r>
            <a:r>
              <a:rPr lang="en-US" sz="1600" dirty="0"/>
              <a:t> Design Services</a:t>
            </a:r>
          </a:p>
          <a:p>
            <a:pPr>
              <a:lnSpc>
                <a:spcPct val="90000"/>
              </a:lnSpc>
            </a:pPr>
            <a:r>
              <a:rPr lang="en-US" sz="1200" dirty="0">
                <a:solidFill>
                  <a:srgbClr val="00B388"/>
                </a:solidFill>
              </a:rPr>
              <a:t>Cloud services and infrastructure design</a:t>
            </a:r>
          </a:p>
          <a:p>
            <a:pPr>
              <a:lnSpc>
                <a:spcPct val="90000"/>
              </a:lnSpc>
              <a:spcBef>
                <a:spcPts val="600"/>
              </a:spcBef>
            </a:pPr>
            <a:r>
              <a:rPr lang="en-US" sz="1600" dirty="0"/>
              <a:t>HPE </a:t>
            </a:r>
            <a:r>
              <a:rPr lang="en-US" sz="1600" dirty="0" err="1"/>
              <a:t>Helion</a:t>
            </a:r>
            <a:r>
              <a:rPr lang="en-US" sz="1600" dirty="0"/>
              <a:t> Cloud </a:t>
            </a:r>
            <a:br>
              <a:rPr lang="en-US" sz="1600" dirty="0"/>
            </a:br>
            <a:r>
              <a:rPr lang="en-US" sz="1600" dirty="0"/>
              <a:t>Implementation Services</a:t>
            </a:r>
          </a:p>
          <a:p>
            <a:pPr>
              <a:lnSpc>
                <a:spcPct val="90000"/>
              </a:lnSpc>
            </a:pPr>
            <a:r>
              <a:rPr lang="en-US" sz="1200" dirty="0">
                <a:solidFill>
                  <a:srgbClr val="00B388"/>
                </a:solidFill>
              </a:rPr>
              <a:t>Rapid implementation </a:t>
            </a:r>
          </a:p>
          <a:p>
            <a:pPr>
              <a:lnSpc>
                <a:spcPct val="90000"/>
              </a:lnSpc>
              <a:spcBef>
                <a:spcPts val="600"/>
              </a:spcBef>
            </a:pPr>
            <a:r>
              <a:rPr lang="en-US" sz="1600" dirty="0"/>
              <a:t>HPE </a:t>
            </a:r>
            <a:r>
              <a:rPr lang="en-US" sz="1600" dirty="0" err="1"/>
              <a:t>Helion</a:t>
            </a:r>
            <a:r>
              <a:rPr lang="en-US" sz="1600" dirty="0"/>
              <a:t> Support Services</a:t>
            </a:r>
          </a:p>
          <a:p>
            <a:pPr>
              <a:lnSpc>
                <a:spcPct val="90000"/>
              </a:lnSpc>
            </a:pPr>
            <a:r>
              <a:rPr lang="en-US" sz="1200" dirty="0">
                <a:solidFill>
                  <a:srgbClr val="00B388"/>
                </a:solidFill>
              </a:rPr>
              <a:t>Data center care for HPE </a:t>
            </a:r>
            <a:r>
              <a:rPr lang="en-US" sz="1200" dirty="0" err="1">
                <a:solidFill>
                  <a:srgbClr val="00B388"/>
                </a:solidFill>
              </a:rPr>
              <a:t>Helion</a:t>
            </a:r>
            <a:endParaRPr lang="en-US" sz="1200" dirty="0">
              <a:solidFill>
                <a:srgbClr val="00B388"/>
              </a:solidFill>
            </a:endParaRPr>
          </a:p>
        </p:txBody>
      </p:sp>
      <p:pic>
        <p:nvPicPr>
          <p:cNvPr id="29" name="Picture 28"/>
          <p:cNvPicPr>
            <a:picLocks noChangeAspect="1"/>
          </p:cNvPicPr>
          <p:nvPr/>
        </p:nvPicPr>
        <p:blipFill>
          <a:blip r:embed="rId3" cstate="email">
            <a:alphaModFix amt="59000"/>
            <a:extLst>
              <a:ext uri="{28A0092B-C50C-407E-A947-70E740481C1C}">
                <a14:useLocalDpi xmlns:a14="http://schemas.microsoft.com/office/drawing/2010/main"/>
              </a:ext>
            </a:extLst>
          </a:blip>
          <a:stretch>
            <a:fillRect/>
          </a:stretch>
        </p:blipFill>
        <p:spPr>
          <a:xfrm>
            <a:off x="11366140" y="1090261"/>
            <a:ext cx="395691" cy="393022"/>
          </a:xfrm>
          <a:prstGeom prst="rect">
            <a:avLst/>
          </a:prstGeom>
        </p:spPr>
      </p:pic>
      <p:sp>
        <p:nvSpPr>
          <p:cNvPr id="30" name="직사각형 29"/>
          <p:cNvSpPr/>
          <p:nvPr/>
        </p:nvSpPr>
        <p:spPr bwMode="ltGray">
          <a:xfrm>
            <a:off x="433787" y="3063352"/>
            <a:ext cx="3712488" cy="50064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ko-KR" altLang="en-US" dirty="0" err="1"/>
          </a:p>
        </p:txBody>
      </p:sp>
      <p:sp>
        <p:nvSpPr>
          <p:cNvPr id="32" name="직사각형 31"/>
          <p:cNvSpPr/>
          <p:nvPr/>
        </p:nvSpPr>
        <p:spPr bwMode="ltGray">
          <a:xfrm>
            <a:off x="433787" y="1698004"/>
            <a:ext cx="3712488" cy="93497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ko-KR" altLang="en-US" dirty="0" err="1"/>
          </a:p>
        </p:txBody>
      </p:sp>
    </p:spTree>
    <p:extLst>
      <p:ext uri="{BB962C8B-B14F-4D97-AF65-F5344CB8AC3E}">
        <p14:creationId xmlns:p14="http://schemas.microsoft.com/office/powerpoint/2010/main" val="387649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Block Storage – Cinder</a:t>
            </a:r>
            <a:endParaRPr lang="ko-KR" altLang="en-US" dirty="0"/>
          </a:p>
        </p:txBody>
      </p:sp>
      <p:sp>
        <p:nvSpPr>
          <p:cNvPr id="39" name="텍스트 개체 틀 38"/>
          <p:cNvSpPr>
            <a:spLocks noGrp="1"/>
          </p:cNvSpPr>
          <p:nvPr>
            <p:ph type="body" sz="quarter" idx="13"/>
          </p:nvPr>
        </p:nvSpPr>
        <p:spPr/>
        <p:txBody>
          <a:bodyPr/>
          <a:lstStyle/>
          <a:p>
            <a:r>
              <a:rPr lang="en-US" altLang="ko-KR" dirty="0"/>
              <a:t>HPE </a:t>
            </a:r>
            <a:r>
              <a:rPr lang="en-US" altLang="ko-KR" dirty="0" err="1"/>
              <a:t>StoreVirtual</a:t>
            </a:r>
            <a:r>
              <a:rPr lang="en-US" altLang="ko-KR" dirty="0"/>
              <a:t> VSA</a:t>
            </a:r>
            <a:r>
              <a:rPr lang="ko-KR" altLang="en-US" dirty="0"/>
              <a:t> </a:t>
            </a:r>
            <a:r>
              <a:rPr lang="en-US" altLang="ko-KR" dirty="0"/>
              <a:t>- Highly Available Infrastructure</a:t>
            </a:r>
            <a:endParaRPr lang="ko-KR" altLang="en-US" dirty="0"/>
          </a:p>
        </p:txBody>
      </p:sp>
      <p:sp>
        <p:nvSpPr>
          <p:cNvPr id="4" name="슬라이드 번호 개체 틀 3"/>
          <p:cNvSpPr>
            <a:spLocks noGrp="1"/>
          </p:cNvSpPr>
          <p:nvPr>
            <p:ph type="sldNum" sz="quarter" idx="12"/>
          </p:nvPr>
        </p:nvSpPr>
        <p:spPr/>
        <p:txBody>
          <a:bodyPr/>
          <a:lstStyle/>
          <a:p>
            <a:fld id="{B016F8AB-BCEA-4347-8BA6-BE776009BC89}" type="slidenum">
              <a:rPr lang="en-US" altLang="ko-KR" smtClean="0"/>
              <a:t>50</a:t>
            </a:fld>
            <a:endParaRPr lang="ko-KR" altLang="en-US" dirty="0"/>
          </a:p>
        </p:txBody>
      </p:sp>
      <p:sp>
        <p:nvSpPr>
          <p:cNvPr id="5" name="TextBox 4"/>
          <p:cNvSpPr txBox="1"/>
          <p:nvPr/>
        </p:nvSpPr>
        <p:spPr>
          <a:xfrm>
            <a:off x="7131224" y="1650045"/>
            <a:ext cx="3473323" cy="369332"/>
          </a:xfrm>
          <a:prstGeom prst="rect">
            <a:avLst/>
          </a:prstGeom>
          <a:noFill/>
        </p:spPr>
        <p:txBody>
          <a:bodyPr wrap="none" rtlCol="0">
            <a:spAutoFit/>
          </a:bodyPr>
          <a:lstStyle/>
          <a:p>
            <a:r>
              <a:rPr lang="en-US" b="1" dirty="0">
                <a:solidFill>
                  <a:schemeClr val="accent1"/>
                </a:solidFill>
              </a:rPr>
              <a:t>Cinder/Store Virtual VSA features</a:t>
            </a:r>
          </a:p>
        </p:txBody>
      </p:sp>
      <p:sp>
        <p:nvSpPr>
          <p:cNvPr id="6" name="TextBox 5"/>
          <p:cNvSpPr txBox="1"/>
          <p:nvPr/>
        </p:nvSpPr>
        <p:spPr>
          <a:xfrm>
            <a:off x="6636019" y="4089187"/>
            <a:ext cx="4779217" cy="1396127"/>
          </a:xfrm>
          <a:prstGeom prst="round2Diag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800" b="1" dirty="0">
                <a:solidFill>
                  <a:schemeClr val="accent1"/>
                </a:solidFill>
              </a:rPr>
              <a:t>Highly Available Storage</a:t>
            </a:r>
          </a:p>
          <a:p>
            <a:pPr marL="457189" indent="-457189">
              <a:buFont typeface="Arial" panose="020B0604020202020204" pitchFamily="34" charset="0"/>
              <a:buChar char="•"/>
            </a:pPr>
            <a:r>
              <a:rPr lang="en-US" sz="1600" dirty="0"/>
              <a:t>Network RAID mirrors data</a:t>
            </a:r>
          </a:p>
          <a:p>
            <a:pPr marL="457189" indent="-457189">
              <a:buFont typeface="Arial" panose="020B0604020202020204" pitchFamily="34" charset="0"/>
              <a:buChar char="•"/>
            </a:pPr>
            <a:r>
              <a:rPr lang="en-US" sz="1600" dirty="0"/>
              <a:t>One node fails other node takes over</a:t>
            </a:r>
          </a:p>
          <a:p>
            <a:pPr marL="457189" indent="-457189">
              <a:buFont typeface="Arial" panose="020B0604020202020204" pitchFamily="34" charset="0"/>
              <a:buChar char="•"/>
            </a:pPr>
            <a:r>
              <a:rPr lang="en-US" sz="1600" dirty="0"/>
              <a:t>No downtime  &amp; application disruption</a:t>
            </a:r>
            <a:endParaRPr lang="en-US" dirty="0"/>
          </a:p>
        </p:txBody>
      </p:sp>
      <p:pic>
        <p:nvPicPr>
          <p:cNvPr id="28" name="Picture 96"/>
          <p:cNvPicPr>
            <a:picLocks noChangeAspect="1"/>
          </p:cNvPicPr>
          <p:nvPr/>
        </p:nvPicPr>
        <p:blipFill rotWithShape="1">
          <a:blip r:embed="rId2">
            <a:duotone>
              <a:schemeClr val="accent2">
                <a:shade val="45000"/>
                <a:satMod val="135000"/>
              </a:schemeClr>
              <a:prstClr val="white"/>
            </a:duotone>
          </a:blip>
          <a:srcRect l="11990" r="18676" b="51937"/>
          <a:stretch/>
        </p:blipFill>
        <p:spPr>
          <a:xfrm>
            <a:off x="7969055" y="2068084"/>
            <a:ext cx="2251587" cy="1630477"/>
          </a:xfrm>
          <a:prstGeom prst="rect">
            <a:avLst/>
          </a:prstGeom>
        </p:spPr>
      </p:pic>
      <p:sp>
        <p:nvSpPr>
          <p:cNvPr id="29" name="Isosceles Triangle 97"/>
          <p:cNvSpPr/>
          <p:nvPr/>
        </p:nvSpPr>
        <p:spPr bwMode="gray">
          <a:xfrm rot="10800000">
            <a:off x="8893287" y="3780980"/>
            <a:ext cx="403123" cy="287013"/>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nvGrpSpPr>
          <p:cNvPr id="40" name="그룹 39"/>
          <p:cNvGrpSpPr/>
          <p:nvPr/>
        </p:nvGrpSpPr>
        <p:grpSpPr>
          <a:xfrm>
            <a:off x="1056000" y="1466932"/>
            <a:ext cx="4831948" cy="4662068"/>
            <a:chOff x="1784850" y="977290"/>
            <a:chExt cx="4831948" cy="5309885"/>
          </a:xfrm>
        </p:grpSpPr>
        <p:sp>
          <p:nvSpPr>
            <p:cNvPr id="7" name="Round Diagonal Corner Rectangle 63"/>
            <p:cNvSpPr/>
            <p:nvPr/>
          </p:nvSpPr>
          <p:spPr>
            <a:xfrm>
              <a:off x="3221223" y="3072797"/>
              <a:ext cx="2092517" cy="668577"/>
            </a:xfrm>
            <a:prstGeom prst="round2DiagRect">
              <a:avLst/>
            </a:prstGeom>
            <a:solidFill>
              <a:schemeClr val="bg1">
                <a:lumMod val="5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67" b="1" dirty="0">
                  <a:solidFill>
                    <a:schemeClr val="bg1"/>
                  </a:solidFill>
                </a:rPr>
                <a:t>Ethernet Fabric</a:t>
              </a:r>
            </a:p>
          </p:txBody>
        </p:sp>
        <p:cxnSp>
          <p:nvCxnSpPr>
            <p:cNvPr id="8" name="Straight Connector 64"/>
            <p:cNvCxnSpPr/>
            <p:nvPr/>
          </p:nvCxnSpPr>
          <p:spPr>
            <a:xfrm>
              <a:off x="1784850" y="3804952"/>
              <a:ext cx="4831948" cy="15299"/>
            </a:xfrm>
            <a:prstGeom prst="line">
              <a:avLst/>
            </a:prstGeom>
          </p:spPr>
          <p:style>
            <a:lnRef idx="3">
              <a:schemeClr val="accent4"/>
            </a:lnRef>
            <a:fillRef idx="0">
              <a:schemeClr val="accent4"/>
            </a:fillRef>
            <a:effectRef idx="2">
              <a:schemeClr val="accent4"/>
            </a:effectRef>
            <a:fontRef idx="minor">
              <a:schemeClr val="tx1"/>
            </a:fontRef>
          </p:style>
        </p:cxnSp>
        <p:cxnSp>
          <p:nvCxnSpPr>
            <p:cNvPr id="9" name="Straight Connector 65"/>
            <p:cNvCxnSpPr/>
            <p:nvPr/>
          </p:nvCxnSpPr>
          <p:spPr>
            <a:xfrm flipV="1">
              <a:off x="3081277" y="2857536"/>
              <a:ext cx="0" cy="962715"/>
            </a:xfrm>
            <a:prstGeom prst="line">
              <a:avLst/>
            </a:prstGeom>
          </p:spPr>
          <p:style>
            <a:lnRef idx="3">
              <a:schemeClr val="accent4"/>
            </a:lnRef>
            <a:fillRef idx="0">
              <a:schemeClr val="accent4"/>
            </a:fillRef>
            <a:effectRef idx="2">
              <a:schemeClr val="accent4"/>
            </a:effectRef>
            <a:fontRef idx="minor">
              <a:schemeClr val="tx1"/>
            </a:fontRef>
          </p:style>
        </p:cxnSp>
        <p:sp>
          <p:nvSpPr>
            <p:cNvPr id="10" name="Rounded Rectangle 67"/>
            <p:cNvSpPr/>
            <p:nvPr/>
          </p:nvSpPr>
          <p:spPr>
            <a:xfrm>
              <a:off x="2086658" y="4259406"/>
              <a:ext cx="4470073" cy="2027769"/>
            </a:xfrm>
            <a:prstGeom prst="roundRect">
              <a:avLst>
                <a:gd name="adj" fmla="val 11129"/>
              </a:avLst>
            </a:prstGeom>
            <a:ln w="5715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11" name="Straight Arrow Connector 68"/>
            <p:cNvCxnSpPr/>
            <p:nvPr/>
          </p:nvCxnSpPr>
          <p:spPr>
            <a:xfrm>
              <a:off x="3712194" y="5164804"/>
              <a:ext cx="960527"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690328" y="5236093"/>
              <a:ext cx="1101336" cy="584775"/>
            </a:xfrm>
            <a:prstGeom prst="rect">
              <a:avLst/>
            </a:prstGeom>
            <a:noFill/>
          </p:spPr>
          <p:txBody>
            <a:bodyPr wrap="square" rtlCol="0">
              <a:spAutoFit/>
            </a:bodyPr>
            <a:lstStyle/>
            <a:p>
              <a:pPr algn="ctr"/>
              <a:r>
                <a:rPr lang="en-US" sz="1600" b="1" dirty="0">
                  <a:solidFill>
                    <a:schemeClr val="tx2"/>
                  </a:solidFill>
                </a:rPr>
                <a:t>Network Mirroring</a:t>
              </a:r>
            </a:p>
          </p:txBody>
        </p:sp>
        <p:sp>
          <p:nvSpPr>
            <p:cNvPr id="13" name="TextBox 12"/>
            <p:cNvSpPr txBox="1"/>
            <p:nvPr/>
          </p:nvSpPr>
          <p:spPr>
            <a:xfrm>
              <a:off x="2907229" y="4338616"/>
              <a:ext cx="3168753" cy="420564"/>
            </a:xfrm>
            <a:prstGeom prst="rect">
              <a:avLst/>
            </a:prstGeom>
            <a:noFill/>
          </p:spPr>
          <p:txBody>
            <a:bodyPr wrap="none" rtlCol="0">
              <a:spAutoFit/>
            </a:bodyPr>
            <a:lstStyle/>
            <a:p>
              <a:r>
                <a:rPr lang="en-US" sz="2133" b="1" dirty="0">
                  <a:solidFill>
                    <a:schemeClr val="bg1">
                      <a:lumMod val="50000"/>
                    </a:schemeClr>
                  </a:solidFill>
                </a:rPr>
                <a:t>Clustered Storage system</a:t>
              </a:r>
            </a:p>
          </p:txBody>
        </p:sp>
        <p:grpSp>
          <p:nvGrpSpPr>
            <p:cNvPr id="14" name="Group 73"/>
            <p:cNvGrpSpPr/>
            <p:nvPr/>
          </p:nvGrpSpPr>
          <p:grpSpPr>
            <a:xfrm>
              <a:off x="2086657" y="977290"/>
              <a:ext cx="1989240" cy="1865645"/>
              <a:chOff x="1338637" y="732075"/>
              <a:chExt cx="1491930" cy="1399234"/>
            </a:xfrm>
          </p:grpSpPr>
          <p:pic>
            <p:nvPicPr>
              <p:cNvPr id="15" name="Picture 7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95788" y="834341"/>
                <a:ext cx="346605" cy="529933"/>
              </a:xfrm>
              <a:prstGeom prst="rect">
                <a:avLst/>
              </a:prstGeom>
              <a:solidFill>
                <a:schemeClr val="bg1"/>
              </a:solidFill>
              <a:ln>
                <a:solidFill>
                  <a:srgbClr val="00B388"/>
                </a:solidFill>
              </a:ln>
            </p:spPr>
          </p:pic>
          <p:pic>
            <p:nvPicPr>
              <p:cNvPr id="16" name="Picture 7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19937" y="834341"/>
                <a:ext cx="346605" cy="529933"/>
              </a:xfrm>
              <a:prstGeom prst="rect">
                <a:avLst/>
              </a:prstGeom>
              <a:solidFill>
                <a:schemeClr val="bg1"/>
              </a:solidFill>
              <a:ln>
                <a:solidFill>
                  <a:srgbClr val="00B388"/>
                </a:solidFill>
              </a:ln>
            </p:spPr>
          </p:pic>
          <p:pic>
            <p:nvPicPr>
              <p:cNvPr id="17" name="Picture 7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51602" y="834341"/>
                <a:ext cx="346605" cy="529933"/>
              </a:xfrm>
              <a:prstGeom prst="rect">
                <a:avLst/>
              </a:prstGeom>
              <a:solidFill>
                <a:schemeClr val="bg1"/>
              </a:solidFill>
              <a:ln>
                <a:solidFill>
                  <a:srgbClr val="00B388"/>
                </a:solidFill>
              </a:ln>
            </p:spPr>
          </p:pic>
          <p:pic>
            <p:nvPicPr>
              <p:cNvPr id="18" name="Picture 7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95788" y="1494332"/>
                <a:ext cx="346605" cy="529933"/>
              </a:xfrm>
              <a:prstGeom prst="rect">
                <a:avLst/>
              </a:prstGeom>
              <a:solidFill>
                <a:schemeClr val="bg1"/>
              </a:solidFill>
              <a:ln>
                <a:solidFill>
                  <a:srgbClr val="00B388"/>
                </a:solidFill>
              </a:ln>
            </p:spPr>
          </p:pic>
          <p:pic>
            <p:nvPicPr>
              <p:cNvPr id="19" name="Picture 78"/>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19937" y="1494332"/>
                <a:ext cx="346605" cy="529933"/>
              </a:xfrm>
              <a:prstGeom prst="rect">
                <a:avLst/>
              </a:prstGeom>
              <a:solidFill>
                <a:schemeClr val="bg1"/>
              </a:solidFill>
              <a:ln>
                <a:solidFill>
                  <a:srgbClr val="00B388"/>
                </a:solidFill>
              </a:ln>
            </p:spPr>
          </p:pic>
          <p:pic>
            <p:nvPicPr>
              <p:cNvPr id="20" name="Picture 7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51602" y="1494332"/>
                <a:ext cx="346605" cy="529933"/>
              </a:xfrm>
              <a:prstGeom prst="rect">
                <a:avLst/>
              </a:prstGeom>
              <a:solidFill>
                <a:schemeClr val="bg1"/>
              </a:solidFill>
              <a:ln>
                <a:solidFill>
                  <a:srgbClr val="00B388"/>
                </a:solidFill>
              </a:ln>
            </p:spPr>
          </p:pic>
          <p:sp>
            <p:nvSpPr>
              <p:cNvPr id="21" name="Rounded Rectangle 80"/>
              <p:cNvSpPr/>
              <p:nvPr/>
            </p:nvSpPr>
            <p:spPr bwMode="gray">
              <a:xfrm>
                <a:off x="1338637" y="732075"/>
                <a:ext cx="1491930" cy="1399234"/>
              </a:xfrm>
              <a:prstGeom prst="roundRect">
                <a:avLst>
                  <a:gd name="adj" fmla="val 7063"/>
                </a:avLst>
              </a:prstGeom>
              <a:noFill/>
              <a:ln w="76200">
                <a:solidFill>
                  <a:srgbClr val="00B38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pic>
          <p:nvPicPr>
            <p:cNvPr id="22" name="Picture 89"/>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90399" y="3897665"/>
              <a:ext cx="320436" cy="321559"/>
            </a:xfrm>
            <a:prstGeom prst="rect">
              <a:avLst/>
            </a:prstGeom>
            <a:solidFill>
              <a:schemeClr val="bg1"/>
            </a:solidFill>
          </p:spPr>
        </p:pic>
        <p:pic>
          <p:nvPicPr>
            <p:cNvPr id="23" name="Picture 90"/>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907229" y="3890599"/>
              <a:ext cx="320436" cy="321559"/>
            </a:xfrm>
            <a:prstGeom prst="rect">
              <a:avLst/>
            </a:prstGeom>
            <a:solidFill>
              <a:schemeClr val="bg1"/>
            </a:solidFill>
          </p:spPr>
        </p:pic>
        <p:pic>
          <p:nvPicPr>
            <p:cNvPr id="24" name="Picture 92"/>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97428" y="4786876"/>
              <a:ext cx="1434595" cy="1064771"/>
            </a:xfrm>
            <a:prstGeom prst="rect">
              <a:avLst/>
            </a:prstGeom>
          </p:spPr>
        </p:pic>
        <p:sp>
          <p:nvSpPr>
            <p:cNvPr id="25" name="U-Turn Arrow 7"/>
            <p:cNvSpPr/>
            <p:nvPr/>
          </p:nvSpPr>
          <p:spPr bwMode="gray">
            <a:xfrm flipV="1">
              <a:off x="2836605" y="5252521"/>
              <a:ext cx="2902723" cy="905399"/>
            </a:xfrm>
            <a:prstGeom prst="uturn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pic>
          <p:nvPicPr>
            <p:cNvPr id="26" name="Picture 91"/>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06605" y="4755520"/>
              <a:ext cx="1434595" cy="1064771"/>
            </a:xfrm>
            <a:prstGeom prst="rect">
              <a:avLst/>
            </a:prstGeom>
            <a:solidFill>
              <a:schemeClr val="bg1"/>
            </a:solidFill>
          </p:spPr>
        </p:pic>
        <p:sp>
          <p:nvSpPr>
            <p:cNvPr id="27" name="&quot;No&quot; Symbol 5"/>
            <p:cNvSpPr/>
            <p:nvPr/>
          </p:nvSpPr>
          <p:spPr bwMode="gray">
            <a:xfrm>
              <a:off x="2002403" y="4511233"/>
              <a:ext cx="1652428" cy="1551577"/>
            </a:xfrm>
            <a:prstGeom prst="noSmoking">
              <a:avLst>
                <a:gd name="adj" fmla="val 519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cxnSp>
          <p:nvCxnSpPr>
            <p:cNvPr id="30" name="Straight Connector 37"/>
            <p:cNvCxnSpPr/>
            <p:nvPr/>
          </p:nvCxnSpPr>
          <p:spPr>
            <a:xfrm flipH="1" flipV="1">
              <a:off x="5404457" y="2881200"/>
              <a:ext cx="4107" cy="892603"/>
            </a:xfrm>
            <a:prstGeom prst="line">
              <a:avLst/>
            </a:prstGeom>
          </p:spPr>
          <p:style>
            <a:lnRef idx="3">
              <a:schemeClr val="accent4"/>
            </a:lnRef>
            <a:fillRef idx="0">
              <a:schemeClr val="accent4"/>
            </a:fillRef>
            <a:effectRef idx="2">
              <a:schemeClr val="accent4"/>
            </a:effectRef>
            <a:fontRef idx="minor">
              <a:schemeClr val="tx1"/>
            </a:fontRef>
          </p:style>
        </p:cxnSp>
        <p:grpSp>
          <p:nvGrpSpPr>
            <p:cNvPr id="31" name="Group 38"/>
            <p:cNvGrpSpPr/>
            <p:nvPr/>
          </p:nvGrpSpPr>
          <p:grpSpPr>
            <a:xfrm>
              <a:off x="4502121" y="982544"/>
              <a:ext cx="1989240" cy="1865645"/>
              <a:chOff x="1338637" y="705948"/>
              <a:chExt cx="1491930" cy="1399234"/>
            </a:xfrm>
          </p:grpSpPr>
          <p:pic>
            <p:nvPicPr>
              <p:cNvPr id="32" name="Picture 3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95788" y="808214"/>
                <a:ext cx="346605" cy="529933"/>
              </a:xfrm>
              <a:prstGeom prst="rect">
                <a:avLst/>
              </a:prstGeom>
              <a:solidFill>
                <a:schemeClr val="bg1"/>
              </a:solidFill>
            </p:spPr>
          </p:pic>
          <p:pic>
            <p:nvPicPr>
              <p:cNvPr id="33" name="Picture 4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19937" y="808214"/>
                <a:ext cx="346605" cy="529933"/>
              </a:xfrm>
              <a:prstGeom prst="rect">
                <a:avLst/>
              </a:prstGeom>
              <a:solidFill>
                <a:schemeClr val="bg1"/>
              </a:solidFill>
            </p:spPr>
          </p:pic>
          <p:pic>
            <p:nvPicPr>
              <p:cNvPr id="34" name="Picture 4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51602" y="808214"/>
                <a:ext cx="346605" cy="529933"/>
              </a:xfrm>
              <a:prstGeom prst="rect">
                <a:avLst/>
              </a:prstGeom>
              <a:solidFill>
                <a:schemeClr val="bg1"/>
              </a:solidFill>
            </p:spPr>
          </p:pic>
          <p:pic>
            <p:nvPicPr>
              <p:cNvPr id="35" name="Picture 42"/>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95788" y="1468205"/>
                <a:ext cx="346605" cy="529933"/>
              </a:xfrm>
              <a:prstGeom prst="rect">
                <a:avLst/>
              </a:prstGeom>
              <a:solidFill>
                <a:schemeClr val="bg1"/>
              </a:solidFill>
            </p:spPr>
          </p:pic>
          <p:pic>
            <p:nvPicPr>
              <p:cNvPr id="36" name="Picture 4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19937" y="1468205"/>
                <a:ext cx="346605" cy="529933"/>
              </a:xfrm>
              <a:prstGeom prst="rect">
                <a:avLst/>
              </a:prstGeom>
              <a:solidFill>
                <a:schemeClr val="bg1"/>
              </a:solidFill>
            </p:spPr>
          </p:pic>
          <p:pic>
            <p:nvPicPr>
              <p:cNvPr id="37" name="Picture 4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51602" y="1468205"/>
                <a:ext cx="346605" cy="529933"/>
              </a:xfrm>
              <a:prstGeom prst="rect">
                <a:avLst/>
              </a:prstGeom>
              <a:solidFill>
                <a:schemeClr val="bg1"/>
              </a:solidFill>
            </p:spPr>
          </p:pic>
          <p:sp>
            <p:nvSpPr>
              <p:cNvPr id="38" name="Rounded Rectangle 45"/>
              <p:cNvSpPr/>
              <p:nvPr/>
            </p:nvSpPr>
            <p:spPr bwMode="gray">
              <a:xfrm>
                <a:off x="1338637" y="705948"/>
                <a:ext cx="1491930" cy="1399234"/>
              </a:xfrm>
              <a:prstGeom prst="roundRect">
                <a:avLst>
                  <a:gd name="adj" fmla="val 7063"/>
                </a:avLst>
              </a:prstGeom>
              <a:noFill/>
              <a:ln w="76200">
                <a:solidFill>
                  <a:srgbClr val="00B38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grpSp>
    </p:spTree>
    <p:extLst>
      <p:ext uri="{BB962C8B-B14F-4D97-AF65-F5344CB8AC3E}">
        <p14:creationId xmlns:p14="http://schemas.microsoft.com/office/powerpoint/2010/main" val="3917518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Block Storage – Cinder</a:t>
            </a:r>
            <a:endParaRPr lang="ko-KR" altLang="en-US" dirty="0"/>
          </a:p>
        </p:txBody>
      </p:sp>
      <p:sp>
        <p:nvSpPr>
          <p:cNvPr id="3" name="텍스트 개체 틀 2"/>
          <p:cNvSpPr>
            <a:spLocks noGrp="1"/>
          </p:cNvSpPr>
          <p:nvPr>
            <p:ph type="body" sz="quarter" idx="13"/>
          </p:nvPr>
        </p:nvSpPr>
        <p:spPr/>
        <p:txBody>
          <a:bodyPr/>
          <a:lstStyle/>
          <a:p>
            <a:r>
              <a:rPr lang="en-US" altLang="ko-KR" dirty="0"/>
              <a:t>HPE 3PAR </a:t>
            </a:r>
            <a:r>
              <a:rPr lang="en-US" altLang="ko-KR" dirty="0" err="1"/>
              <a:t>StoreServ</a:t>
            </a:r>
            <a:endParaRPr lang="ko-KR" altLang="en-US" dirty="0"/>
          </a:p>
        </p:txBody>
      </p:sp>
      <p:sp>
        <p:nvSpPr>
          <p:cNvPr id="4" name="슬라이드 번호 개체 틀 3"/>
          <p:cNvSpPr>
            <a:spLocks noGrp="1"/>
          </p:cNvSpPr>
          <p:nvPr>
            <p:ph type="sldNum" sz="quarter" idx="12"/>
          </p:nvPr>
        </p:nvSpPr>
        <p:spPr/>
        <p:txBody>
          <a:bodyPr/>
          <a:lstStyle/>
          <a:p>
            <a:fld id="{B016F8AB-BCEA-4347-8BA6-BE776009BC89}" type="slidenum">
              <a:rPr lang="en-US" altLang="ko-KR" smtClean="0"/>
              <a:t>51</a:t>
            </a:fld>
            <a:endParaRPr lang="ko-KR" altLang="en-US" dirty="0"/>
          </a:p>
        </p:txBody>
      </p:sp>
      <p:pic>
        <p:nvPicPr>
          <p:cNvPr id="15" name="Picture 4"/>
          <p:cNvPicPr>
            <a:picLocks noChangeAspect="1"/>
          </p:cNvPicPr>
          <p:nvPr/>
        </p:nvPicPr>
        <p:blipFill>
          <a:blip r:embed="rId2">
            <a:grayscl/>
          </a:blip>
          <a:stretch>
            <a:fillRect/>
          </a:stretch>
        </p:blipFill>
        <p:spPr>
          <a:xfrm>
            <a:off x="652748" y="1573618"/>
            <a:ext cx="5706557" cy="4257695"/>
          </a:xfrm>
          <a:prstGeom prst="rect">
            <a:avLst/>
          </a:prstGeom>
        </p:spPr>
      </p:pic>
      <p:pic>
        <p:nvPicPr>
          <p:cNvPr id="16" name="Picture 5"/>
          <p:cNvPicPr>
            <a:picLocks noChangeAspect="1"/>
          </p:cNvPicPr>
          <p:nvPr/>
        </p:nvPicPr>
        <p:blipFill rotWithShape="1">
          <a:blip r:embed="rId3">
            <a:duotone>
              <a:schemeClr val="accent2">
                <a:shade val="45000"/>
                <a:satMod val="135000"/>
              </a:schemeClr>
              <a:prstClr val="white"/>
            </a:duotone>
          </a:blip>
          <a:srcRect b="34761"/>
          <a:stretch/>
        </p:blipFill>
        <p:spPr>
          <a:xfrm>
            <a:off x="6936598" y="2476356"/>
            <a:ext cx="4279013" cy="1805117"/>
          </a:xfrm>
          <a:prstGeom prst="rect">
            <a:avLst/>
          </a:prstGeom>
        </p:spPr>
      </p:pic>
      <p:pic>
        <p:nvPicPr>
          <p:cNvPr id="18" name="Picture 11"/>
          <p:cNvPicPr>
            <a:picLocks noChangeAspect="1"/>
          </p:cNvPicPr>
          <p:nvPr/>
        </p:nvPicPr>
        <p:blipFill rotWithShape="1">
          <a:blip r:embed="rId4">
            <a:duotone>
              <a:prstClr val="black"/>
              <a:schemeClr val="accent2">
                <a:tint val="45000"/>
                <a:satMod val="400000"/>
              </a:schemeClr>
            </a:duotone>
            <a:extLst>
              <a:ext uri="{28A0092B-C50C-407E-A947-70E740481C1C}">
                <a14:useLocalDpi xmlns:a14="http://schemas.microsoft.com/office/drawing/2010/main" val="0"/>
              </a:ext>
            </a:extLst>
          </a:blip>
          <a:srcRect t="26611" b="27806"/>
          <a:stretch/>
        </p:blipFill>
        <p:spPr>
          <a:xfrm>
            <a:off x="6780549" y="4081067"/>
            <a:ext cx="4637084" cy="1587499"/>
          </a:xfrm>
          <a:prstGeom prst="rect">
            <a:avLst/>
          </a:prstGeom>
        </p:spPr>
      </p:pic>
      <p:sp>
        <p:nvSpPr>
          <p:cNvPr id="19" name="Rounded Rectangle 12"/>
          <p:cNvSpPr/>
          <p:nvPr/>
        </p:nvSpPr>
        <p:spPr bwMode="gray">
          <a:xfrm>
            <a:off x="6705600" y="1630283"/>
            <a:ext cx="4786981" cy="2469613"/>
          </a:xfrm>
          <a:prstGeom prst="roundRect">
            <a:avLst>
              <a:gd name="adj" fmla="val 10569"/>
            </a:avLst>
          </a:prstGeom>
          <a:noFill/>
          <a:ln w="12700">
            <a:solidFill>
              <a:schemeClr val="tx2"/>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20" name="Straight Arrow Connector 13"/>
          <p:cNvCxnSpPr>
            <a:endCxn id="19" idx="1"/>
          </p:cNvCxnSpPr>
          <p:nvPr/>
        </p:nvCxnSpPr>
        <p:spPr>
          <a:xfrm>
            <a:off x="6160309" y="2865089"/>
            <a:ext cx="545292" cy="0"/>
          </a:xfrm>
          <a:prstGeom prst="straightConnector1">
            <a:avLst/>
          </a:prstGeom>
          <a:ln w="12700" cmpd="sng">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14"/>
          <p:cNvCxnSpPr>
            <a:endCxn id="18" idx="1"/>
          </p:cNvCxnSpPr>
          <p:nvPr/>
        </p:nvCxnSpPr>
        <p:spPr>
          <a:xfrm>
            <a:off x="5949942" y="4575779"/>
            <a:ext cx="830607" cy="299037"/>
          </a:xfrm>
          <a:prstGeom prst="straightConnector1">
            <a:avLst/>
          </a:prstGeom>
          <a:ln w="12700" cmpd="sng">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bwMode="gray">
          <a:xfrm>
            <a:off x="7674384" y="1640293"/>
            <a:ext cx="3236784" cy="748795"/>
          </a:xfrm>
          <a:prstGeom prst="rect">
            <a:avLst/>
          </a:prstGeom>
          <a:noFill/>
        </p:spPr>
        <p:txBody>
          <a:bodyPr wrap="none" rtlCol="0">
            <a:spAutoFit/>
          </a:bodyPr>
          <a:lstStyle/>
          <a:p>
            <a:pPr defTabSz="573603">
              <a:spcAft>
                <a:spcPts val="533"/>
              </a:spcAft>
              <a:buSzPct val="100000"/>
            </a:pPr>
            <a:r>
              <a:rPr lang="en-US" sz="2133" b="1" dirty="0">
                <a:solidFill>
                  <a:schemeClr val="tx2"/>
                </a:solidFill>
                <a:cs typeface="HP Simplified" pitchFamily="34" charset="0"/>
              </a:rPr>
              <a:t>HPE Helion OpenStack</a:t>
            </a:r>
            <a:r>
              <a:rPr lang="en-US" sz="2133" dirty="0">
                <a:solidFill>
                  <a:schemeClr val="tx2"/>
                </a:solidFill>
                <a:cs typeface="HP Simplified" pitchFamily="34" charset="0"/>
              </a:rPr>
              <a:t> </a:t>
            </a:r>
            <a:br>
              <a:rPr lang="en-US" sz="2133" dirty="0">
                <a:solidFill>
                  <a:schemeClr val="bg1">
                    <a:lumMod val="50000"/>
                  </a:schemeClr>
                </a:solidFill>
                <a:cs typeface="HP Simplified" pitchFamily="34" charset="0"/>
              </a:rPr>
            </a:br>
            <a:r>
              <a:rPr lang="en-US" sz="2133" dirty="0">
                <a:solidFill>
                  <a:schemeClr val="bg1">
                    <a:lumMod val="50000"/>
                  </a:schemeClr>
                </a:solidFill>
                <a:cs typeface="HP Simplified" pitchFamily="34" charset="0"/>
              </a:rPr>
              <a:t>Block storage drivers </a:t>
            </a:r>
          </a:p>
        </p:txBody>
      </p:sp>
      <p:sp>
        <p:nvSpPr>
          <p:cNvPr id="32" name="TextBox 31"/>
          <p:cNvSpPr txBox="1"/>
          <p:nvPr/>
        </p:nvSpPr>
        <p:spPr bwMode="gray">
          <a:xfrm>
            <a:off x="7987175" y="5831312"/>
            <a:ext cx="2809295" cy="420564"/>
          </a:xfrm>
          <a:prstGeom prst="rect">
            <a:avLst/>
          </a:prstGeom>
          <a:noFill/>
        </p:spPr>
        <p:txBody>
          <a:bodyPr wrap="none" rtlCol="0">
            <a:spAutoFit/>
          </a:bodyPr>
          <a:lstStyle/>
          <a:p>
            <a:pPr defTabSz="573603">
              <a:spcAft>
                <a:spcPts val="533"/>
              </a:spcAft>
              <a:buSzPct val="100000"/>
            </a:pPr>
            <a:r>
              <a:rPr lang="en-US" sz="2133" dirty="0">
                <a:solidFill>
                  <a:schemeClr val="bg1">
                    <a:lumMod val="50000"/>
                  </a:schemeClr>
                </a:solidFill>
                <a:cs typeface="HP Simplified" pitchFamily="34" charset="0"/>
              </a:rPr>
              <a:t>HPE 3PAR StoreServ</a:t>
            </a:r>
          </a:p>
        </p:txBody>
      </p:sp>
    </p:spTree>
    <p:extLst>
      <p:ext uri="{BB962C8B-B14F-4D97-AF65-F5344CB8AC3E}">
        <p14:creationId xmlns:p14="http://schemas.microsoft.com/office/powerpoint/2010/main" val="156608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Block Storage – Cinder</a:t>
            </a:r>
            <a:endParaRPr lang="ko-KR" altLang="en-US" dirty="0"/>
          </a:p>
        </p:txBody>
      </p:sp>
      <p:sp>
        <p:nvSpPr>
          <p:cNvPr id="11" name="텍스트 개체 틀 10"/>
          <p:cNvSpPr>
            <a:spLocks noGrp="1"/>
          </p:cNvSpPr>
          <p:nvPr>
            <p:ph type="body" sz="quarter" idx="13"/>
          </p:nvPr>
        </p:nvSpPr>
        <p:spPr/>
        <p:txBody>
          <a:bodyPr/>
          <a:lstStyle/>
          <a:p>
            <a:r>
              <a:rPr lang="en-US" altLang="ko-KR" dirty="0"/>
              <a:t>3rd Party Cinder Driver Support</a:t>
            </a:r>
            <a:endParaRPr lang="ko-KR" altLang="en-US" dirty="0"/>
          </a:p>
        </p:txBody>
      </p:sp>
      <p:sp>
        <p:nvSpPr>
          <p:cNvPr id="10" name="내용 개체 틀 9"/>
          <p:cNvSpPr>
            <a:spLocks noGrp="1"/>
          </p:cNvSpPr>
          <p:nvPr>
            <p:ph sz="quarter" idx="4"/>
          </p:nvPr>
        </p:nvSpPr>
        <p:spPr/>
        <p:txBody>
          <a:bodyPr/>
          <a:lstStyle/>
          <a:p>
            <a:r>
              <a:rPr lang="en-US" altLang="ko-KR" dirty="0"/>
              <a:t>Built-in installation support for 3rd party storage</a:t>
            </a:r>
          </a:p>
          <a:p>
            <a:r>
              <a:rPr lang="en-US" altLang="ko-KR" dirty="0"/>
              <a:t>All 3rd party Liberty Cinder block storage drivers supported as long as the respective product has not been End Of Life</a:t>
            </a:r>
          </a:p>
          <a:p>
            <a:r>
              <a:rPr lang="en-US" altLang="ko-KR" dirty="0"/>
              <a:t>Over 50 drivers!</a:t>
            </a:r>
          </a:p>
          <a:p>
            <a:r>
              <a:rPr lang="en-US" altLang="ko-KR" dirty="0"/>
              <a:t>Matrix of drivers and OpenStack code supported features</a:t>
            </a:r>
          </a:p>
          <a:p>
            <a:pPr lvl="1"/>
            <a:r>
              <a:rPr lang="en-US" altLang="ko-KR" dirty="0"/>
              <a:t>https://wiki.openstack.org/wiki/CinderSupportMatrix</a:t>
            </a:r>
          </a:p>
          <a:p>
            <a:endParaRPr lang="ko-KR" altLang="en-US" dirty="0"/>
          </a:p>
        </p:txBody>
      </p:sp>
      <p:sp>
        <p:nvSpPr>
          <p:cNvPr id="4" name="슬라이드 번호 개체 틀 3"/>
          <p:cNvSpPr>
            <a:spLocks noGrp="1"/>
          </p:cNvSpPr>
          <p:nvPr>
            <p:ph type="sldNum" sz="quarter" idx="12"/>
          </p:nvPr>
        </p:nvSpPr>
        <p:spPr/>
        <p:txBody>
          <a:bodyPr/>
          <a:lstStyle/>
          <a:p>
            <a:fld id="{B016F8AB-BCEA-4347-8BA6-BE776009BC89}" type="slidenum">
              <a:rPr lang="en-US" altLang="ko-KR" smtClean="0"/>
              <a:t>52</a:t>
            </a:fld>
            <a:endParaRPr lang="ko-KR" altLang="en-US" dirty="0"/>
          </a:p>
        </p:txBody>
      </p:sp>
      <p:pic>
        <p:nvPicPr>
          <p:cNvPr id="5" name="Content Placeholder 12"/>
          <p:cNvPicPr>
            <a:picLocks noChangeAspect="1"/>
          </p:cNvPicPr>
          <p:nvPr/>
        </p:nvPicPr>
        <p:blipFill>
          <a:blip r:embed="rId2">
            <a:duotone>
              <a:prstClr val="black"/>
              <a:schemeClr val="accent2">
                <a:tint val="45000"/>
                <a:satMod val="400000"/>
              </a:schemeClr>
            </a:duotone>
          </a:blip>
          <a:stretch>
            <a:fillRect/>
          </a:stretch>
        </p:blipFill>
        <p:spPr>
          <a:xfrm>
            <a:off x="1059985" y="1948184"/>
            <a:ext cx="4139543" cy="3566469"/>
          </a:xfrm>
          <a:prstGeom prst="rect">
            <a:avLst/>
          </a:prstGeom>
        </p:spPr>
      </p:pic>
    </p:spTree>
    <p:extLst>
      <p:ext uri="{BB962C8B-B14F-4D97-AF65-F5344CB8AC3E}">
        <p14:creationId xmlns:p14="http://schemas.microsoft.com/office/powerpoint/2010/main" val="80661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Object Storage with Swift &amp; </a:t>
            </a:r>
            <a:r>
              <a:rPr lang="en-US" dirty="0" err="1"/>
              <a:t>Ceph</a:t>
            </a:r>
            <a:endParaRPr lang="en-US" dirty="0"/>
          </a:p>
        </p:txBody>
      </p:sp>
      <p:sp>
        <p:nvSpPr>
          <p:cNvPr id="2" name="텍스트 개체 틀 1"/>
          <p:cNvSpPr>
            <a:spLocks noGrp="1"/>
          </p:cNvSpPr>
          <p:nvPr>
            <p:ph type="body" sz="quarter" idx="14"/>
          </p:nvPr>
        </p:nvSpPr>
        <p:spPr/>
        <p:txBody>
          <a:bodyPr/>
          <a:lstStyle/>
          <a:p>
            <a:endParaRPr lang="ko-KR" altLang="en-US"/>
          </a:p>
        </p:txBody>
      </p:sp>
      <p:sp>
        <p:nvSpPr>
          <p:cNvPr id="3" name="Slide Number Placeholder 2"/>
          <p:cNvSpPr>
            <a:spLocks noGrp="1"/>
          </p:cNvSpPr>
          <p:nvPr>
            <p:ph type="sldNum" sz="quarter" idx="12"/>
          </p:nvPr>
        </p:nvSpPr>
        <p:spPr/>
        <p:txBody>
          <a:bodyPr/>
          <a:lstStyle/>
          <a:p>
            <a:fld id="{B016F8AB-BCEA-4347-8BA6-BE776009BC89}" type="slidenum">
              <a:rPr lang="en-US" smtClean="0"/>
              <a:t>53</a:t>
            </a:fld>
            <a:endParaRPr lang="en-US" dirty="0"/>
          </a:p>
        </p:txBody>
      </p:sp>
    </p:spTree>
    <p:extLst>
      <p:ext uri="{BB962C8B-B14F-4D97-AF65-F5344CB8AC3E}">
        <p14:creationId xmlns:p14="http://schemas.microsoft.com/office/powerpoint/2010/main" val="536332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8"/>
          <p:cNvSpPr>
            <a:spLocks noGrp="1"/>
          </p:cNvSpPr>
          <p:nvPr>
            <p:ph type="title"/>
          </p:nvPr>
        </p:nvSpPr>
        <p:spPr/>
        <p:txBody>
          <a:bodyPr/>
          <a:lstStyle/>
          <a:p>
            <a:r>
              <a:rPr lang="en-US" altLang="ko-KR" dirty="0"/>
              <a:t>Swift: High Level Architecture</a:t>
            </a:r>
            <a:endParaRPr lang="ko-KR" altLang="en-US" dirty="0"/>
          </a:p>
        </p:txBody>
      </p:sp>
      <p:sp>
        <p:nvSpPr>
          <p:cNvPr id="8" name="슬라이드 번호 개체 틀 7"/>
          <p:cNvSpPr>
            <a:spLocks noGrp="1"/>
          </p:cNvSpPr>
          <p:nvPr>
            <p:ph type="sldNum" sz="quarter" idx="12"/>
          </p:nvPr>
        </p:nvSpPr>
        <p:spPr/>
        <p:txBody>
          <a:bodyPr/>
          <a:lstStyle/>
          <a:p>
            <a:fld id="{B016F8AB-BCEA-4347-8BA6-BE776009BC89}" type="slidenum">
              <a:rPr lang="en-US" altLang="ko-KR" smtClean="0"/>
              <a:t>54</a:t>
            </a:fld>
            <a:endParaRPr lang="en-US" altLang="ko-KR"/>
          </a:p>
        </p:txBody>
      </p:sp>
      <p:sp>
        <p:nvSpPr>
          <p:cNvPr id="10" name="Shape 751"/>
          <p:cNvSpPr/>
          <p:nvPr/>
        </p:nvSpPr>
        <p:spPr>
          <a:xfrm>
            <a:off x="659854" y="2159701"/>
            <a:ext cx="10919530" cy="1636882"/>
          </a:xfrm>
          <a:prstGeom prst="roundRect">
            <a:avLst>
              <a:gd name="adj" fmla="val 8344"/>
            </a:avLst>
          </a:prstGeom>
          <a:solidFill>
            <a:schemeClr val="bg2"/>
          </a:solidFill>
          <a:ln w="101600">
            <a:solidFill>
              <a:srgbClr val="00B388"/>
            </a:solidFill>
            <a:miter lim="400000"/>
          </a:ln>
        </p:spPr>
        <p:txBody>
          <a:bodyPr lIns="0" tIns="0" rIns="0" bIns="0" anchor="ctr"/>
          <a:lstStyle/>
          <a:p>
            <a:pPr lvl="0">
              <a:defRPr sz="3200">
                <a:solidFill>
                  <a:srgbClr val="FFFFFF"/>
                </a:solidFill>
              </a:defRPr>
            </a:pPr>
            <a:endParaRPr sz="1200" dirty="0"/>
          </a:p>
        </p:txBody>
      </p:sp>
      <p:grpSp>
        <p:nvGrpSpPr>
          <p:cNvPr id="11" name="Group 759"/>
          <p:cNvGrpSpPr/>
          <p:nvPr/>
        </p:nvGrpSpPr>
        <p:grpSpPr>
          <a:xfrm>
            <a:off x="5482239" y="2878560"/>
            <a:ext cx="1655388" cy="628491"/>
            <a:chOff x="297234" y="0"/>
            <a:chExt cx="3501080" cy="1461004"/>
          </a:xfrm>
        </p:grpSpPr>
        <p:sp>
          <p:nvSpPr>
            <p:cNvPr id="12" name="Shape 752"/>
            <p:cNvSpPr/>
            <p:nvPr/>
          </p:nvSpPr>
          <p:spPr>
            <a:xfrm>
              <a:off x="297234" y="219011"/>
              <a:ext cx="2899996" cy="1136793"/>
            </a:xfrm>
            <a:prstGeom prst="rect">
              <a:avLst/>
            </a:prstGeom>
            <a:solidFill>
              <a:srgbClr val="909595"/>
            </a:solidFill>
            <a:ln w="12700" cap="flat">
              <a:solidFill>
                <a:srgbClr val="FFFFFF"/>
              </a:solidFill>
              <a:prstDash val="solid"/>
              <a:miter lim="400000"/>
            </a:ln>
            <a:effectLst/>
          </p:spPr>
          <p:txBody>
            <a:bodyPr wrap="square" lIns="0" tIns="0" rIns="0" bIns="0" numCol="1" anchor="ctr">
              <a:noAutofit/>
            </a:bodyPr>
            <a:lstStyle/>
            <a:p>
              <a:pPr lvl="0">
                <a:defRPr sz="3200">
                  <a:solidFill>
                    <a:srgbClr val="FFFFFF"/>
                  </a:solidFill>
                </a:defRPr>
              </a:pPr>
              <a:endParaRPr sz="1200" dirty="0"/>
            </a:p>
          </p:txBody>
        </p:sp>
        <p:sp>
          <p:nvSpPr>
            <p:cNvPr id="13" name="Shape 753"/>
            <p:cNvSpPr/>
            <p:nvPr/>
          </p:nvSpPr>
          <p:spPr>
            <a:xfrm>
              <a:off x="300904" y="0"/>
              <a:ext cx="3497410" cy="218560"/>
            </a:xfrm>
            <a:custGeom>
              <a:avLst/>
              <a:gdLst/>
              <a:ahLst/>
              <a:cxnLst>
                <a:cxn ang="0">
                  <a:pos x="wd2" y="hd2"/>
                </a:cxn>
                <a:cxn ang="5400000">
                  <a:pos x="wd2" y="hd2"/>
                </a:cxn>
                <a:cxn ang="10800000">
                  <a:pos x="wd2" y="hd2"/>
                </a:cxn>
                <a:cxn ang="16200000">
                  <a:pos x="wd2" y="hd2"/>
                </a:cxn>
              </a:cxnLst>
              <a:rect l="0" t="0" r="r" b="b"/>
              <a:pathLst>
                <a:path w="21600" h="21600" extrusionOk="0">
                  <a:moveTo>
                    <a:pt x="0" y="21373"/>
                  </a:moveTo>
                  <a:lnTo>
                    <a:pt x="3721" y="140"/>
                  </a:lnTo>
                  <a:lnTo>
                    <a:pt x="21600" y="0"/>
                  </a:lnTo>
                  <a:lnTo>
                    <a:pt x="17931" y="21600"/>
                  </a:lnTo>
                  <a:lnTo>
                    <a:pt x="0" y="21373"/>
                  </a:lnTo>
                  <a:close/>
                </a:path>
              </a:pathLst>
            </a:custGeom>
            <a:solidFill>
              <a:srgbClr val="D5D6DA"/>
            </a:solidFill>
            <a:ln w="9525" cap="flat">
              <a:solidFill>
                <a:srgbClr val="FFFFFF"/>
              </a:solidFill>
              <a:prstDash val="solid"/>
              <a:miter lim="400000"/>
            </a:ln>
            <a:effectLst/>
          </p:spPr>
          <p:txBody>
            <a:bodyPr wrap="square" lIns="0" tIns="0" rIns="0" bIns="0" numCol="1" anchor="ctr">
              <a:noAutofit/>
            </a:bodyPr>
            <a:lstStyle/>
            <a:p>
              <a:pPr lvl="0">
                <a:defRPr sz="3200"/>
              </a:pPr>
              <a:endParaRPr sz="1200" dirty="0"/>
            </a:p>
          </p:txBody>
        </p:sp>
        <p:sp>
          <p:nvSpPr>
            <p:cNvPr id="14" name="Shape 754"/>
            <p:cNvSpPr/>
            <p:nvPr/>
          </p:nvSpPr>
          <p:spPr>
            <a:xfrm>
              <a:off x="3200339" y="4286"/>
              <a:ext cx="579358" cy="13546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7" y="3297"/>
                  </a:lnTo>
                  <a:lnTo>
                    <a:pt x="21600" y="0"/>
                  </a:lnTo>
                  <a:lnTo>
                    <a:pt x="21541" y="18363"/>
                  </a:lnTo>
                  <a:lnTo>
                    <a:pt x="0" y="21600"/>
                  </a:lnTo>
                  <a:close/>
                </a:path>
              </a:pathLst>
            </a:custGeom>
            <a:solidFill>
              <a:srgbClr val="7D8181"/>
            </a:solidFill>
            <a:ln w="9525" cap="flat">
              <a:solidFill>
                <a:srgbClr val="FFFFFF"/>
              </a:solidFill>
              <a:prstDash val="solid"/>
              <a:miter lim="400000"/>
            </a:ln>
            <a:effectLst/>
          </p:spPr>
          <p:txBody>
            <a:bodyPr wrap="square" lIns="0" tIns="0" rIns="0" bIns="0" numCol="1" anchor="ctr">
              <a:noAutofit/>
            </a:bodyPr>
            <a:lstStyle/>
            <a:p>
              <a:pPr lvl="0">
                <a:defRPr sz="3200"/>
              </a:pPr>
              <a:endParaRPr sz="1200" dirty="0"/>
            </a:p>
          </p:txBody>
        </p:sp>
        <p:sp>
          <p:nvSpPr>
            <p:cNvPr id="15" name="Shape 755"/>
            <p:cNvSpPr/>
            <p:nvPr/>
          </p:nvSpPr>
          <p:spPr>
            <a:xfrm>
              <a:off x="428982" y="234702"/>
              <a:ext cx="2237854" cy="12263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60" tIns="22860" rIns="22860" bIns="22860" numCol="1" anchor="ctr">
              <a:noAutofit/>
            </a:bodyPr>
            <a:lstStyle>
              <a:lvl1pPr defTabSz="457200">
                <a:lnSpc>
                  <a:spcPct val="70000"/>
                </a:lnSpc>
                <a:defRPr sz="4300" b="1">
                  <a:solidFill>
                    <a:srgbClr val="FFFFFF"/>
                  </a:solidFill>
                  <a:latin typeface="HP Simplified"/>
                  <a:ea typeface="HP Simplified"/>
                  <a:cs typeface="HP Simplified"/>
                  <a:sym typeface="HP Simplified"/>
                </a:defRPr>
              </a:lvl1pPr>
            </a:lstStyle>
            <a:p>
              <a:pPr lvl="0">
                <a:defRPr sz="1800" b="0">
                  <a:solidFill>
                    <a:srgbClr val="000000"/>
                  </a:solidFill>
                </a:defRPr>
              </a:pPr>
              <a:r>
                <a:rPr sz="1800" dirty="0">
                  <a:solidFill>
                    <a:schemeClr val="bg1"/>
                  </a:solidFill>
                  <a:latin typeface="+mn-lt"/>
                </a:rPr>
                <a:t>Proxy</a:t>
              </a:r>
            </a:p>
          </p:txBody>
        </p:sp>
        <p:grpSp>
          <p:nvGrpSpPr>
            <p:cNvPr id="16" name="Group 758"/>
            <p:cNvGrpSpPr/>
            <p:nvPr/>
          </p:nvGrpSpPr>
          <p:grpSpPr>
            <a:xfrm>
              <a:off x="1923280" y="474985"/>
              <a:ext cx="1185379" cy="655423"/>
              <a:chOff x="0" y="45156"/>
              <a:chExt cx="1185378" cy="655422"/>
            </a:xfrm>
          </p:grpSpPr>
          <p:sp>
            <p:nvSpPr>
              <p:cNvPr id="17" name="Shape 756"/>
              <p:cNvSpPr/>
              <p:nvPr/>
            </p:nvSpPr>
            <p:spPr>
              <a:xfrm>
                <a:off x="12623" y="79999"/>
                <a:ext cx="1172755" cy="620579"/>
              </a:xfrm>
              <a:custGeom>
                <a:avLst/>
                <a:gdLst/>
                <a:ahLst/>
                <a:cxnLst>
                  <a:cxn ang="0">
                    <a:pos x="wd2" y="hd2"/>
                  </a:cxn>
                  <a:cxn ang="5400000">
                    <a:pos x="wd2" y="hd2"/>
                  </a:cxn>
                  <a:cxn ang="10800000">
                    <a:pos x="wd2" y="hd2"/>
                  </a:cxn>
                  <a:cxn ang="16200000">
                    <a:pos x="wd2" y="hd2"/>
                  </a:cxn>
                </a:cxnLst>
                <a:rect l="0" t="0" r="r" b="b"/>
                <a:pathLst>
                  <a:path w="21600" h="21600" extrusionOk="0">
                    <a:moveTo>
                      <a:pt x="857" y="0"/>
                    </a:moveTo>
                    <a:lnTo>
                      <a:pt x="21600" y="0"/>
                    </a:lnTo>
                    <a:lnTo>
                      <a:pt x="21600" y="18000"/>
                    </a:lnTo>
                    <a:cubicBezTo>
                      <a:pt x="21600" y="19988"/>
                      <a:pt x="21216" y="21600"/>
                      <a:pt x="20743" y="21600"/>
                    </a:cubicBezTo>
                    <a:lnTo>
                      <a:pt x="0" y="21600"/>
                    </a:lnTo>
                    <a:lnTo>
                      <a:pt x="0" y="3600"/>
                    </a:lnTo>
                    <a:cubicBezTo>
                      <a:pt x="0" y="1612"/>
                      <a:pt x="384" y="0"/>
                      <a:pt x="857" y="0"/>
                    </a:cubicBezTo>
                    <a:close/>
                  </a:path>
                </a:pathLst>
              </a:custGeom>
              <a:solidFill>
                <a:srgbClr val="822980"/>
              </a:solidFill>
              <a:ln w="9525" cap="flat">
                <a:solidFill>
                  <a:srgbClr val="FFFFFF"/>
                </a:solidFill>
                <a:prstDash val="solid"/>
                <a:miter lim="800000"/>
              </a:ln>
              <a:effectLst/>
            </p:spPr>
            <p:txBody>
              <a:bodyPr wrap="square" lIns="45720" tIns="45720" rIns="45720" bIns="45720" numCol="1" anchor="ctr">
                <a:noAutofit/>
              </a:bodyPr>
              <a:lstStyle/>
              <a:p>
                <a:pPr defTabSz="457200">
                  <a:defRPr sz="2600">
                    <a:solidFill>
                      <a:srgbClr val="FFFFFF"/>
                    </a:solidFill>
                    <a:latin typeface="HP Simplified"/>
                    <a:ea typeface="HP Simplified"/>
                    <a:cs typeface="HP Simplified"/>
                    <a:sym typeface="HP Simplified"/>
                  </a:defRPr>
                </a:pPr>
                <a:endParaRPr sz="1100" dirty="0"/>
              </a:p>
            </p:txBody>
          </p:sp>
          <p:sp>
            <p:nvSpPr>
              <p:cNvPr id="18" name="Shape 757"/>
              <p:cNvSpPr/>
              <p:nvPr/>
            </p:nvSpPr>
            <p:spPr>
              <a:xfrm>
                <a:off x="0" y="45156"/>
                <a:ext cx="1175928" cy="6301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noAutofit/>
              </a:bodyPr>
              <a:lstStyle>
                <a:lvl1pPr defTabSz="914400">
                  <a:defRPr sz="3600" b="1">
                    <a:solidFill>
                      <a:srgbClr val="FFFFFF"/>
                    </a:solidFill>
                    <a:latin typeface="HP Simplified"/>
                    <a:ea typeface="HP Simplified"/>
                    <a:cs typeface="HP Simplified"/>
                    <a:sym typeface="HP Simplified"/>
                  </a:defRPr>
                </a:lvl1pPr>
              </a:lstStyle>
              <a:p>
                <a:pPr lvl="0">
                  <a:defRPr sz="1800" b="0">
                    <a:solidFill>
                      <a:srgbClr val="000000"/>
                    </a:solidFill>
                  </a:defRPr>
                </a:pPr>
                <a:r>
                  <a:rPr sz="1400" dirty="0">
                    <a:solidFill>
                      <a:schemeClr val="bg1"/>
                    </a:solidFill>
                    <a:latin typeface="+mn-lt"/>
                  </a:rPr>
                  <a:t>Hash</a:t>
                </a:r>
              </a:p>
            </p:txBody>
          </p:sp>
        </p:grpSp>
      </p:grpSp>
      <p:grpSp>
        <p:nvGrpSpPr>
          <p:cNvPr id="19" name="Group 767"/>
          <p:cNvGrpSpPr/>
          <p:nvPr/>
        </p:nvGrpSpPr>
        <p:grpSpPr>
          <a:xfrm>
            <a:off x="8227757" y="2903223"/>
            <a:ext cx="1655389" cy="618779"/>
            <a:chOff x="297233" y="0"/>
            <a:chExt cx="3501081" cy="1438426"/>
          </a:xfrm>
        </p:grpSpPr>
        <p:sp>
          <p:nvSpPr>
            <p:cNvPr id="20" name="Shape 760"/>
            <p:cNvSpPr/>
            <p:nvPr/>
          </p:nvSpPr>
          <p:spPr>
            <a:xfrm>
              <a:off x="297233" y="219011"/>
              <a:ext cx="2899997" cy="1136793"/>
            </a:xfrm>
            <a:prstGeom prst="rect">
              <a:avLst/>
            </a:prstGeom>
            <a:solidFill>
              <a:srgbClr val="909595"/>
            </a:solidFill>
            <a:ln w="12700" cap="flat">
              <a:solidFill>
                <a:srgbClr val="FFFFFF"/>
              </a:solidFill>
              <a:prstDash val="solid"/>
              <a:miter lim="400000"/>
            </a:ln>
            <a:effectLst/>
          </p:spPr>
          <p:txBody>
            <a:bodyPr wrap="square" lIns="0" tIns="0" rIns="0" bIns="0" numCol="1" anchor="ctr">
              <a:noAutofit/>
            </a:bodyPr>
            <a:lstStyle/>
            <a:p>
              <a:pPr lvl="0">
                <a:defRPr sz="3200">
                  <a:solidFill>
                    <a:srgbClr val="FFFFFF"/>
                  </a:solidFill>
                </a:defRPr>
              </a:pPr>
              <a:endParaRPr sz="1200" dirty="0"/>
            </a:p>
          </p:txBody>
        </p:sp>
        <p:sp>
          <p:nvSpPr>
            <p:cNvPr id="21" name="Shape 761"/>
            <p:cNvSpPr/>
            <p:nvPr/>
          </p:nvSpPr>
          <p:spPr>
            <a:xfrm>
              <a:off x="300904" y="0"/>
              <a:ext cx="3497410" cy="218560"/>
            </a:xfrm>
            <a:custGeom>
              <a:avLst/>
              <a:gdLst/>
              <a:ahLst/>
              <a:cxnLst>
                <a:cxn ang="0">
                  <a:pos x="wd2" y="hd2"/>
                </a:cxn>
                <a:cxn ang="5400000">
                  <a:pos x="wd2" y="hd2"/>
                </a:cxn>
                <a:cxn ang="10800000">
                  <a:pos x="wd2" y="hd2"/>
                </a:cxn>
                <a:cxn ang="16200000">
                  <a:pos x="wd2" y="hd2"/>
                </a:cxn>
              </a:cxnLst>
              <a:rect l="0" t="0" r="r" b="b"/>
              <a:pathLst>
                <a:path w="21600" h="21600" extrusionOk="0">
                  <a:moveTo>
                    <a:pt x="0" y="21373"/>
                  </a:moveTo>
                  <a:lnTo>
                    <a:pt x="3721" y="140"/>
                  </a:lnTo>
                  <a:lnTo>
                    <a:pt x="21600" y="0"/>
                  </a:lnTo>
                  <a:lnTo>
                    <a:pt x="17931" y="21600"/>
                  </a:lnTo>
                  <a:lnTo>
                    <a:pt x="0" y="21373"/>
                  </a:lnTo>
                  <a:close/>
                </a:path>
              </a:pathLst>
            </a:custGeom>
            <a:solidFill>
              <a:srgbClr val="D5D6DA"/>
            </a:solidFill>
            <a:ln w="9525" cap="flat">
              <a:solidFill>
                <a:srgbClr val="FFFFFF"/>
              </a:solidFill>
              <a:prstDash val="solid"/>
              <a:miter lim="400000"/>
            </a:ln>
            <a:effectLst/>
          </p:spPr>
          <p:txBody>
            <a:bodyPr wrap="square" lIns="0" tIns="0" rIns="0" bIns="0" numCol="1" anchor="ctr">
              <a:noAutofit/>
            </a:bodyPr>
            <a:lstStyle/>
            <a:p>
              <a:pPr lvl="0">
                <a:defRPr sz="3200"/>
              </a:pPr>
              <a:endParaRPr sz="1200" dirty="0"/>
            </a:p>
          </p:txBody>
        </p:sp>
        <p:sp>
          <p:nvSpPr>
            <p:cNvPr id="22" name="Shape 762"/>
            <p:cNvSpPr/>
            <p:nvPr/>
          </p:nvSpPr>
          <p:spPr>
            <a:xfrm>
              <a:off x="3200339" y="4286"/>
              <a:ext cx="579358" cy="13546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7" y="3297"/>
                  </a:lnTo>
                  <a:lnTo>
                    <a:pt x="21600" y="0"/>
                  </a:lnTo>
                  <a:lnTo>
                    <a:pt x="21541" y="18363"/>
                  </a:lnTo>
                  <a:lnTo>
                    <a:pt x="0" y="21600"/>
                  </a:lnTo>
                  <a:close/>
                </a:path>
              </a:pathLst>
            </a:custGeom>
            <a:solidFill>
              <a:srgbClr val="7D8181"/>
            </a:solidFill>
            <a:ln w="9525" cap="flat">
              <a:solidFill>
                <a:srgbClr val="FFFFFF"/>
              </a:solidFill>
              <a:prstDash val="solid"/>
              <a:miter lim="400000"/>
            </a:ln>
            <a:effectLst/>
          </p:spPr>
          <p:txBody>
            <a:bodyPr wrap="square" lIns="0" tIns="0" rIns="0" bIns="0" numCol="1" anchor="ctr">
              <a:noAutofit/>
            </a:bodyPr>
            <a:lstStyle/>
            <a:p>
              <a:pPr lvl="0">
                <a:defRPr sz="3200"/>
              </a:pPr>
              <a:endParaRPr sz="1200" dirty="0"/>
            </a:p>
          </p:txBody>
        </p:sp>
        <p:sp>
          <p:nvSpPr>
            <p:cNvPr id="23" name="Shape 763"/>
            <p:cNvSpPr/>
            <p:nvPr/>
          </p:nvSpPr>
          <p:spPr>
            <a:xfrm>
              <a:off x="428983" y="212124"/>
              <a:ext cx="2237853" cy="12263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2860" tIns="22860" rIns="22860" bIns="22860" numCol="1" anchor="ctr">
              <a:noAutofit/>
            </a:bodyPr>
            <a:lstStyle>
              <a:lvl1pPr defTabSz="457200">
                <a:lnSpc>
                  <a:spcPct val="70000"/>
                </a:lnSpc>
                <a:defRPr sz="4300" b="1">
                  <a:solidFill>
                    <a:srgbClr val="FFFFFF"/>
                  </a:solidFill>
                  <a:latin typeface="HP Simplified"/>
                  <a:ea typeface="HP Simplified"/>
                  <a:cs typeface="HP Simplified"/>
                  <a:sym typeface="HP Simplified"/>
                </a:defRPr>
              </a:lvl1pPr>
            </a:lstStyle>
            <a:p>
              <a:pPr lvl="0">
                <a:defRPr sz="1800" b="0">
                  <a:solidFill>
                    <a:srgbClr val="000000"/>
                  </a:solidFill>
                </a:defRPr>
              </a:pPr>
              <a:r>
                <a:rPr sz="1800" dirty="0">
                  <a:solidFill>
                    <a:schemeClr val="bg1"/>
                  </a:solidFill>
                  <a:latin typeface="+mn-lt"/>
                </a:rPr>
                <a:t>Proxy</a:t>
              </a:r>
            </a:p>
          </p:txBody>
        </p:sp>
        <p:grpSp>
          <p:nvGrpSpPr>
            <p:cNvPr id="24" name="Group 766"/>
            <p:cNvGrpSpPr/>
            <p:nvPr/>
          </p:nvGrpSpPr>
          <p:grpSpPr>
            <a:xfrm>
              <a:off x="1923280" y="474985"/>
              <a:ext cx="1185379" cy="655423"/>
              <a:chOff x="0" y="45156"/>
              <a:chExt cx="1185378" cy="655422"/>
            </a:xfrm>
          </p:grpSpPr>
          <p:sp>
            <p:nvSpPr>
              <p:cNvPr id="25" name="Shape 764"/>
              <p:cNvSpPr/>
              <p:nvPr/>
            </p:nvSpPr>
            <p:spPr>
              <a:xfrm>
                <a:off x="12623" y="79999"/>
                <a:ext cx="1172755" cy="620579"/>
              </a:xfrm>
              <a:custGeom>
                <a:avLst/>
                <a:gdLst/>
                <a:ahLst/>
                <a:cxnLst>
                  <a:cxn ang="0">
                    <a:pos x="wd2" y="hd2"/>
                  </a:cxn>
                  <a:cxn ang="5400000">
                    <a:pos x="wd2" y="hd2"/>
                  </a:cxn>
                  <a:cxn ang="10800000">
                    <a:pos x="wd2" y="hd2"/>
                  </a:cxn>
                  <a:cxn ang="16200000">
                    <a:pos x="wd2" y="hd2"/>
                  </a:cxn>
                </a:cxnLst>
                <a:rect l="0" t="0" r="r" b="b"/>
                <a:pathLst>
                  <a:path w="21600" h="21600" extrusionOk="0">
                    <a:moveTo>
                      <a:pt x="857" y="0"/>
                    </a:moveTo>
                    <a:lnTo>
                      <a:pt x="21600" y="0"/>
                    </a:lnTo>
                    <a:lnTo>
                      <a:pt x="21600" y="18000"/>
                    </a:lnTo>
                    <a:cubicBezTo>
                      <a:pt x="21600" y="19988"/>
                      <a:pt x="21216" y="21600"/>
                      <a:pt x="20743" y="21600"/>
                    </a:cubicBezTo>
                    <a:lnTo>
                      <a:pt x="0" y="21600"/>
                    </a:lnTo>
                    <a:lnTo>
                      <a:pt x="0" y="3600"/>
                    </a:lnTo>
                    <a:cubicBezTo>
                      <a:pt x="0" y="1612"/>
                      <a:pt x="384" y="0"/>
                      <a:pt x="857" y="0"/>
                    </a:cubicBezTo>
                    <a:close/>
                  </a:path>
                </a:pathLst>
              </a:custGeom>
              <a:solidFill>
                <a:srgbClr val="822980"/>
              </a:solidFill>
              <a:ln w="9525" cap="flat">
                <a:solidFill>
                  <a:srgbClr val="FFFFFF"/>
                </a:solidFill>
                <a:prstDash val="solid"/>
                <a:miter lim="800000"/>
              </a:ln>
              <a:effectLst/>
            </p:spPr>
            <p:txBody>
              <a:bodyPr wrap="square" lIns="45720" tIns="45720" rIns="45720" bIns="45720" numCol="1" anchor="ctr">
                <a:noAutofit/>
              </a:bodyPr>
              <a:lstStyle/>
              <a:p>
                <a:pPr defTabSz="457200">
                  <a:defRPr sz="2600">
                    <a:solidFill>
                      <a:srgbClr val="FFFFFF"/>
                    </a:solidFill>
                    <a:latin typeface="HP Simplified"/>
                    <a:ea typeface="HP Simplified"/>
                    <a:cs typeface="HP Simplified"/>
                    <a:sym typeface="HP Simplified"/>
                  </a:defRPr>
                </a:pPr>
                <a:endParaRPr sz="1100" dirty="0"/>
              </a:p>
            </p:txBody>
          </p:sp>
          <p:sp>
            <p:nvSpPr>
              <p:cNvPr id="26" name="Shape 765"/>
              <p:cNvSpPr/>
              <p:nvPr/>
            </p:nvSpPr>
            <p:spPr>
              <a:xfrm>
                <a:off x="0" y="45156"/>
                <a:ext cx="1175928" cy="6301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20" tIns="45720" rIns="45720" bIns="45720" numCol="1" anchor="ctr">
                <a:noAutofit/>
              </a:bodyPr>
              <a:lstStyle>
                <a:lvl1pPr defTabSz="914400">
                  <a:defRPr sz="3600" b="1">
                    <a:solidFill>
                      <a:srgbClr val="FFFFFF"/>
                    </a:solidFill>
                    <a:latin typeface="HP Simplified"/>
                    <a:ea typeface="HP Simplified"/>
                    <a:cs typeface="HP Simplified"/>
                    <a:sym typeface="HP Simplified"/>
                  </a:defRPr>
                </a:lvl1pPr>
              </a:lstStyle>
              <a:p>
                <a:pPr lvl="0">
                  <a:defRPr sz="1800" b="0">
                    <a:solidFill>
                      <a:srgbClr val="000000"/>
                    </a:solidFill>
                  </a:defRPr>
                </a:pPr>
                <a:r>
                  <a:rPr sz="1400" dirty="0">
                    <a:solidFill>
                      <a:schemeClr val="bg1"/>
                    </a:solidFill>
                    <a:latin typeface="+mn-lt"/>
                  </a:rPr>
                  <a:t>Hash</a:t>
                </a:r>
              </a:p>
            </p:txBody>
          </p:sp>
        </p:grpSp>
      </p:grpSp>
      <p:sp>
        <p:nvSpPr>
          <p:cNvPr id="27" name="Shape 768"/>
          <p:cNvSpPr/>
          <p:nvPr/>
        </p:nvSpPr>
        <p:spPr>
          <a:xfrm>
            <a:off x="644166" y="3981297"/>
            <a:ext cx="10919530" cy="2147704"/>
          </a:xfrm>
          <a:prstGeom prst="roundRect">
            <a:avLst>
              <a:gd name="adj" fmla="val 6359"/>
            </a:avLst>
          </a:prstGeom>
          <a:solidFill>
            <a:srgbClr val="DCDEE0"/>
          </a:solidFill>
          <a:ln w="101600">
            <a:solidFill>
              <a:srgbClr val="A6AAA9"/>
            </a:solidFill>
            <a:miter lim="400000"/>
          </a:ln>
        </p:spPr>
        <p:txBody>
          <a:bodyPr lIns="0" tIns="0" rIns="0" bIns="0" anchor="ctr"/>
          <a:lstStyle/>
          <a:p>
            <a:pPr lvl="0">
              <a:defRPr sz="3200">
                <a:solidFill>
                  <a:srgbClr val="FFFFFF"/>
                </a:solidFill>
              </a:defRPr>
            </a:pPr>
            <a:endParaRPr sz="1200" dirty="0"/>
          </a:p>
        </p:txBody>
      </p:sp>
      <p:grpSp>
        <p:nvGrpSpPr>
          <p:cNvPr id="28" name="Group 782"/>
          <p:cNvGrpSpPr/>
          <p:nvPr/>
        </p:nvGrpSpPr>
        <p:grpSpPr>
          <a:xfrm>
            <a:off x="4296007" y="4185630"/>
            <a:ext cx="1362365" cy="1828441"/>
            <a:chOff x="0" y="0"/>
            <a:chExt cx="2881345" cy="4250435"/>
          </a:xfrm>
          <a:solidFill>
            <a:srgbClr val="00B388"/>
          </a:solidFill>
        </p:grpSpPr>
        <p:grpSp>
          <p:nvGrpSpPr>
            <p:cNvPr id="29" name="Group 772"/>
            <p:cNvGrpSpPr/>
            <p:nvPr/>
          </p:nvGrpSpPr>
          <p:grpSpPr>
            <a:xfrm>
              <a:off x="509233" y="572561"/>
              <a:ext cx="2372112" cy="3677874"/>
              <a:chOff x="0" y="0"/>
              <a:chExt cx="2372111" cy="3677873"/>
            </a:xfrm>
            <a:grpFill/>
          </p:grpSpPr>
          <p:sp>
            <p:nvSpPr>
              <p:cNvPr id="39" name="Shape 769"/>
              <p:cNvSpPr/>
              <p:nvPr/>
            </p:nvSpPr>
            <p:spPr>
              <a:xfrm>
                <a:off x="0" y="3294554"/>
                <a:ext cx="2366165" cy="3833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sp>
            <p:nvSpPr>
              <p:cNvPr id="40" name="Shape 770"/>
              <p:cNvSpPr/>
              <p:nvPr/>
            </p:nvSpPr>
            <p:spPr>
              <a:xfrm>
                <a:off x="5947" y="202584"/>
                <a:ext cx="2366165" cy="3330568"/>
              </a:xfrm>
              <a:prstGeom prst="rect">
                <a:avLst/>
              </a:prstGeom>
              <a:grpFill/>
              <a:ln w="12700" cap="flat">
                <a:noFill/>
                <a:miter lim="4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sp>
            <p:nvSpPr>
              <p:cNvPr id="41" name="Shape 771"/>
              <p:cNvSpPr/>
              <p:nvPr/>
            </p:nvSpPr>
            <p:spPr>
              <a:xfrm>
                <a:off x="5947" y="0"/>
                <a:ext cx="2366165" cy="3833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solidFill>
                  <a:srgbClr val="FFFFFF"/>
                </a:solidFill>
                <a:prstDash val="solid"/>
                <a:miter lim="8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grpSp>
        <p:grpSp>
          <p:nvGrpSpPr>
            <p:cNvPr id="30" name="Group 776"/>
            <p:cNvGrpSpPr/>
            <p:nvPr/>
          </p:nvGrpSpPr>
          <p:grpSpPr>
            <a:xfrm>
              <a:off x="245908" y="283229"/>
              <a:ext cx="2366165" cy="3695823"/>
              <a:chOff x="0" y="0"/>
              <a:chExt cx="2366164" cy="3695821"/>
            </a:xfrm>
            <a:grpFill/>
          </p:grpSpPr>
          <p:sp>
            <p:nvSpPr>
              <p:cNvPr id="36" name="Shape 773"/>
              <p:cNvSpPr/>
              <p:nvPr/>
            </p:nvSpPr>
            <p:spPr>
              <a:xfrm>
                <a:off x="0" y="3312503"/>
                <a:ext cx="2366165" cy="3833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sp>
            <p:nvSpPr>
              <p:cNvPr id="37" name="Shape 774"/>
              <p:cNvSpPr/>
              <p:nvPr/>
            </p:nvSpPr>
            <p:spPr>
              <a:xfrm>
                <a:off x="0" y="165289"/>
                <a:ext cx="2366165" cy="3330567"/>
              </a:xfrm>
              <a:prstGeom prst="rect">
                <a:avLst/>
              </a:prstGeom>
              <a:grpFill/>
              <a:ln w="12700" cap="flat">
                <a:noFill/>
                <a:miter lim="4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sp>
            <p:nvSpPr>
              <p:cNvPr id="38" name="Shape 775"/>
              <p:cNvSpPr/>
              <p:nvPr/>
            </p:nvSpPr>
            <p:spPr>
              <a:xfrm>
                <a:off x="0" y="0"/>
                <a:ext cx="2366165" cy="3833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solidFill>
                  <a:srgbClr val="FFFFFF"/>
                </a:solidFill>
                <a:prstDash val="solid"/>
                <a:miter lim="8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grpSp>
        <p:sp>
          <p:nvSpPr>
            <p:cNvPr id="31" name="Shape 777"/>
            <p:cNvSpPr/>
            <p:nvPr/>
          </p:nvSpPr>
          <p:spPr>
            <a:xfrm>
              <a:off x="0" y="3353127"/>
              <a:ext cx="2366165" cy="3833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sp>
          <p:nvSpPr>
            <p:cNvPr id="32" name="Shape 778"/>
            <p:cNvSpPr/>
            <p:nvPr/>
          </p:nvSpPr>
          <p:spPr>
            <a:xfrm>
              <a:off x="0" y="202584"/>
              <a:ext cx="2366165" cy="3329250"/>
            </a:xfrm>
            <a:prstGeom prst="rect">
              <a:avLst/>
            </a:prstGeom>
            <a:grpFill/>
            <a:ln w="12700" cap="flat">
              <a:noFill/>
              <a:miter lim="4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sp>
          <p:nvSpPr>
            <p:cNvPr id="33" name="Shape 779"/>
            <p:cNvSpPr/>
            <p:nvPr/>
          </p:nvSpPr>
          <p:spPr>
            <a:xfrm>
              <a:off x="197440" y="2200426"/>
              <a:ext cx="2120644" cy="1463369"/>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22860" tIns="22860" rIns="22860" bIns="22860" numCol="1" anchor="ctr">
              <a:noAutofit/>
            </a:bodyPr>
            <a:lstStyle>
              <a:lvl1pPr defTabSz="457200">
                <a:lnSpc>
                  <a:spcPct val="80000"/>
                </a:lnSpc>
                <a:defRPr sz="4300" b="1">
                  <a:solidFill>
                    <a:srgbClr val="FFFFFF"/>
                  </a:solidFill>
                  <a:latin typeface="HP Simplified"/>
                  <a:ea typeface="HP Simplified"/>
                  <a:cs typeface="HP Simplified"/>
                  <a:sym typeface="HP Simplified"/>
                </a:defRPr>
              </a:lvl1pPr>
            </a:lstStyle>
            <a:p>
              <a:pPr lvl="0">
                <a:defRPr sz="1800" b="0">
                  <a:solidFill>
                    <a:srgbClr val="000000"/>
                  </a:solidFill>
                </a:defRPr>
              </a:pPr>
              <a:r>
                <a:rPr sz="1800" dirty="0">
                  <a:solidFill>
                    <a:schemeClr val="bg1"/>
                  </a:solidFill>
                  <a:latin typeface="+mn-lt"/>
                </a:rPr>
                <a:t>Storage</a:t>
              </a:r>
            </a:p>
          </p:txBody>
        </p:sp>
        <p:sp>
          <p:nvSpPr>
            <p:cNvPr id="34" name="Shape 780"/>
            <p:cNvSpPr/>
            <p:nvPr/>
          </p:nvSpPr>
          <p:spPr>
            <a:xfrm>
              <a:off x="514229" y="3069882"/>
              <a:ext cx="1205585" cy="643918"/>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lgn="l" defTabSz="914400">
                <a:defRPr sz="3200" b="1">
                  <a:solidFill>
                    <a:srgbClr val="4C5159"/>
                  </a:solidFill>
                  <a:latin typeface="HP Simplified"/>
                  <a:ea typeface="HP Simplified"/>
                  <a:cs typeface="HP Simplified"/>
                  <a:sym typeface="HP Simplified"/>
                </a:defRPr>
              </a:lvl1pPr>
            </a:lstStyle>
            <a:p>
              <a:pPr lvl="0">
                <a:defRPr sz="1800" b="0">
                  <a:solidFill>
                    <a:srgbClr val="000000"/>
                  </a:solidFill>
                </a:defRPr>
              </a:pPr>
              <a:r>
                <a:rPr sz="1200" dirty="0">
                  <a:latin typeface="+mn-lt"/>
                </a:rPr>
                <a:t>Zone 1</a:t>
              </a:r>
            </a:p>
          </p:txBody>
        </p:sp>
        <p:sp>
          <p:nvSpPr>
            <p:cNvPr id="35" name="Shape 781"/>
            <p:cNvSpPr/>
            <p:nvPr/>
          </p:nvSpPr>
          <p:spPr>
            <a:xfrm>
              <a:off x="0" y="0"/>
              <a:ext cx="2366165" cy="3833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solidFill>
                <a:srgbClr val="FFFFFF"/>
              </a:solidFill>
              <a:prstDash val="solid"/>
              <a:miter lim="8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grpSp>
      <p:grpSp>
        <p:nvGrpSpPr>
          <p:cNvPr id="42" name="Group 795"/>
          <p:cNvGrpSpPr/>
          <p:nvPr/>
        </p:nvGrpSpPr>
        <p:grpSpPr>
          <a:xfrm>
            <a:off x="8520548" y="4185630"/>
            <a:ext cx="1362365" cy="1828441"/>
            <a:chOff x="0" y="0"/>
            <a:chExt cx="2881345" cy="4250435"/>
          </a:xfrm>
          <a:solidFill>
            <a:srgbClr val="00B388"/>
          </a:solidFill>
        </p:grpSpPr>
        <p:grpSp>
          <p:nvGrpSpPr>
            <p:cNvPr id="43" name="Group 786"/>
            <p:cNvGrpSpPr/>
            <p:nvPr/>
          </p:nvGrpSpPr>
          <p:grpSpPr>
            <a:xfrm>
              <a:off x="509233" y="572561"/>
              <a:ext cx="2372112" cy="3677874"/>
              <a:chOff x="0" y="0"/>
              <a:chExt cx="2372111" cy="3677873"/>
            </a:xfrm>
            <a:grpFill/>
          </p:grpSpPr>
          <p:sp>
            <p:nvSpPr>
              <p:cNvPr id="52" name="Shape 783"/>
              <p:cNvSpPr/>
              <p:nvPr/>
            </p:nvSpPr>
            <p:spPr>
              <a:xfrm>
                <a:off x="0" y="3294554"/>
                <a:ext cx="2366165" cy="3833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sp>
            <p:nvSpPr>
              <p:cNvPr id="53" name="Shape 784"/>
              <p:cNvSpPr/>
              <p:nvPr/>
            </p:nvSpPr>
            <p:spPr>
              <a:xfrm>
                <a:off x="5947" y="202584"/>
                <a:ext cx="2366165" cy="3330568"/>
              </a:xfrm>
              <a:prstGeom prst="rect">
                <a:avLst/>
              </a:prstGeom>
              <a:grpFill/>
              <a:ln w="12700" cap="flat">
                <a:noFill/>
                <a:miter lim="4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sp>
            <p:nvSpPr>
              <p:cNvPr id="54" name="Shape 785"/>
              <p:cNvSpPr/>
              <p:nvPr/>
            </p:nvSpPr>
            <p:spPr>
              <a:xfrm>
                <a:off x="5947" y="0"/>
                <a:ext cx="2366165" cy="3833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solidFill>
                  <a:srgbClr val="FFFFFF"/>
                </a:solidFill>
                <a:prstDash val="solid"/>
                <a:miter lim="8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grpSp>
        <p:grpSp>
          <p:nvGrpSpPr>
            <p:cNvPr id="44" name="Group 790"/>
            <p:cNvGrpSpPr/>
            <p:nvPr/>
          </p:nvGrpSpPr>
          <p:grpSpPr>
            <a:xfrm>
              <a:off x="245908" y="283229"/>
              <a:ext cx="2366165" cy="3695823"/>
              <a:chOff x="0" y="0"/>
              <a:chExt cx="2366164" cy="3695821"/>
            </a:xfrm>
            <a:grpFill/>
          </p:grpSpPr>
          <p:sp>
            <p:nvSpPr>
              <p:cNvPr id="49" name="Shape 787"/>
              <p:cNvSpPr/>
              <p:nvPr/>
            </p:nvSpPr>
            <p:spPr>
              <a:xfrm>
                <a:off x="0" y="3312503"/>
                <a:ext cx="2366165" cy="3833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sp>
            <p:nvSpPr>
              <p:cNvPr id="50" name="Shape 788"/>
              <p:cNvSpPr/>
              <p:nvPr/>
            </p:nvSpPr>
            <p:spPr>
              <a:xfrm>
                <a:off x="0" y="165289"/>
                <a:ext cx="2366165" cy="3330567"/>
              </a:xfrm>
              <a:prstGeom prst="rect">
                <a:avLst/>
              </a:prstGeom>
              <a:grpFill/>
              <a:ln w="12700" cap="flat">
                <a:noFill/>
                <a:miter lim="4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sp>
            <p:nvSpPr>
              <p:cNvPr id="51" name="Shape 789"/>
              <p:cNvSpPr/>
              <p:nvPr/>
            </p:nvSpPr>
            <p:spPr>
              <a:xfrm>
                <a:off x="0" y="0"/>
                <a:ext cx="2366165" cy="3833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solidFill>
                  <a:srgbClr val="FFFFFF"/>
                </a:solidFill>
                <a:prstDash val="solid"/>
                <a:miter lim="8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grpSp>
        <p:sp>
          <p:nvSpPr>
            <p:cNvPr id="45" name="Shape 791"/>
            <p:cNvSpPr/>
            <p:nvPr/>
          </p:nvSpPr>
          <p:spPr>
            <a:xfrm>
              <a:off x="0" y="3353127"/>
              <a:ext cx="2366165" cy="3833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sp>
          <p:nvSpPr>
            <p:cNvPr id="46" name="Shape 792"/>
            <p:cNvSpPr/>
            <p:nvPr/>
          </p:nvSpPr>
          <p:spPr>
            <a:xfrm>
              <a:off x="0" y="202584"/>
              <a:ext cx="2366165" cy="3329249"/>
            </a:xfrm>
            <a:prstGeom prst="rect">
              <a:avLst/>
            </a:prstGeom>
            <a:grpFill/>
            <a:ln w="12700" cap="flat">
              <a:noFill/>
              <a:miter lim="4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sp>
          <p:nvSpPr>
            <p:cNvPr id="47" name="Shape 793"/>
            <p:cNvSpPr/>
            <p:nvPr/>
          </p:nvSpPr>
          <p:spPr>
            <a:xfrm>
              <a:off x="242596" y="2200426"/>
              <a:ext cx="2120646" cy="1463367"/>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22860" tIns="22860" rIns="22860" bIns="22860" numCol="1" anchor="ctr">
              <a:noAutofit/>
            </a:bodyPr>
            <a:lstStyle>
              <a:lvl1pPr defTabSz="457200">
                <a:lnSpc>
                  <a:spcPct val="80000"/>
                </a:lnSpc>
                <a:defRPr sz="4300" b="1">
                  <a:solidFill>
                    <a:srgbClr val="FFFFFF"/>
                  </a:solidFill>
                  <a:latin typeface="HP Simplified"/>
                  <a:ea typeface="HP Simplified"/>
                  <a:cs typeface="HP Simplified"/>
                  <a:sym typeface="HP Simplified"/>
                </a:defRPr>
              </a:lvl1pPr>
            </a:lstStyle>
            <a:p>
              <a:pPr lvl="0">
                <a:defRPr sz="1800" b="0">
                  <a:solidFill>
                    <a:srgbClr val="000000"/>
                  </a:solidFill>
                </a:defRPr>
              </a:pPr>
              <a:r>
                <a:rPr sz="1800" dirty="0">
                  <a:solidFill>
                    <a:schemeClr val="bg1"/>
                  </a:solidFill>
                  <a:latin typeface="+mn-lt"/>
                </a:rPr>
                <a:t>Storage</a:t>
              </a:r>
            </a:p>
          </p:txBody>
        </p:sp>
        <p:sp>
          <p:nvSpPr>
            <p:cNvPr id="48" name="Shape 794"/>
            <p:cNvSpPr/>
            <p:nvPr/>
          </p:nvSpPr>
          <p:spPr>
            <a:xfrm>
              <a:off x="0" y="0"/>
              <a:ext cx="2366165" cy="3833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solidFill>
                <a:srgbClr val="FFFFFF"/>
              </a:solidFill>
              <a:prstDash val="solid"/>
              <a:miter lim="8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grpSp>
      <p:grpSp>
        <p:nvGrpSpPr>
          <p:cNvPr id="55" name="Group 809"/>
          <p:cNvGrpSpPr/>
          <p:nvPr/>
        </p:nvGrpSpPr>
        <p:grpSpPr>
          <a:xfrm>
            <a:off x="7112368" y="4185630"/>
            <a:ext cx="1362365" cy="1828441"/>
            <a:chOff x="0" y="0"/>
            <a:chExt cx="2881345" cy="4250435"/>
          </a:xfrm>
          <a:solidFill>
            <a:srgbClr val="00B388"/>
          </a:solidFill>
        </p:grpSpPr>
        <p:grpSp>
          <p:nvGrpSpPr>
            <p:cNvPr id="56" name="Group 799"/>
            <p:cNvGrpSpPr/>
            <p:nvPr/>
          </p:nvGrpSpPr>
          <p:grpSpPr>
            <a:xfrm>
              <a:off x="509233" y="572561"/>
              <a:ext cx="2372112" cy="3677874"/>
              <a:chOff x="0" y="0"/>
              <a:chExt cx="2372111" cy="3677873"/>
            </a:xfrm>
            <a:grpFill/>
          </p:grpSpPr>
          <p:sp>
            <p:nvSpPr>
              <p:cNvPr id="66" name="Shape 796"/>
              <p:cNvSpPr/>
              <p:nvPr/>
            </p:nvSpPr>
            <p:spPr>
              <a:xfrm>
                <a:off x="0" y="3294554"/>
                <a:ext cx="2366165" cy="3833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sp>
            <p:nvSpPr>
              <p:cNvPr id="67" name="Shape 797"/>
              <p:cNvSpPr/>
              <p:nvPr/>
            </p:nvSpPr>
            <p:spPr>
              <a:xfrm>
                <a:off x="5947" y="202584"/>
                <a:ext cx="2366165" cy="3330568"/>
              </a:xfrm>
              <a:prstGeom prst="rect">
                <a:avLst/>
              </a:prstGeom>
              <a:grpFill/>
              <a:ln w="12700" cap="flat">
                <a:noFill/>
                <a:miter lim="4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sp>
            <p:nvSpPr>
              <p:cNvPr id="68" name="Shape 798"/>
              <p:cNvSpPr/>
              <p:nvPr/>
            </p:nvSpPr>
            <p:spPr>
              <a:xfrm>
                <a:off x="5947" y="0"/>
                <a:ext cx="2366165" cy="3833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solidFill>
                  <a:srgbClr val="FFFFFF"/>
                </a:solidFill>
                <a:prstDash val="solid"/>
                <a:miter lim="8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grpSp>
        <p:grpSp>
          <p:nvGrpSpPr>
            <p:cNvPr id="57" name="Group 803"/>
            <p:cNvGrpSpPr/>
            <p:nvPr/>
          </p:nvGrpSpPr>
          <p:grpSpPr>
            <a:xfrm>
              <a:off x="245908" y="283229"/>
              <a:ext cx="2366165" cy="3695823"/>
              <a:chOff x="0" y="0"/>
              <a:chExt cx="2366164" cy="3695821"/>
            </a:xfrm>
            <a:grpFill/>
          </p:grpSpPr>
          <p:sp>
            <p:nvSpPr>
              <p:cNvPr id="63" name="Shape 800"/>
              <p:cNvSpPr/>
              <p:nvPr/>
            </p:nvSpPr>
            <p:spPr>
              <a:xfrm>
                <a:off x="0" y="3312503"/>
                <a:ext cx="2366165" cy="3833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sp>
            <p:nvSpPr>
              <p:cNvPr id="64" name="Shape 801"/>
              <p:cNvSpPr/>
              <p:nvPr/>
            </p:nvSpPr>
            <p:spPr>
              <a:xfrm>
                <a:off x="0" y="165289"/>
                <a:ext cx="2366165" cy="3330567"/>
              </a:xfrm>
              <a:prstGeom prst="rect">
                <a:avLst/>
              </a:prstGeom>
              <a:grpFill/>
              <a:ln w="12700" cap="flat">
                <a:noFill/>
                <a:miter lim="4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sp>
            <p:nvSpPr>
              <p:cNvPr id="65" name="Shape 802"/>
              <p:cNvSpPr/>
              <p:nvPr/>
            </p:nvSpPr>
            <p:spPr>
              <a:xfrm>
                <a:off x="0" y="0"/>
                <a:ext cx="2366165" cy="3833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solidFill>
                  <a:srgbClr val="FFFFFF"/>
                </a:solidFill>
                <a:prstDash val="solid"/>
                <a:miter lim="8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grpSp>
        <p:sp>
          <p:nvSpPr>
            <p:cNvPr id="58" name="Shape 804"/>
            <p:cNvSpPr/>
            <p:nvPr/>
          </p:nvSpPr>
          <p:spPr>
            <a:xfrm>
              <a:off x="0" y="3353127"/>
              <a:ext cx="2366165" cy="3833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sp>
          <p:nvSpPr>
            <p:cNvPr id="59" name="Shape 805"/>
            <p:cNvSpPr/>
            <p:nvPr/>
          </p:nvSpPr>
          <p:spPr>
            <a:xfrm>
              <a:off x="0" y="202584"/>
              <a:ext cx="2366165" cy="3329249"/>
            </a:xfrm>
            <a:prstGeom prst="rect">
              <a:avLst/>
            </a:prstGeom>
            <a:grpFill/>
            <a:ln w="12700" cap="flat">
              <a:noFill/>
              <a:miter lim="4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sp>
          <p:nvSpPr>
            <p:cNvPr id="60" name="Shape 806"/>
            <p:cNvSpPr/>
            <p:nvPr/>
          </p:nvSpPr>
          <p:spPr>
            <a:xfrm>
              <a:off x="242596" y="2200426"/>
              <a:ext cx="2120644" cy="1463369"/>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22860" tIns="22860" rIns="22860" bIns="22860" numCol="1" anchor="ctr">
              <a:noAutofit/>
            </a:bodyPr>
            <a:lstStyle>
              <a:lvl1pPr defTabSz="457200">
                <a:lnSpc>
                  <a:spcPct val="80000"/>
                </a:lnSpc>
                <a:defRPr sz="4300" b="1">
                  <a:solidFill>
                    <a:srgbClr val="FFFFFF"/>
                  </a:solidFill>
                  <a:latin typeface="HP Simplified"/>
                  <a:ea typeface="HP Simplified"/>
                  <a:cs typeface="HP Simplified"/>
                  <a:sym typeface="HP Simplified"/>
                </a:defRPr>
              </a:lvl1pPr>
            </a:lstStyle>
            <a:p>
              <a:pPr lvl="0">
                <a:defRPr sz="1800" b="0">
                  <a:solidFill>
                    <a:srgbClr val="000000"/>
                  </a:solidFill>
                </a:defRPr>
              </a:pPr>
              <a:r>
                <a:rPr sz="1800" dirty="0">
                  <a:solidFill>
                    <a:schemeClr val="bg1"/>
                  </a:solidFill>
                  <a:latin typeface="+mn-lt"/>
                </a:rPr>
                <a:t>Storage</a:t>
              </a:r>
            </a:p>
          </p:txBody>
        </p:sp>
        <p:sp>
          <p:nvSpPr>
            <p:cNvPr id="61" name="Shape 807"/>
            <p:cNvSpPr/>
            <p:nvPr/>
          </p:nvSpPr>
          <p:spPr>
            <a:xfrm>
              <a:off x="514229" y="3069882"/>
              <a:ext cx="1205585" cy="643918"/>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lgn="l" defTabSz="914400">
                <a:defRPr sz="3200" b="1">
                  <a:solidFill>
                    <a:srgbClr val="4C5159"/>
                  </a:solidFill>
                  <a:latin typeface="HP Simplified"/>
                  <a:ea typeface="HP Simplified"/>
                  <a:cs typeface="HP Simplified"/>
                  <a:sym typeface="HP Simplified"/>
                </a:defRPr>
              </a:lvl1pPr>
            </a:lstStyle>
            <a:p>
              <a:pPr lvl="0">
                <a:defRPr sz="1800" b="0">
                  <a:solidFill>
                    <a:srgbClr val="000000"/>
                  </a:solidFill>
                </a:defRPr>
              </a:pPr>
              <a:r>
                <a:rPr sz="1200" dirty="0">
                  <a:latin typeface="+mn-lt"/>
                </a:rPr>
                <a:t>Zone 3</a:t>
              </a:r>
            </a:p>
          </p:txBody>
        </p:sp>
        <p:sp>
          <p:nvSpPr>
            <p:cNvPr id="62" name="Shape 808"/>
            <p:cNvSpPr/>
            <p:nvPr/>
          </p:nvSpPr>
          <p:spPr>
            <a:xfrm>
              <a:off x="0" y="0"/>
              <a:ext cx="2366165" cy="3833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solidFill>
                <a:srgbClr val="FFFFFF"/>
              </a:solidFill>
              <a:prstDash val="solid"/>
              <a:miter lim="8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grpSp>
      <p:grpSp>
        <p:nvGrpSpPr>
          <p:cNvPr id="69" name="Group 823"/>
          <p:cNvGrpSpPr/>
          <p:nvPr/>
        </p:nvGrpSpPr>
        <p:grpSpPr>
          <a:xfrm>
            <a:off x="5704187" y="4185630"/>
            <a:ext cx="1362365" cy="1828441"/>
            <a:chOff x="0" y="0"/>
            <a:chExt cx="2881345" cy="4250435"/>
          </a:xfrm>
          <a:solidFill>
            <a:srgbClr val="00B388"/>
          </a:solidFill>
        </p:grpSpPr>
        <p:grpSp>
          <p:nvGrpSpPr>
            <p:cNvPr id="70" name="Group 813"/>
            <p:cNvGrpSpPr/>
            <p:nvPr/>
          </p:nvGrpSpPr>
          <p:grpSpPr>
            <a:xfrm>
              <a:off x="509233" y="572561"/>
              <a:ext cx="2372112" cy="3677874"/>
              <a:chOff x="0" y="0"/>
              <a:chExt cx="2372111" cy="3677873"/>
            </a:xfrm>
            <a:grpFill/>
          </p:grpSpPr>
          <p:sp>
            <p:nvSpPr>
              <p:cNvPr id="80" name="Shape 810"/>
              <p:cNvSpPr/>
              <p:nvPr/>
            </p:nvSpPr>
            <p:spPr>
              <a:xfrm>
                <a:off x="0" y="3294554"/>
                <a:ext cx="2366165" cy="3833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sp>
            <p:nvSpPr>
              <p:cNvPr id="81" name="Shape 811"/>
              <p:cNvSpPr/>
              <p:nvPr/>
            </p:nvSpPr>
            <p:spPr>
              <a:xfrm>
                <a:off x="5947" y="202584"/>
                <a:ext cx="2366165" cy="3330568"/>
              </a:xfrm>
              <a:prstGeom prst="rect">
                <a:avLst/>
              </a:prstGeom>
              <a:grpFill/>
              <a:ln w="12700" cap="flat">
                <a:noFill/>
                <a:miter lim="4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sp>
            <p:nvSpPr>
              <p:cNvPr id="82" name="Shape 812"/>
              <p:cNvSpPr/>
              <p:nvPr/>
            </p:nvSpPr>
            <p:spPr>
              <a:xfrm>
                <a:off x="5947" y="0"/>
                <a:ext cx="2366165" cy="3833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solidFill>
                  <a:srgbClr val="FFFFFF"/>
                </a:solidFill>
                <a:prstDash val="solid"/>
                <a:miter lim="8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grpSp>
        <p:grpSp>
          <p:nvGrpSpPr>
            <p:cNvPr id="71" name="Group 817"/>
            <p:cNvGrpSpPr/>
            <p:nvPr/>
          </p:nvGrpSpPr>
          <p:grpSpPr>
            <a:xfrm>
              <a:off x="245908" y="283229"/>
              <a:ext cx="2366165" cy="3695823"/>
              <a:chOff x="0" y="0"/>
              <a:chExt cx="2366164" cy="3695821"/>
            </a:xfrm>
            <a:grpFill/>
          </p:grpSpPr>
          <p:sp>
            <p:nvSpPr>
              <p:cNvPr id="77" name="Shape 814"/>
              <p:cNvSpPr/>
              <p:nvPr/>
            </p:nvSpPr>
            <p:spPr>
              <a:xfrm>
                <a:off x="0" y="3312503"/>
                <a:ext cx="2366165" cy="3833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sp>
            <p:nvSpPr>
              <p:cNvPr id="78" name="Shape 815"/>
              <p:cNvSpPr/>
              <p:nvPr/>
            </p:nvSpPr>
            <p:spPr>
              <a:xfrm>
                <a:off x="0" y="165289"/>
                <a:ext cx="2366165" cy="3330567"/>
              </a:xfrm>
              <a:prstGeom prst="rect">
                <a:avLst/>
              </a:prstGeom>
              <a:grpFill/>
              <a:ln w="12700" cap="flat">
                <a:noFill/>
                <a:miter lim="4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sp>
            <p:nvSpPr>
              <p:cNvPr id="79" name="Shape 816"/>
              <p:cNvSpPr/>
              <p:nvPr/>
            </p:nvSpPr>
            <p:spPr>
              <a:xfrm>
                <a:off x="0" y="0"/>
                <a:ext cx="2366165" cy="3833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solidFill>
                  <a:srgbClr val="FFFFFF"/>
                </a:solidFill>
                <a:prstDash val="solid"/>
                <a:miter lim="8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grpSp>
        <p:sp>
          <p:nvSpPr>
            <p:cNvPr id="72" name="Shape 818"/>
            <p:cNvSpPr/>
            <p:nvPr/>
          </p:nvSpPr>
          <p:spPr>
            <a:xfrm>
              <a:off x="0" y="3353127"/>
              <a:ext cx="2366165" cy="3833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sp>
          <p:nvSpPr>
            <p:cNvPr id="73" name="Shape 819"/>
            <p:cNvSpPr/>
            <p:nvPr/>
          </p:nvSpPr>
          <p:spPr>
            <a:xfrm>
              <a:off x="0" y="202584"/>
              <a:ext cx="2366165" cy="3329249"/>
            </a:xfrm>
            <a:prstGeom prst="rect">
              <a:avLst/>
            </a:prstGeom>
            <a:grpFill/>
            <a:ln w="12700" cap="flat">
              <a:noFill/>
              <a:miter lim="4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sp>
          <p:nvSpPr>
            <p:cNvPr id="74" name="Shape 820"/>
            <p:cNvSpPr/>
            <p:nvPr/>
          </p:nvSpPr>
          <p:spPr>
            <a:xfrm>
              <a:off x="197440" y="2200426"/>
              <a:ext cx="2120644" cy="1463369"/>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22860" tIns="22860" rIns="22860" bIns="22860" numCol="1" anchor="ctr">
              <a:noAutofit/>
            </a:bodyPr>
            <a:lstStyle>
              <a:lvl1pPr defTabSz="457200">
                <a:lnSpc>
                  <a:spcPct val="80000"/>
                </a:lnSpc>
                <a:defRPr sz="4300" b="1">
                  <a:solidFill>
                    <a:srgbClr val="FFFFFF"/>
                  </a:solidFill>
                  <a:latin typeface="HP Simplified"/>
                  <a:ea typeface="HP Simplified"/>
                  <a:cs typeface="HP Simplified"/>
                  <a:sym typeface="HP Simplified"/>
                </a:defRPr>
              </a:lvl1pPr>
            </a:lstStyle>
            <a:p>
              <a:pPr lvl="0">
                <a:defRPr sz="1800" b="0">
                  <a:solidFill>
                    <a:srgbClr val="000000"/>
                  </a:solidFill>
                </a:defRPr>
              </a:pPr>
              <a:r>
                <a:rPr sz="1800" dirty="0">
                  <a:solidFill>
                    <a:schemeClr val="bg1"/>
                  </a:solidFill>
                  <a:latin typeface="+mn-lt"/>
                </a:rPr>
                <a:t>Storage</a:t>
              </a:r>
            </a:p>
          </p:txBody>
        </p:sp>
        <p:sp>
          <p:nvSpPr>
            <p:cNvPr id="75" name="Shape 821"/>
            <p:cNvSpPr/>
            <p:nvPr/>
          </p:nvSpPr>
          <p:spPr>
            <a:xfrm>
              <a:off x="514229" y="3069882"/>
              <a:ext cx="1205585" cy="643918"/>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lgn="l" defTabSz="914400">
                <a:defRPr sz="3200" b="1">
                  <a:solidFill>
                    <a:srgbClr val="4C5159"/>
                  </a:solidFill>
                  <a:latin typeface="HP Simplified"/>
                  <a:ea typeface="HP Simplified"/>
                  <a:cs typeface="HP Simplified"/>
                  <a:sym typeface="HP Simplified"/>
                </a:defRPr>
              </a:lvl1pPr>
            </a:lstStyle>
            <a:p>
              <a:pPr lvl="0">
                <a:defRPr sz="1800" b="0">
                  <a:solidFill>
                    <a:srgbClr val="000000"/>
                  </a:solidFill>
                </a:defRPr>
              </a:pPr>
              <a:r>
                <a:rPr sz="1200" dirty="0">
                  <a:latin typeface="+mn-lt"/>
                </a:rPr>
                <a:t>Zone 2</a:t>
              </a:r>
            </a:p>
          </p:txBody>
        </p:sp>
        <p:sp>
          <p:nvSpPr>
            <p:cNvPr id="76" name="Shape 822"/>
            <p:cNvSpPr/>
            <p:nvPr/>
          </p:nvSpPr>
          <p:spPr>
            <a:xfrm>
              <a:off x="0" y="0"/>
              <a:ext cx="2366165" cy="3833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solidFill>
                <a:srgbClr val="FFFFFF"/>
              </a:solidFill>
              <a:prstDash val="solid"/>
              <a:miter lim="8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grpSp>
      <p:sp>
        <p:nvSpPr>
          <p:cNvPr id="83" name="Shape 824"/>
          <p:cNvSpPr/>
          <p:nvPr/>
        </p:nvSpPr>
        <p:spPr>
          <a:xfrm>
            <a:off x="8763688" y="5513509"/>
            <a:ext cx="662361" cy="276999"/>
          </a:xfrm>
          <a:prstGeom prst="rect">
            <a:avLst/>
          </a:prstGeom>
          <a:ln w="12700">
            <a:miter lim="400000"/>
          </a:ln>
          <a:extLst>
            <a:ext uri="{C572A759-6A51-4108-AA02-DFA0A04FC94B}">
              <ma14:wrappingTextBoxFlag xmlns="" xmlns:ma14="http://schemas.microsoft.com/office/mac/drawingml/2011/main" val="1"/>
            </a:ext>
          </a:extLst>
        </p:spPr>
        <p:txBody>
          <a:bodyPr wrap="none" tIns="45720" bIns="45720">
            <a:spAutoFit/>
          </a:bodyPr>
          <a:lstStyle>
            <a:lvl1pPr algn="l" defTabSz="914400">
              <a:defRPr sz="3200" b="1">
                <a:solidFill>
                  <a:srgbClr val="4C5159"/>
                </a:solidFill>
                <a:latin typeface="HP Simplified"/>
                <a:ea typeface="HP Simplified"/>
                <a:cs typeface="HP Simplified"/>
                <a:sym typeface="HP Simplified"/>
              </a:defRPr>
            </a:lvl1pPr>
          </a:lstStyle>
          <a:p>
            <a:pPr lvl="0">
              <a:defRPr sz="1800" b="0">
                <a:solidFill>
                  <a:srgbClr val="000000"/>
                </a:solidFill>
              </a:defRPr>
            </a:pPr>
            <a:r>
              <a:rPr sz="1200" dirty="0">
                <a:latin typeface="+mn-lt"/>
              </a:rPr>
              <a:t>Zone 4</a:t>
            </a:r>
          </a:p>
        </p:txBody>
      </p:sp>
      <p:sp>
        <p:nvSpPr>
          <p:cNvPr id="84" name="Shape 826"/>
          <p:cNvSpPr/>
          <p:nvPr/>
        </p:nvSpPr>
        <p:spPr>
          <a:xfrm>
            <a:off x="609441" y="1306533"/>
            <a:ext cx="10780164" cy="369332"/>
          </a:xfrm>
          <a:prstGeom prst="rect">
            <a:avLst/>
          </a:prstGeom>
          <a:solidFill>
            <a:srgbClr val="949A9A"/>
          </a:solidFill>
          <a:ln w="12700">
            <a:miter lim="400000"/>
          </a:ln>
          <a:extLst>
            <a:ext uri="{C572A759-6A51-4108-AA02-DFA0A04FC94B}">
              <ma14:wrappingTextBoxFlag xmlns="" xmlns:ma14="http://schemas.microsoft.com/office/mac/drawingml/2011/main" val="1"/>
            </a:ext>
          </a:extLst>
        </p:spPr>
        <p:txBody>
          <a:bodyPr tIns="45720" bIns="45720" anchor="ctr">
            <a:spAutoFit/>
          </a:bodyPr>
          <a:lstStyle>
            <a:lvl1pPr defTabSz="914400">
              <a:defRPr sz="4200">
                <a:latin typeface="HP Simplified"/>
                <a:ea typeface="HP Simplified"/>
                <a:cs typeface="HP Simplified"/>
                <a:sym typeface="HP Simplified"/>
              </a:defRPr>
            </a:lvl1pPr>
          </a:lstStyle>
          <a:p>
            <a:pPr lvl="0">
              <a:defRPr sz="1800"/>
            </a:pPr>
            <a:r>
              <a:rPr sz="1800" dirty="0">
                <a:latin typeface="+mn-lt"/>
              </a:rPr>
              <a:t> </a:t>
            </a:r>
          </a:p>
        </p:txBody>
      </p:sp>
      <p:sp>
        <p:nvSpPr>
          <p:cNvPr id="85" name="Shape 827"/>
          <p:cNvSpPr/>
          <p:nvPr/>
        </p:nvSpPr>
        <p:spPr>
          <a:xfrm>
            <a:off x="6971239" y="1777260"/>
            <a:ext cx="1183081" cy="307777"/>
          </a:xfrm>
          <a:prstGeom prst="rect">
            <a:avLst/>
          </a:prstGeom>
          <a:ln w="12700">
            <a:miter lim="400000"/>
          </a:ln>
          <a:extLst>
            <a:ext uri="{C572A759-6A51-4108-AA02-DFA0A04FC94B}">
              <ma14:wrappingTextBoxFlag xmlns="" xmlns:ma14="http://schemas.microsoft.com/office/mac/drawingml/2011/main" val="1"/>
            </a:ext>
          </a:extLst>
        </p:spPr>
        <p:txBody>
          <a:bodyPr wrap="none" tIns="45720" bIns="45720">
            <a:spAutoFit/>
          </a:bodyPr>
          <a:lstStyle>
            <a:lvl1pPr algn="r" defTabSz="914400">
              <a:defRPr sz="4900" b="1">
                <a:solidFill>
                  <a:srgbClr val="808080"/>
                </a:solidFill>
                <a:latin typeface="HP Simplified"/>
                <a:ea typeface="HP Simplified"/>
                <a:cs typeface="HP Simplified"/>
                <a:sym typeface="HP Simplified"/>
              </a:defRPr>
            </a:lvl1pPr>
          </a:lstStyle>
          <a:p>
            <a:pPr lvl="0">
              <a:defRPr sz="1800" b="0">
                <a:solidFill>
                  <a:srgbClr val="000000"/>
                </a:solidFill>
              </a:defRPr>
            </a:pPr>
            <a:r>
              <a:rPr sz="1400" dirty="0">
                <a:solidFill>
                  <a:schemeClr val="bg2">
                    <a:lumMod val="25000"/>
                  </a:schemeClr>
                </a:solidFill>
                <a:latin typeface="+mn-lt"/>
              </a:rPr>
              <a:t>RESTful API</a:t>
            </a:r>
          </a:p>
        </p:txBody>
      </p:sp>
      <p:sp>
        <p:nvSpPr>
          <p:cNvPr id="86" name="Shape 828"/>
          <p:cNvSpPr/>
          <p:nvPr/>
        </p:nvSpPr>
        <p:spPr>
          <a:xfrm>
            <a:off x="8841000" y="1321223"/>
            <a:ext cx="612668" cy="307777"/>
          </a:xfrm>
          <a:prstGeom prst="rect">
            <a:avLst/>
          </a:prstGeom>
          <a:ln w="12700">
            <a:miter lim="400000"/>
          </a:ln>
          <a:extLst>
            <a:ext uri="{C572A759-6A51-4108-AA02-DFA0A04FC94B}">
              <ma14:wrappingTextBoxFlag xmlns="" xmlns:ma14="http://schemas.microsoft.com/office/mac/drawingml/2011/main" val="1"/>
            </a:ext>
          </a:extLst>
        </p:spPr>
        <p:txBody>
          <a:bodyPr wrap="none" tIns="45720" bIns="45720">
            <a:spAutoFit/>
          </a:bodyPr>
          <a:lstStyle>
            <a:lvl1pPr defTabSz="914400">
              <a:defRPr sz="5300" b="1">
                <a:solidFill>
                  <a:srgbClr val="FFFFFF"/>
                </a:solidFill>
                <a:latin typeface="HP Simplified"/>
                <a:ea typeface="HP Simplified"/>
                <a:cs typeface="HP Simplified"/>
                <a:sym typeface="HP Simplified"/>
              </a:defRPr>
            </a:lvl1pPr>
          </a:lstStyle>
          <a:p>
            <a:pPr lvl="0">
              <a:defRPr sz="1800" b="0">
                <a:solidFill>
                  <a:srgbClr val="000000"/>
                </a:solidFill>
              </a:defRPr>
            </a:pPr>
            <a:r>
              <a:rPr sz="1400" dirty="0">
                <a:solidFill>
                  <a:schemeClr val="bg1"/>
                </a:solidFill>
                <a:latin typeface="+mn-lt"/>
              </a:rPr>
              <a:t>Read</a:t>
            </a:r>
          </a:p>
        </p:txBody>
      </p:sp>
      <p:sp>
        <p:nvSpPr>
          <p:cNvPr id="87" name="Shape 829"/>
          <p:cNvSpPr/>
          <p:nvPr/>
        </p:nvSpPr>
        <p:spPr>
          <a:xfrm>
            <a:off x="4186361" y="1321223"/>
            <a:ext cx="599780" cy="307777"/>
          </a:xfrm>
          <a:prstGeom prst="rect">
            <a:avLst/>
          </a:prstGeom>
          <a:ln w="12700">
            <a:miter lim="400000"/>
          </a:ln>
          <a:extLst>
            <a:ext uri="{C572A759-6A51-4108-AA02-DFA0A04FC94B}">
              <ma14:wrappingTextBoxFlag xmlns="" xmlns:ma14="http://schemas.microsoft.com/office/mac/drawingml/2011/main" val="1"/>
            </a:ext>
          </a:extLst>
        </p:spPr>
        <p:txBody>
          <a:bodyPr wrap="none" tIns="45720" bIns="45720">
            <a:spAutoFit/>
          </a:bodyPr>
          <a:lstStyle>
            <a:lvl1pPr algn="l" defTabSz="914400">
              <a:defRPr sz="5300" b="1">
                <a:solidFill>
                  <a:srgbClr val="FFFFFF"/>
                </a:solidFill>
                <a:latin typeface="HP Simplified"/>
                <a:ea typeface="HP Simplified"/>
                <a:cs typeface="HP Simplified"/>
                <a:sym typeface="HP Simplified"/>
              </a:defRPr>
            </a:lvl1pPr>
          </a:lstStyle>
          <a:p>
            <a:pPr lvl="0">
              <a:defRPr sz="1800" b="0">
                <a:solidFill>
                  <a:srgbClr val="000000"/>
                </a:solidFill>
              </a:defRPr>
            </a:pPr>
            <a:r>
              <a:rPr sz="1400" dirty="0">
                <a:solidFill>
                  <a:schemeClr val="bg1"/>
                </a:solidFill>
                <a:latin typeface="+mn-lt"/>
              </a:rPr>
              <a:t>Write</a:t>
            </a:r>
          </a:p>
        </p:txBody>
      </p:sp>
      <p:sp>
        <p:nvSpPr>
          <p:cNvPr id="88" name="Shape 830"/>
          <p:cNvSpPr/>
          <p:nvPr/>
        </p:nvSpPr>
        <p:spPr>
          <a:xfrm flipH="1">
            <a:off x="10191099" y="2287289"/>
            <a:ext cx="1285255" cy="490566"/>
          </a:xfrm>
          <a:custGeom>
            <a:avLst/>
            <a:gdLst/>
            <a:ahLst/>
            <a:cxnLst>
              <a:cxn ang="0">
                <a:pos x="wd2" y="hd2"/>
              </a:cxn>
              <a:cxn ang="5400000">
                <a:pos x="wd2" y="hd2"/>
              </a:cxn>
              <a:cxn ang="10800000">
                <a:pos x="wd2" y="hd2"/>
              </a:cxn>
              <a:cxn ang="16200000">
                <a:pos x="wd2" y="hd2"/>
              </a:cxn>
            </a:cxnLst>
            <a:rect l="0" t="0" r="r" b="b"/>
            <a:pathLst>
              <a:path w="21600" h="21600" extrusionOk="0">
                <a:moveTo>
                  <a:pt x="1510" y="0"/>
                </a:moveTo>
                <a:lnTo>
                  <a:pt x="21600" y="0"/>
                </a:lnTo>
                <a:lnTo>
                  <a:pt x="21600" y="18000"/>
                </a:lnTo>
                <a:cubicBezTo>
                  <a:pt x="21600" y="19988"/>
                  <a:pt x="20924" y="21600"/>
                  <a:pt x="20090" y="21600"/>
                </a:cubicBezTo>
                <a:lnTo>
                  <a:pt x="0" y="21600"/>
                </a:lnTo>
                <a:lnTo>
                  <a:pt x="0" y="3600"/>
                </a:lnTo>
                <a:cubicBezTo>
                  <a:pt x="0" y="1612"/>
                  <a:pt x="676" y="0"/>
                  <a:pt x="1510" y="0"/>
                </a:cubicBezTo>
                <a:close/>
              </a:path>
            </a:pathLst>
          </a:custGeom>
          <a:solidFill>
            <a:srgbClr val="00B388"/>
          </a:solidFill>
          <a:ln w="12700">
            <a:miter lim="400000"/>
          </a:ln>
        </p:spPr>
        <p:txBody>
          <a:bodyPr tIns="45720" bIns="45720" anchor="ctr"/>
          <a:lstStyle/>
          <a:p>
            <a:pPr defTabSz="457200">
              <a:defRPr sz="3600">
                <a:solidFill>
                  <a:srgbClr val="FFFFFF"/>
                </a:solidFill>
                <a:latin typeface="HP Simplified"/>
                <a:ea typeface="HP Simplified"/>
                <a:cs typeface="HP Simplified"/>
                <a:sym typeface="HP Simplified"/>
              </a:defRPr>
            </a:pPr>
            <a:endParaRPr sz="2800" dirty="0"/>
          </a:p>
        </p:txBody>
      </p:sp>
      <p:sp>
        <p:nvSpPr>
          <p:cNvPr id="89" name="Shape 831"/>
          <p:cNvSpPr/>
          <p:nvPr/>
        </p:nvSpPr>
        <p:spPr>
          <a:xfrm>
            <a:off x="10217421" y="2268935"/>
            <a:ext cx="1232612" cy="530917"/>
          </a:xfrm>
          <a:prstGeom prst="rect">
            <a:avLst/>
          </a:prstGeom>
          <a:ln w="12700">
            <a:miter lim="400000"/>
          </a:ln>
          <a:extLst>
            <a:ext uri="{C572A759-6A51-4108-AA02-DFA0A04FC94B}">
              <ma14:wrappingTextBoxFlag xmlns="" xmlns:ma14="http://schemas.microsoft.com/office/mac/drawingml/2011/main" val="1"/>
            </a:ext>
          </a:extLst>
        </p:spPr>
        <p:txBody>
          <a:bodyPr tIns="45720" bIns="45720" anchor="ctr"/>
          <a:lstStyle/>
          <a:p>
            <a:pPr algn="ctr" defTabSz="457200">
              <a:lnSpc>
                <a:spcPct val="90000"/>
              </a:lnSpc>
              <a:defRPr sz="1800"/>
            </a:pPr>
            <a:r>
              <a:rPr sz="1400" b="1" dirty="0">
                <a:solidFill>
                  <a:srgbClr val="FFFFFF"/>
                </a:solidFill>
                <a:ea typeface="HP Simplified"/>
                <a:cs typeface="HP Simplified"/>
                <a:sym typeface="HP Simplified"/>
              </a:rPr>
              <a:t>Auth</a:t>
            </a:r>
          </a:p>
          <a:p>
            <a:pPr algn="ctr" defTabSz="457200">
              <a:lnSpc>
                <a:spcPct val="90000"/>
              </a:lnSpc>
              <a:defRPr sz="1800"/>
            </a:pPr>
            <a:r>
              <a:rPr sz="1400" b="1" dirty="0">
                <a:solidFill>
                  <a:srgbClr val="FFFFFF"/>
                </a:solidFill>
                <a:ea typeface="HP Simplified"/>
                <a:cs typeface="HP Simplified"/>
                <a:sym typeface="HP Simplified"/>
              </a:rPr>
              <a:t>Service</a:t>
            </a:r>
          </a:p>
        </p:txBody>
      </p:sp>
      <p:sp>
        <p:nvSpPr>
          <p:cNvPr id="90" name="Shape 832"/>
          <p:cNvSpPr/>
          <p:nvPr/>
        </p:nvSpPr>
        <p:spPr>
          <a:xfrm flipH="1">
            <a:off x="851430" y="4496773"/>
            <a:ext cx="2931123" cy="1052703"/>
          </a:xfrm>
          <a:custGeom>
            <a:avLst/>
            <a:gdLst/>
            <a:ahLst/>
            <a:cxnLst>
              <a:cxn ang="0">
                <a:pos x="wd2" y="hd2"/>
              </a:cxn>
              <a:cxn ang="5400000">
                <a:pos x="wd2" y="hd2"/>
              </a:cxn>
              <a:cxn ang="10800000">
                <a:pos x="wd2" y="hd2"/>
              </a:cxn>
              <a:cxn ang="16200000">
                <a:pos x="wd2" y="hd2"/>
              </a:cxn>
            </a:cxnLst>
            <a:rect l="0" t="0" r="r" b="b"/>
            <a:pathLst>
              <a:path w="21600" h="21600" extrusionOk="0">
                <a:moveTo>
                  <a:pt x="569" y="0"/>
                </a:moveTo>
                <a:lnTo>
                  <a:pt x="21600" y="0"/>
                </a:lnTo>
                <a:lnTo>
                  <a:pt x="21600" y="19924"/>
                </a:lnTo>
                <a:cubicBezTo>
                  <a:pt x="21600" y="20850"/>
                  <a:pt x="21345" y="21600"/>
                  <a:pt x="21031" y="21600"/>
                </a:cubicBezTo>
                <a:lnTo>
                  <a:pt x="0" y="21600"/>
                </a:lnTo>
                <a:lnTo>
                  <a:pt x="0" y="1676"/>
                </a:lnTo>
                <a:cubicBezTo>
                  <a:pt x="0" y="750"/>
                  <a:pt x="255" y="0"/>
                  <a:pt x="569" y="0"/>
                </a:cubicBezTo>
                <a:close/>
              </a:path>
            </a:pathLst>
          </a:custGeom>
          <a:solidFill>
            <a:srgbClr val="FFFFFF"/>
          </a:solidFill>
          <a:ln w="12700">
            <a:solidFill>
              <a:srgbClr val="53585F"/>
            </a:solidFill>
            <a:miter/>
          </a:ln>
        </p:spPr>
        <p:txBody>
          <a:bodyPr tIns="45720" bIns="45720" anchor="ctr"/>
          <a:lstStyle/>
          <a:p>
            <a:pPr defTabSz="457200">
              <a:defRPr sz="3600">
                <a:solidFill>
                  <a:srgbClr val="FFFFFF"/>
                </a:solidFill>
                <a:latin typeface="HP Simplified"/>
                <a:ea typeface="HP Simplified"/>
                <a:cs typeface="HP Simplified"/>
                <a:sym typeface="HP Simplified"/>
              </a:defRPr>
            </a:pPr>
            <a:endParaRPr sz="2800" dirty="0"/>
          </a:p>
        </p:txBody>
      </p:sp>
      <p:pic>
        <p:nvPicPr>
          <p:cNvPr id="91" name="Picture 330"/>
          <p:cNvPicPr/>
          <p:nvPr/>
        </p:nvPicPr>
        <p:blipFill>
          <a:blip r:embed="rId2">
            <a:extLst/>
          </a:blip>
          <a:stretch>
            <a:fillRect/>
          </a:stretch>
        </p:blipFill>
        <p:spPr>
          <a:xfrm rot="7806206">
            <a:off x="4855916" y="3926499"/>
            <a:ext cx="1565980" cy="166544"/>
          </a:xfrm>
          <a:prstGeom prst="rect">
            <a:avLst/>
          </a:prstGeom>
        </p:spPr>
      </p:pic>
      <p:pic>
        <p:nvPicPr>
          <p:cNvPr id="92" name="Picture 331"/>
          <p:cNvPicPr/>
          <p:nvPr/>
        </p:nvPicPr>
        <p:blipFill>
          <a:blip r:embed="rId3">
            <a:extLst/>
          </a:blip>
          <a:stretch>
            <a:fillRect/>
          </a:stretch>
        </p:blipFill>
        <p:spPr>
          <a:xfrm rot="5188022">
            <a:off x="5672727" y="3889307"/>
            <a:ext cx="1078527" cy="166545"/>
          </a:xfrm>
          <a:prstGeom prst="rect">
            <a:avLst/>
          </a:prstGeom>
        </p:spPr>
      </p:pic>
      <p:pic>
        <p:nvPicPr>
          <p:cNvPr id="93" name="Picture 332"/>
          <p:cNvPicPr/>
          <p:nvPr/>
        </p:nvPicPr>
        <p:blipFill>
          <a:blip r:embed="rId4">
            <a:extLst/>
          </a:blip>
          <a:stretch>
            <a:fillRect/>
          </a:stretch>
        </p:blipFill>
        <p:spPr>
          <a:xfrm rot="1548127">
            <a:off x="5993728" y="3923841"/>
            <a:ext cx="2937872" cy="151524"/>
          </a:xfrm>
          <a:prstGeom prst="rect">
            <a:avLst/>
          </a:prstGeom>
        </p:spPr>
      </p:pic>
      <p:grpSp>
        <p:nvGrpSpPr>
          <p:cNvPr id="94" name="Group 843"/>
          <p:cNvGrpSpPr/>
          <p:nvPr/>
        </p:nvGrpSpPr>
        <p:grpSpPr>
          <a:xfrm>
            <a:off x="4669415" y="4601038"/>
            <a:ext cx="661986" cy="533695"/>
            <a:chOff x="-1" y="0"/>
            <a:chExt cx="1400071" cy="1240638"/>
          </a:xfrm>
        </p:grpSpPr>
        <p:sp>
          <p:nvSpPr>
            <p:cNvPr id="95" name="Shape 839"/>
            <p:cNvSpPr/>
            <p:nvPr/>
          </p:nvSpPr>
          <p:spPr>
            <a:xfrm flipH="1">
              <a:off x="296974" y="0"/>
              <a:ext cx="637982" cy="6379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flip="none" rotWithShape="1">
              <a:gsLst>
                <a:gs pos="0">
                  <a:srgbClr val="FCFFFE"/>
                </a:gs>
                <a:gs pos="100000">
                  <a:srgbClr val="006FA0"/>
                </a:gs>
              </a:gsLst>
              <a:path path="shape">
                <a:fillToRect l="64856" t="23433" r="35143" b="76566"/>
              </a:path>
            </a:gradFill>
            <a:ln w="12700" cap="flat">
              <a:noFill/>
              <a:miter lim="400000"/>
            </a:ln>
            <a:effectLst/>
          </p:spPr>
          <p:txBody>
            <a:bodyPr wrap="square" lIns="0" tIns="0" rIns="0" bIns="0" numCol="1" anchor="ctr">
              <a:noAutofit/>
            </a:bodyPr>
            <a:lstStyle/>
            <a:p>
              <a:pPr lvl="0">
                <a:defRPr sz="3200">
                  <a:solidFill>
                    <a:srgbClr val="FFFFFF"/>
                  </a:solidFill>
                </a:defRPr>
              </a:pPr>
              <a:endParaRPr sz="1200" dirty="0"/>
            </a:p>
          </p:txBody>
        </p:sp>
        <p:grpSp>
          <p:nvGrpSpPr>
            <p:cNvPr id="96" name="Group 842"/>
            <p:cNvGrpSpPr/>
            <p:nvPr/>
          </p:nvGrpSpPr>
          <p:grpSpPr>
            <a:xfrm>
              <a:off x="-1" y="755257"/>
              <a:ext cx="1400071" cy="485381"/>
              <a:chOff x="0" y="37066"/>
              <a:chExt cx="1400069" cy="485379"/>
            </a:xfrm>
          </p:grpSpPr>
          <p:sp>
            <p:nvSpPr>
              <p:cNvPr id="97" name="Shape 840"/>
              <p:cNvSpPr/>
              <p:nvPr/>
            </p:nvSpPr>
            <p:spPr>
              <a:xfrm>
                <a:off x="0" y="37066"/>
                <a:ext cx="1239315" cy="407011"/>
              </a:xfrm>
              <a:custGeom>
                <a:avLst/>
                <a:gdLst/>
                <a:ahLst/>
                <a:cxnLst>
                  <a:cxn ang="0">
                    <a:pos x="wd2" y="hd2"/>
                  </a:cxn>
                  <a:cxn ang="5400000">
                    <a:pos x="wd2" y="hd2"/>
                  </a:cxn>
                  <a:cxn ang="10800000">
                    <a:pos x="wd2" y="hd2"/>
                  </a:cxn>
                  <a:cxn ang="16200000">
                    <a:pos x="wd2" y="hd2"/>
                  </a:cxn>
                </a:cxnLst>
                <a:rect l="0" t="0" r="r" b="b"/>
                <a:pathLst>
                  <a:path w="21600" h="21600" extrusionOk="0">
                    <a:moveTo>
                      <a:pt x="1182" y="0"/>
                    </a:moveTo>
                    <a:lnTo>
                      <a:pt x="21600" y="0"/>
                    </a:lnTo>
                    <a:lnTo>
                      <a:pt x="21600" y="18000"/>
                    </a:lnTo>
                    <a:cubicBezTo>
                      <a:pt x="21600" y="19988"/>
                      <a:pt x="21071" y="21600"/>
                      <a:pt x="20418" y="21600"/>
                    </a:cubicBezTo>
                    <a:lnTo>
                      <a:pt x="0" y="21600"/>
                    </a:lnTo>
                    <a:lnTo>
                      <a:pt x="0" y="3600"/>
                    </a:lnTo>
                    <a:cubicBezTo>
                      <a:pt x="0" y="1612"/>
                      <a:pt x="529" y="0"/>
                      <a:pt x="1182" y="0"/>
                    </a:cubicBezTo>
                    <a:close/>
                  </a:path>
                </a:pathLst>
              </a:custGeom>
              <a:solidFill>
                <a:srgbClr val="808080"/>
              </a:solidFill>
              <a:ln w="3175" cap="flat">
                <a:solidFill>
                  <a:srgbClr val="FFFFFF"/>
                </a:solidFill>
                <a:prstDash val="solid"/>
                <a:miter lim="800000"/>
              </a:ln>
              <a:effectLst/>
            </p:spPr>
            <p:txBody>
              <a:bodyPr wrap="square" lIns="45720" tIns="45720" rIns="45720" bIns="45720" numCol="1" anchor="ctr">
                <a:noAutofit/>
              </a:bodyPr>
              <a:lstStyle/>
              <a:p>
                <a:pPr defTabSz="457200">
                  <a:defRPr sz="3600">
                    <a:solidFill>
                      <a:srgbClr val="FFFFFF"/>
                    </a:solidFill>
                    <a:latin typeface="HP Simplified"/>
                    <a:ea typeface="HP Simplified"/>
                    <a:cs typeface="HP Simplified"/>
                    <a:sym typeface="HP Simplified"/>
                  </a:defRPr>
                </a:pPr>
                <a:endParaRPr sz="2800" dirty="0"/>
              </a:p>
            </p:txBody>
          </p:sp>
          <p:sp>
            <p:nvSpPr>
              <p:cNvPr id="98" name="Shape 841"/>
              <p:cNvSpPr/>
              <p:nvPr/>
            </p:nvSpPr>
            <p:spPr>
              <a:xfrm>
                <a:off x="200493" y="49012"/>
                <a:ext cx="1199576" cy="4734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914400">
                  <a:lnSpc>
                    <a:spcPct val="80000"/>
                  </a:lnSpc>
                  <a:defRPr sz="2900" b="1">
                    <a:solidFill>
                      <a:srgbClr val="FFFFFF"/>
                    </a:solidFill>
                    <a:latin typeface="HP Simplified"/>
                    <a:ea typeface="HP Simplified"/>
                    <a:cs typeface="HP Simplified"/>
                    <a:sym typeface="HP Simplified"/>
                  </a:defRPr>
                </a:lvl1pPr>
              </a:lstStyle>
              <a:p>
                <a:pPr lvl="0">
                  <a:defRPr sz="1800" b="0">
                    <a:solidFill>
                      <a:srgbClr val="000000"/>
                    </a:solidFill>
                  </a:defRPr>
                </a:pPr>
                <a:r>
                  <a:rPr sz="1200" dirty="0">
                    <a:solidFill>
                      <a:schemeClr val="bg1"/>
                    </a:solidFill>
                    <a:latin typeface="+mn-lt"/>
                  </a:rPr>
                  <a:t>Obj A</a:t>
                </a:r>
              </a:p>
            </p:txBody>
          </p:sp>
        </p:grpSp>
      </p:grpSp>
      <p:grpSp>
        <p:nvGrpSpPr>
          <p:cNvPr id="99" name="Group 848"/>
          <p:cNvGrpSpPr/>
          <p:nvPr/>
        </p:nvGrpSpPr>
        <p:grpSpPr>
          <a:xfrm>
            <a:off x="5975724" y="4566435"/>
            <a:ext cx="672661" cy="533695"/>
            <a:chOff x="-1" y="0"/>
            <a:chExt cx="1422649" cy="1240638"/>
          </a:xfrm>
        </p:grpSpPr>
        <p:sp>
          <p:nvSpPr>
            <p:cNvPr id="100" name="Shape 844"/>
            <p:cNvSpPr/>
            <p:nvPr/>
          </p:nvSpPr>
          <p:spPr>
            <a:xfrm flipH="1">
              <a:off x="296974" y="0"/>
              <a:ext cx="637982" cy="6379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flip="none" rotWithShape="1">
              <a:gsLst>
                <a:gs pos="0">
                  <a:srgbClr val="FCFFFE"/>
                </a:gs>
                <a:gs pos="100000">
                  <a:srgbClr val="006FA0"/>
                </a:gs>
              </a:gsLst>
              <a:path path="shape">
                <a:fillToRect l="64856" t="23433" r="35143" b="76566"/>
              </a:path>
            </a:gradFill>
            <a:ln w="12700" cap="flat">
              <a:noFill/>
              <a:miter lim="400000"/>
            </a:ln>
            <a:effectLst/>
          </p:spPr>
          <p:txBody>
            <a:bodyPr wrap="square" lIns="0" tIns="0" rIns="0" bIns="0" numCol="1" anchor="ctr">
              <a:noAutofit/>
            </a:bodyPr>
            <a:lstStyle/>
            <a:p>
              <a:pPr lvl="0">
                <a:defRPr sz="3200">
                  <a:solidFill>
                    <a:srgbClr val="FFFFFF"/>
                  </a:solidFill>
                </a:defRPr>
              </a:pPr>
              <a:endParaRPr sz="1200" dirty="0"/>
            </a:p>
          </p:txBody>
        </p:sp>
        <p:grpSp>
          <p:nvGrpSpPr>
            <p:cNvPr id="101" name="Group 847"/>
            <p:cNvGrpSpPr/>
            <p:nvPr/>
          </p:nvGrpSpPr>
          <p:grpSpPr>
            <a:xfrm>
              <a:off x="-1" y="755257"/>
              <a:ext cx="1422649" cy="485381"/>
              <a:chOff x="0" y="37066"/>
              <a:chExt cx="1422647" cy="485379"/>
            </a:xfrm>
          </p:grpSpPr>
          <p:sp>
            <p:nvSpPr>
              <p:cNvPr id="102" name="Shape 845"/>
              <p:cNvSpPr/>
              <p:nvPr/>
            </p:nvSpPr>
            <p:spPr>
              <a:xfrm>
                <a:off x="0" y="37066"/>
                <a:ext cx="1239315" cy="407011"/>
              </a:xfrm>
              <a:custGeom>
                <a:avLst/>
                <a:gdLst/>
                <a:ahLst/>
                <a:cxnLst>
                  <a:cxn ang="0">
                    <a:pos x="wd2" y="hd2"/>
                  </a:cxn>
                  <a:cxn ang="5400000">
                    <a:pos x="wd2" y="hd2"/>
                  </a:cxn>
                  <a:cxn ang="10800000">
                    <a:pos x="wd2" y="hd2"/>
                  </a:cxn>
                  <a:cxn ang="16200000">
                    <a:pos x="wd2" y="hd2"/>
                  </a:cxn>
                </a:cxnLst>
                <a:rect l="0" t="0" r="r" b="b"/>
                <a:pathLst>
                  <a:path w="21600" h="21600" extrusionOk="0">
                    <a:moveTo>
                      <a:pt x="1182" y="0"/>
                    </a:moveTo>
                    <a:lnTo>
                      <a:pt x="21600" y="0"/>
                    </a:lnTo>
                    <a:lnTo>
                      <a:pt x="21600" y="18000"/>
                    </a:lnTo>
                    <a:cubicBezTo>
                      <a:pt x="21600" y="19988"/>
                      <a:pt x="21071" y="21600"/>
                      <a:pt x="20418" y="21600"/>
                    </a:cubicBezTo>
                    <a:lnTo>
                      <a:pt x="0" y="21600"/>
                    </a:lnTo>
                    <a:lnTo>
                      <a:pt x="0" y="3600"/>
                    </a:lnTo>
                    <a:cubicBezTo>
                      <a:pt x="0" y="1612"/>
                      <a:pt x="529" y="0"/>
                      <a:pt x="1182" y="0"/>
                    </a:cubicBezTo>
                    <a:close/>
                  </a:path>
                </a:pathLst>
              </a:custGeom>
              <a:solidFill>
                <a:srgbClr val="808080"/>
              </a:solidFill>
              <a:ln w="3175" cap="flat">
                <a:solidFill>
                  <a:srgbClr val="FFFFFF"/>
                </a:solidFill>
                <a:prstDash val="solid"/>
                <a:miter lim="800000"/>
              </a:ln>
              <a:effectLst/>
            </p:spPr>
            <p:txBody>
              <a:bodyPr wrap="square" lIns="45720" tIns="45720" rIns="45720" bIns="45720" numCol="1" anchor="ctr">
                <a:noAutofit/>
              </a:bodyPr>
              <a:lstStyle/>
              <a:p>
                <a:pPr defTabSz="457200">
                  <a:defRPr sz="3600">
                    <a:solidFill>
                      <a:srgbClr val="FFFFFF"/>
                    </a:solidFill>
                    <a:latin typeface="HP Simplified"/>
                    <a:ea typeface="HP Simplified"/>
                    <a:cs typeface="HP Simplified"/>
                    <a:sym typeface="HP Simplified"/>
                  </a:defRPr>
                </a:pPr>
                <a:endParaRPr sz="2800" dirty="0"/>
              </a:p>
            </p:txBody>
          </p:sp>
          <p:sp>
            <p:nvSpPr>
              <p:cNvPr id="103" name="Shape 846"/>
              <p:cNvSpPr/>
              <p:nvPr/>
            </p:nvSpPr>
            <p:spPr>
              <a:xfrm>
                <a:off x="223071" y="49011"/>
                <a:ext cx="1199576" cy="47343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914400">
                  <a:lnSpc>
                    <a:spcPct val="80000"/>
                  </a:lnSpc>
                  <a:defRPr sz="2900" b="1">
                    <a:solidFill>
                      <a:srgbClr val="FFFFFF"/>
                    </a:solidFill>
                    <a:latin typeface="HP Simplified"/>
                    <a:ea typeface="HP Simplified"/>
                    <a:cs typeface="HP Simplified"/>
                    <a:sym typeface="HP Simplified"/>
                  </a:defRPr>
                </a:lvl1pPr>
              </a:lstStyle>
              <a:p>
                <a:pPr lvl="0">
                  <a:defRPr sz="1800" b="0">
                    <a:solidFill>
                      <a:srgbClr val="000000"/>
                    </a:solidFill>
                  </a:defRPr>
                </a:pPr>
                <a:r>
                  <a:rPr sz="1200" dirty="0">
                    <a:solidFill>
                      <a:schemeClr val="bg1"/>
                    </a:solidFill>
                    <a:latin typeface="+mn-lt"/>
                  </a:rPr>
                  <a:t>Obj A</a:t>
                </a:r>
              </a:p>
            </p:txBody>
          </p:sp>
        </p:grpSp>
      </p:grpSp>
      <p:grpSp>
        <p:nvGrpSpPr>
          <p:cNvPr id="104" name="Group 853"/>
          <p:cNvGrpSpPr/>
          <p:nvPr/>
        </p:nvGrpSpPr>
        <p:grpSpPr>
          <a:xfrm>
            <a:off x="8693770" y="4495412"/>
            <a:ext cx="672661" cy="533695"/>
            <a:chOff x="-1" y="0"/>
            <a:chExt cx="1422648" cy="1240638"/>
          </a:xfrm>
        </p:grpSpPr>
        <p:sp>
          <p:nvSpPr>
            <p:cNvPr id="105" name="Shape 849"/>
            <p:cNvSpPr/>
            <p:nvPr/>
          </p:nvSpPr>
          <p:spPr>
            <a:xfrm flipH="1">
              <a:off x="296974" y="0"/>
              <a:ext cx="637982" cy="6379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flip="none" rotWithShape="1">
              <a:gsLst>
                <a:gs pos="0">
                  <a:srgbClr val="FCFFFE"/>
                </a:gs>
                <a:gs pos="100000">
                  <a:srgbClr val="006FA0"/>
                </a:gs>
              </a:gsLst>
              <a:path path="shape">
                <a:fillToRect l="64856" t="23433" r="35143" b="76566"/>
              </a:path>
            </a:gradFill>
            <a:ln w="12700" cap="flat">
              <a:noFill/>
              <a:miter lim="400000"/>
            </a:ln>
            <a:effectLst/>
          </p:spPr>
          <p:txBody>
            <a:bodyPr wrap="square" lIns="0" tIns="0" rIns="0" bIns="0" numCol="1" anchor="ctr">
              <a:noAutofit/>
            </a:bodyPr>
            <a:lstStyle/>
            <a:p>
              <a:pPr lvl="0">
                <a:defRPr sz="3200">
                  <a:solidFill>
                    <a:srgbClr val="FFFFFF"/>
                  </a:solidFill>
                </a:defRPr>
              </a:pPr>
              <a:endParaRPr sz="1200" dirty="0"/>
            </a:p>
          </p:txBody>
        </p:sp>
        <p:grpSp>
          <p:nvGrpSpPr>
            <p:cNvPr id="106" name="Group 852"/>
            <p:cNvGrpSpPr/>
            <p:nvPr/>
          </p:nvGrpSpPr>
          <p:grpSpPr>
            <a:xfrm>
              <a:off x="-1" y="755257"/>
              <a:ext cx="1422648" cy="485381"/>
              <a:chOff x="0" y="37066"/>
              <a:chExt cx="1422646" cy="485379"/>
            </a:xfrm>
          </p:grpSpPr>
          <p:sp>
            <p:nvSpPr>
              <p:cNvPr id="107" name="Shape 850"/>
              <p:cNvSpPr/>
              <p:nvPr/>
            </p:nvSpPr>
            <p:spPr>
              <a:xfrm>
                <a:off x="0" y="37066"/>
                <a:ext cx="1239315" cy="407011"/>
              </a:xfrm>
              <a:custGeom>
                <a:avLst/>
                <a:gdLst/>
                <a:ahLst/>
                <a:cxnLst>
                  <a:cxn ang="0">
                    <a:pos x="wd2" y="hd2"/>
                  </a:cxn>
                  <a:cxn ang="5400000">
                    <a:pos x="wd2" y="hd2"/>
                  </a:cxn>
                  <a:cxn ang="10800000">
                    <a:pos x="wd2" y="hd2"/>
                  </a:cxn>
                  <a:cxn ang="16200000">
                    <a:pos x="wd2" y="hd2"/>
                  </a:cxn>
                </a:cxnLst>
                <a:rect l="0" t="0" r="r" b="b"/>
                <a:pathLst>
                  <a:path w="21600" h="21600" extrusionOk="0">
                    <a:moveTo>
                      <a:pt x="1182" y="0"/>
                    </a:moveTo>
                    <a:lnTo>
                      <a:pt x="21600" y="0"/>
                    </a:lnTo>
                    <a:lnTo>
                      <a:pt x="21600" y="18000"/>
                    </a:lnTo>
                    <a:cubicBezTo>
                      <a:pt x="21600" y="19988"/>
                      <a:pt x="21071" y="21600"/>
                      <a:pt x="20418" y="21600"/>
                    </a:cubicBezTo>
                    <a:lnTo>
                      <a:pt x="0" y="21600"/>
                    </a:lnTo>
                    <a:lnTo>
                      <a:pt x="0" y="3600"/>
                    </a:lnTo>
                    <a:cubicBezTo>
                      <a:pt x="0" y="1612"/>
                      <a:pt x="529" y="0"/>
                      <a:pt x="1182" y="0"/>
                    </a:cubicBezTo>
                    <a:close/>
                  </a:path>
                </a:pathLst>
              </a:custGeom>
              <a:solidFill>
                <a:srgbClr val="808080"/>
              </a:solidFill>
              <a:ln w="3175" cap="flat">
                <a:solidFill>
                  <a:srgbClr val="FFFFFF"/>
                </a:solidFill>
                <a:prstDash val="solid"/>
                <a:miter lim="800000"/>
              </a:ln>
              <a:effectLst/>
            </p:spPr>
            <p:txBody>
              <a:bodyPr wrap="square" lIns="45720" tIns="45720" rIns="45720" bIns="45720" numCol="1" anchor="ctr">
                <a:noAutofit/>
              </a:bodyPr>
              <a:lstStyle/>
              <a:p>
                <a:pPr defTabSz="457200">
                  <a:defRPr sz="3600">
                    <a:solidFill>
                      <a:srgbClr val="FFFFFF"/>
                    </a:solidFill>
                    <a:latin typeface="HP Simplified"/>
                    <a:ea typeface="HP Simplified"/>
                    <a:cs typeface="HP Simplified"/>
                    <a:sym typeface="HP Simplified"/>
                  </a:defRPr>
                </a:pPr>
                <a:endParaRPr sz="2800" dirty="0"/>
              </a:p>
            </p:txBody>
          </p:sp>
          <p:sp>
            <p:nvSpPr>
              <p:cNvPr id="108" name="Shape 851"/>
              <p:cNvSpPr/>
              <p:nvPr/>
            </p:nvSpPr>
            <p:spPr>
              <a:xfrm>
                <a:off x="223071" y="49012"/>
                <a:ext cx="1199575" cy="4734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914400">
                  <a:lnSpc>
                    <a:spcPct val="80000"/>
                  </a:lnSpc>
                  <a:defRPr sz="2900" b="1">
                    <a:solidFill>
                      <a:srgbClr val="FFFFFF"/>
                    </a:solidFill>
                    <a:latin typeface="HP Simplified"/>
                    <a:ea typeface="HP Simplified"/>
                    <a:cs typeface="HP Simplified"/>
                    <a:sym typeface="HP Simplified"/>
                  </a:defRPr>
                </a:lvl1pPr>
              </a:lstStyle>
              <a:p>
                <a:pPr lvl="0">
                  <a:defRPr sz="1800" b="0">
                    <a:solidFill>
                      <a:srgbClr val="000000"/>
                    </a:solidFill>
                  </a:defRPr>
                </a:pPr>
                <a:r>
                  <a:rPr sz="1200" dirty="0">
                    <a:solidFill>
                      <a:schemeClr val="bg1"/>
                    </a:solidFill>
                    <a:latin typeface="+mn-lt"/>
                  </a:rPr>
                  <a:t>Obj A</a:t>
                </a:r>
              </a:p>
            </p:txBody>
          </p:sp>
        </p:grpSp>
      </p:grpSp>
      <p:pic>
        <p:nvPicPr>
          <p:cNvPr id="109" name="Picture 336"/>
          <p:cNvPicPr/>
          <p:nvPr/>
        </p:nvPicPr>
        <p:blipFill>
          <a:blip r:embed="rId5">
            <a:extLst/>
          </a:blip>
          <a:stretch>
            <a:fillRect/>
          </a:stretch>
        </p:blipFill>
        <p:spPr>
          <a:xfrm rot="19942668">
            <a:off x="6250691" y="3927437"/>
            <a:ext cx="2822298" cy="151524"/>
          </a:xfrm>
          <a:prstGeom prst="rect">
            <a:avLst/>
          </a:prstGeom>
        </p:spPr>
      </p:pic>
      <p:sp>
        <p:nvSpPr>
          <p:cNvPr id="110" name="Shape 856"/>
          <p:cNvSpPr/>
          <p:nvPr/>
        </p:nvSpPr>
        <p:spPr>
          <a:xfrm>
            <a:off x="943945" y="4628038"/>
            <a:ext cx="2600905" cy="789960"/>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p>
            <a:pPr marL="88900" indent="-88900">
              <a:buSzPct val="75000"/>
              <a:buChar char="•"/>
              <a:defRPr sz="1800"/>
            </a:pPr>
            <a:r>
              <a:rPr sz="1200" dirty="0">
                <a:solidFill>
                  <a:srgbClr val="53585F"/>
                </a:solidFill>
                <a:ea typeface="HP Simplified"/>
                <a:cs typeface="HP Simplified"/>
                <a:sym typeface="HP Simplified"/>
              </a:rPr>
              <a:t>Cluster scales by adding nodes </a:t>
            </a:r>
          </a:p>
          <a:p>
            <a:pPr marL="88900" indent="-88900">
              <a:buSzPct val="75000"/>
              <a:buChar char="•"/>
              <a:defRPr sz="1800"/>
            </a:pPr>
            <a:r>
              <a:rPr sz="1200" dirty="0">
                <a:solidFill>
                  <a:srgbClr val="53585F"/>
                </a:solidFill>
                <a:ea typeface="HP Simplified"/>
                <a:cs typeface="HP Simplified"/>
                <a:sym typeface="HP Simplified"/>
              </a:rPr>
              <a:t>No data migration required</a:t>
            </a:r>
          </a:p>
          <a:p>
            <a:pPr marL="88900" indent="-88900">
              <a:buSzPct val="75000"/>
              <a:buChar char="•"/>
              <a:defRPr sz="1800"/>
            </a:pPr>
            <a:r>
              <a:rPr sz="1200" dirty="0">
                <a:solidFill>
                  <a:srgbClr val="53585F"/>
                </a:solidFill>
                <a:ea typeface="HP Simplified"/>
                <a:cs typeface="HP Simplified"/>
                <a:sym typeface="HP Simplified"/>
              </a:rPr>
              <a:t>Failed nodes remove, new nodes added without down time</a:t>
            </a:r>
          </a:p>
        </p:txBody>
      </p:sp>
      <p:grpSp>
        <p:nvGrpSpPr>
          <p:cNvPr id="111" name="Group 870"/>
          <p:cNvGrpSpPr/>
          <p:nvPr/>
        </p:nvGrpSpPr>
        <p:grpSpPr>
          <a:xfrm>
            <a:off x="9967311" y="4185630"/>
            <a:ext cx="1362364" cy="1828441"/>
            <a:chOff x="0" y="0"/>
            <a:chExt cx="2881345" cy="4250435"/>
          </a:xfrm>
          <a:solidFill>
            <a:srgbClr val="00B388"/>
          </a:solidFill>
        </p:grpSpPr>
        <p:grpSp>
          <p:nvGrpSpPr>
            <p:cNvPr id="112" name="Group 860"/>
            <p:cNvGrpSpPr/>
            <p:nvPr/>
          </p:nvGrpSpPr>
          <p:grpSpPr>
            <a:xfrm>
              <a:off x="509233" y="572561"/>
              <a:ext cx="2372112" cy="3677874"/>
              <a:chOff x="0" y="0"/>
              <a:chExt cx="2372111" cy="3677873"/>
            </a:xfrm>
            <a:grpFill/>
          </p:grpSpPr>
          <p:sp>
            <p:nvSpPr>
              <p:cNvPr id="122" name="Shape 857"/>
              <p:cNvSpPr/>
              <p:nvPr/>
            </p:nvSpPr>
            <p:spPr>
              <a:xfrm>
                <a:off x="0" y="3294554"/>
                <a:ext cx="2366165" cy="3833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sp>
            <p:nvSpPr>
              <p:cNvPr id="123" name="Shape 858"/>
              <p:cNvSpPr/>
              <p:nvPr/>
            </p:nvSpPr>
            <p:spPr>
              <a:xfrm>
                <a:off x="5947" y="202584"/>
                <a:ext cx="2366165" cy="3330568"/>
              </a:xfrm>
              <a:prstGeom prst="rect">
                <a:avLst/>
              </a:prstGeom>
              <a:grpFill/>
              <a:ln w="12700" cap="flat">
                <a:noFill/>
                <a:miter lim="4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sp>
            <p:nvSpPr>
              <p:cNvPr id="124" name="Shape 859"/>
              <p:cNvSpPr/>
              <p:nvPr/>
            </p:nvSpPr>
            <p:spPr>
              <a:xfrm>
                <a:off x="5947" y="0"/>
                <a:ext cx="2366165" cy="3833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solidFill>
                  <a:srgbClr val="FFFFFF"/>
                </a:solidFill>
                <a:prstDash val="solid"/>
                <a:miter lim="8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grpSp>
        <p:grpSp>
          <p:nvGrpSpPr>
            <p:cNvPr id="113" name="Group 864"/>
            <p:cNvGrpSpPr/>
            <p:nvPr/>
          </p:nvGrpSpPr>
          <p:grpSpPr>
            <a:xfrm>
              <a:off x="245908" y="283229"/>
              <a:ext cx="2366165" cy="3695823"/>
              <a:chOff x="0" y="0"/>
              <a:chExt cx="2366164" cy="3695821"/>
            </a:xfrm>
            <a:grpFill/>
          </p:grpSpPr>
          <p:sp>
            <p:nvSpPr>
              <p:cNvPr id="119" name="Shape 861"/>
              <p:cNvSpPr/>
              <p:nvPr/>
            </p:nvSpPr>
            <p:spPr>
              <a:xfrm>
                <a:off x="0" y="3312503"/>
                <a:ext cx="2366165" cy="3833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sp>
            <p:nvSpPr>
              <p:cNvPr id="120" name="Shape 862"/>
              <p:cNvSpPr/>
              <p:nvPr/>
            </p:nvSpPr>
            <p:spPr>
              <a:xfrm>
                <a:off x="0" y="165289"/>
                <a:ext cx="2366165" cy="3330567"/>
              </a:xfrm>
              <a:prstGeom prst="rect">
                <a:avLst/>
              </a:prstGeom>
              <a:grpFill/>
              <a:ln w="12700" cap="flat">
                <a:noFill/>
                <a:miter lim="4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sp>
            <p:nvSpPr>
              <p:cNvPr id="121" name="Shape 863"/>
              <p:cNvSpPr/>
              <p:nvPr/>
            </p:nvSpPr>
            <p:spPr>
              <a:xfrm>
                <a:off x="0" y="0"/>
                <a:ext cx="2366165" cy="3833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solidFill>
                  <a:srgbClr val="FFFFFF"/>
                </a:solidFill>
                <a:prstDash val="solid"/>
                <a:miter lim="8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grpSp>
        <p:sp>
          <p:nvSpPr>
            <p:cNvPr id="114" name="Shape 865"/>
            <p:cNvSpPr/>
            <p:nvPr/>
          </p:nvSpPr>
          <p:spPr>
            <a:xfrm>
              <a:off x="0" y="3353127"/>
              <a:ext cx="2366165" cy="3833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noFill/>
              <a:miter lim="4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sp>
          <p:nvSpPr>
            <p:cNvPr id="115" name="Shape 866"/>
            <p:cNvSpPr/>
            <p:nvPr/>
          </p:nvSpPr>
          <p:spPr>
            <a:xfrm>
              <a:off x="0" y="202584"/>
              <a:ext cx="2366165" cy="3329249"/>
            </a:xfrm>
            <a:prstGeom prst="rect">
              <a:avLst/>
            </a:prstGeom>
            <a:grpFill/>
            <a:ln w="12700" cap="flat">
              <a:noFill/>
              <a:miter lim="4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sp>
          <p:nvSpPr>
            <p:cNvPr id="116" name="Shape 867"/>
            <p:cNvSpPr/>
            <p:nvPr/>
          </p:nvSpPr>
          <p:spPr>
            <a:xfrm>
              <a:off x="220018" y="2200426"/>
              <a:ext cx="2120643" cy="1463369"/>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22860" tIns="22860" rIns="22860" bIns="22860" numCol="1" anchor="ctr">
              <a:noAutofit/>
            </a:bodyPr>
            <a:lstStyle>
              <a:lvl1pPr defTabSz="457200">
                <a:lnSpc>
                  <a:spcPct val="80000"/>
                </a:lnSpc>
                <a:defRPr sz="4300" b="1">
                  <a:solidFill>
                    <a:srgbClr val="FFFFFF"/>
                  </a:solidFill>
                  <a:latin typeface="HP Simplified"/>
                  <a:ea typeface="HP Simplified"/>
                  <a:cs typeface="HP Simplified"/>
                  <a:sym typeface="HP Simplified"/>
                </a:defRPr>
              </a:lvl1pPr>
            </a:lstStyle>
            <a:p>
              <a:pPr lvl="0">
                <a:defRPr sz="1800" b="0">
                  <a:solidFill>
                    <a:srgbClr val="000000"/>
                  </a:solidFill>
                </a:defRPr>
              </a:pPr>
              <a:r>
                <a:rPr sz="1800" dirty="0">
                  <a:solidFill>
                    <a:schemeClr val="bg1"/>
                  </a:solidFill>
                  <a:latin typeface="+mn-lt"/>
                </a:rPr>
                <a:t>Storage</a:t>
              </a:r>
            </a:p>
          </p:txBody>
        </p:sp>
        <p:sp>
          <p:nvSpPr>
            <p:cNvPr id="117" name="Shape 868"/>
            <p:cNvSpPr/>
            <p:nvPr/>
          </p:nvSpPr>
          <p:spPr>
            <a:xfrm>
              <a:off x="514229" y="3069882"/>
              <a:ext cx="1205586" cy="643918"/>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none" lIns="45720" tIns="45720" rIns="45720" bIns="45720" numCol="1" anchor="t">
              <a:spAutoFit/>
            </a:bodyPr>
            <a:lstStyle>
              <a:lvl1pPr algn="l" defTabSz="914400">
                <a:defRPr sz="3200" b="1">
                  <a:solidFill>
                    <a:srgbClr val="4C5159"/>
                  </a:solidFill>
                  <a:latin typeface="HP Simplified"/>
                  <a:ea typeface="HP Simplified"/>
                  <a:cs typeface="HP Simplified"/>
                  <a:sym typeface="HP Simplified"/>
                </a:defRPr>
              </a:lvl1pPr>
            </a:lstStyle>
            <a:p>
              <a:pPr lvl="0">
                <a:defRPr sz="1800" b="0">
                  <a:solidFill>
                    <a:srgbClr val="000000"/>
                  </a:solidFill>
                </a:defRPr>
              </a:pPr>
              <a:r>
                <a:rPr sz="1200" dirty="0">
                  <a:latin typeface="+mn-lt"/>
                </a:rPr>
                <a:t>Zone 5</a:t>
              </a:r>
            </a:p>
          </p:txBody>
        </p:sp>
        <p:sp>
          <p:nvSpPr>
            <p:cNvPr id="118" name="Shape 869"/>
            <p:cNvSpPr/>
            <p:nvPr/>
          </p:nvSpPr>
          <p:spPr>
            <a:xfrm>
              <a:off x="0" y="0"/>
              <a:ext cx="2366165" cy="38331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cap="flat">
              <a:solidFill>
                <a:srgbClr val="FFFFFF"/>
              </a:solidFill>
              <a:prstDash val="solid"/>
              <a:miter lim="800000"/>
            </a:ln>
            <a:effectLst/>
          </p:spPr>
          <p:txBody>
            <a:bodyPr wrap="square" lIns="22844" tIns="22844" rIns="22844" bIns="22844" numCol="1" anchor="t">
              <a:noAutofit/>
            </a:bodyPr>
            <a:lstStyle/>
            <a:p>
              <a:pPr defTabSz="228600">
                <a:defRPr sz="1800">
                  <a:latin typeface="Intel Clear"/>
                  <a:ea typeface="Intel Clear"/>
                  <a:cs typeface="Intel Clear"/>
                  <a:sym typeface="Intel Clear"/>
                </a:defRPr>
              </a:pPr>
              <a:endParaRPr sz="700" dirty="0"/>
            </a:p>
          </p:txBody>
        </p:sp>
      </p:grpSp>
      <p:grpSp>
        <p:nvGrpSpPr>
          <p:cNvPr id="125" name="Group 873"/>
          <p:cNvGrpSpPr/>
          <p:nvPr/>
        </p:nvGrpSpPr>
        <p:grpSpPr>
          <a:xfrm>
            <a:off x="809066" y="2623671"/>
            <a:ext cx="3520452" cy="1052703"/>
            <a:chOff x="-1" y="0"/>
            <a:chExt cx="7445616" cy="2447137"/>
          </a:xfrm>
        </p:grpSpPr>
        <p:sp>
          <p:nvSpPr>
            <p:cNvPr id="126" name="Shape 871"/>
            <p:cNvSpPr/>
            <p:nvPr/>
          </p:nvSpPr>
          <p:spPr>
            <a:xfrm flipH="1">
              <a:off x="-1" y="0"/>
              <a:ext cx="7148751" cy="2447137"/>
            </a:xfrm>
            <a:custGeom>
              <a:avLst/>
              <a:gdLst/>
              <a:ahLst/>
              <a:cxnLst>
                <a:cxn ang="0">
                  <a:pos x="wd2" y="hd2"/>
                </a:cxn>
                <a:cxn ang="5400000">
                  <a:pos x="wd2" y="hd2"/>
                </a:cxn>
                <a:cxn ang="10800000">
                  <a:pos x="wd2" y="hd2"/>
                </a:cxn>
                <a:cxn ang="16200000">
                  <a:pos x="wd2" y="hd2"/>
                </a:cxn>
              </a:cxnLst>
              <a:rect l="0" t="0" r="r" b="b"/>
              <a:pathLst>
                <a:path w="21600" h="21600" extrusionOk="0">
                  <a:moveTo>
                    <a:pt x="569" y="0"/>
                  </a:moveTo>
                  <a:lnTo>
                    <a:pt x="21600" y="0"/>
                  </a:lnTo>
                  <a:lnTo>
                    <a:pt x="21600" y="19924"/>
                  </a:lnTo>
                  <a:cubicBezTo>
                    <a:pt x="21600" y="20850"/>
                    <a:pt x="21345" y="21600"/>
                    <a:pt x="21031" y="21600"/>
                  </a:cubicBezTo>
                  <a:lnTo>
                    <a:pt x="0" y="21600"/>
                  </a:lnTo>
                  <a:lnTo>
                    <a:pt x="0" y="1676"/>
                  </a:lnTo>
                  <a:cubicBezTo>
                    <a:pt x="0" y="750"/>
                    <a:pt x="255" y="0"/>
                    <a:pt x="569" y="0"/>
                  </a:cubicBezTo>
                  <a:close/>
                </a:path>
              </a:pathLst>
            </a:custGeom>
            <a:solidFill>
              <a:srgbClr val="FFFFFF"/>
            </a:solidFill>
            <a:ln w="12700" cap="flat">
              <a:solidFill>
                <a:srgbClr val="53585F"/>
              </a:solidFill>
              <a:prstDash val="solid"/>
              <a:miter lim="800000"/>
            </a:ln>
            <a:effectLst/>
          </p:spPr>
          <p:txBody>
            <a:bodyPr wrap="square" lIns="45720" tIns="45720" rIns="45720" bIns="45720" numCol="1" anchor="ctr">
              <a:noAutofit/>
            </a:bodyPr>
            <a:lstStyle/>
            <a:p>
              <a:pPr defTabSz="457200">
                <a:defRPr sz="3600">
                  <a:solidFill>
                    <a:srgbClr val="FFFFFF"/>
                  </a:solidFill>
                  <a:latin typeface="HP Simplified"/>
                  <a:ea typeface="HP Simplified"/>
                  <a:cs typeface="HP Simplified"/>
                  <a:sym typeface="HP Simplified"/>
                </a:defRPr>
              </a:pPr>
              <a:endParaRPr sz="2800" dirty="0"/>
            </a:p>
          </p:txBody>
        </p:sp>
        <p:sp>
          <p:nvSpPr>
            <p:cNvPr id="127" name="Shape 872"/>
            <p:cNvSpPr/>
            <p:nvPr/>
          </p:nvSpPr>
          <p:spPr>
            <a:xfrm>
              <a:off x="130418" y="146142"/>
              <a:ext cx="7315197" cy="22656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ctr">
              <a:spAutoFit/>
            </a:bodyPr>
            <a:lstStyle/>
            <a:p>
              <a:pPr marL="88900" indent="-88900">
                <a:buSzPct val="75000"/>
                <a:buChar char="•"/>
                <a:defRPr sz="1800"/>
              </a:pPr>
              <a:r>
                <a:rPr sz="1200" dirty="0">
                  <a:solidFill>
                    <a:srgbClr val="53585F"/>
                  </a:solidFill>
                  <a:ea typeface="HP Simplified"/>
                  <a:cs typeface="HP Simplified"/>
                  <a:sym typeface="HP Simplified"/>
                </a:rPr>
                <a:t>All object in Swift have a URL</a:t>
              </a:r>
            </a:p>
            <a:p>
              <a:pPr marL="88900" indent="-88900">
                <a:buSzPct val="75000"/>
                <a:buChar char="•"/>
                <a:defRPr sz="1800"/>
              </a:pPr>
              <a:r>
                <a:rPr sz="1200" dirty="0">
                  <a:solidFill>
                    <a:srgbClr val="53585F"/>
                  </a:solidFill>
                  <a:ea typeface="HP Simplified"/>
                  <a:cs typeface="HP Simplified"/>
                  <a:sym typeface="HP Simplified"/>
                </a:rPr>
                <a:t>RESTful API over HTTP to operate on objects</a:t>
              </a:r>
            </a:p>
            <a:p>
              <a:pPr marL="88900" indent="-88900">
                <a:buSzPct val="75000"/>
                <a:buChar char="•"/>
                <a:defRPr sz="1800"/>
              </a:pPr>
              <a:r>
                <a:rPr sz="1200" dirty="0">
                  <a:solidFill>
                    <a:srgbClr val="53585F"/>
                  </a:solidFill>
                  <a:ea typeface="HP Simplified"/>
                  <a:cs typeface="HP Simplified"/>
                  <a:sym typeface="HP Simplified"/>
                </a:rPr>
                <a:t>Objects have metadata</a:t>
              </a:r>
            </a:p>
            <a:p>
              <a:pPr marL="88900" indent="-88900">
                <a:buSzPct val="75000"/>
                <a:buChar char="•"/>
                <a:defRPr sz="1800"/>
              </a:pPr>
              <a:r>
                <a:rPr sz="1200" dirty="0">
                  <a:solidFill>
                    <a:srgbClr val="53585F"/>
                  </a:solidFill>
                  <a:ea typeface="HP Simplified"/>
                  <a:cs typeface="HP Simplified"/>
                  <a:sym typeface="HP Simplified"/>
                </a:rPr>
                <a:t>Objects replication3x in unique zones which could be a node, drive, rack</a:t>
              </a:r>
            </a:p>
          </p:txBody>
        </p:sp>
      </p:grpSp>
      <p:pic>
        <p:nvPicPr>
          <p:cNvPr id="128" name="Picture 340"/>
          <p:cNvPicPr/>
          <p:nvPr/>
        </p:nvPicPr>
        <p:blipFill>
          <a:blip r:embed="rId6">
            <a:extLst/>
          </a:blip>
          <a:stretch>
            <a:fillRect/>
          </a:stretch>
        </p:blipFill>
        <p:spPr>
          <a:xfrm rot="3316523">
            <a:off x="4280760" y="2264327"/>
            <a:ext cx="1644082" cy="216508"/>
          </a:xfrm>
          <a:prstGeom prst="rect">
            <a:avLst/>
          </a:prstGeom>
        </p:spPr>
      </p:pic>
      <p:grpSp>
        <p:nvGrpSpPr>
          <p:cNvPr id="129" name="Group 880"/>
          <p:cNvGrpSpPr/>
          <p:nvPr/>
        </p:nvGrpSpPr>
        <p:grpSpPr>
          <a:xfrm>
            <a:off x="4585135" y="2247396"/>
            <a:ext cx="905086" cy="756282"/>
            <a:chOff x="-1" y="0"/>
            <a:chExt cx="1914218" cy="1758069"/>
          </a:xfrm>
        </p:grpSpPr>
        <p:grpSp>
          <p:nvGrpSpPr>
            <p:cNvPr id="130" name="Group 878"/>
            <p:cNvGrpSpPr/>
            <p:nvPr/>
          </p:nvGrpSpPr>
          <p:grpSpPr>
            <a:xfrm>
              <a:off x="-1" y="1119684"/>
              <a:ext cx="1914218" cy="638385"/>
              <a:chOff x="0" y="49949"/>
              <a:chExt cx="1914217" cy="638384"/>
            </a:xfrm>
          </p:grpSpPr>
          <p:sp>
            <p:nvSpPr>
              <p:cNvPr id="132" name="Shape 876"/>
              <p:cNvSpPr/>
              <p:nvPr/>
            </p:nvSpPr>
            <p:spPr>
              <a:xfrm>
                <a:off x="0" y="49949"/>
                <a:ext cx="1670056" cy="548472"/>
              </a:xfrm>
              <a:custGeom>
                <a:avLst/>
                <a:gdLst/>
                <a:ahLst/>
                <a:cxnLst>
                  <a:cxn ang="0">
                    <a:pos x="wd2" y="hd2"/>
                  </a:cxn>
                  <a:cxn ang="5400000">
                    <a:pos x="wd2" y="hd2"/>
                  </a:cxn>
                  <a:cxn ang="10800000">
                    <a:pos x="wd2" y="hd2"/>
                  </a:cxn>
                  <a:cxn ang="16200000">
                    <a:pos x="wd2" y="hd2"/>
                  </a:cxn>
                </a:cxnLst>
                <a:rect l="0" t="0" r="r" b="b"/>
                <a:pathLst>
                  <a:path w="21600" h="21600" extrusionOk="0">
                    <a:moveTo>
                      <a:pt x="1182" y="0"/>
                    </a:moveTo>
                    <a:lnTo>
                      <a:pt x="21600" y="0"/>
                    </a:lnTo>
                    <a:lnTo>
                      <a:pt x="21600" y="18000"/>
                    </a:lnTo>
                    <a:cubicBezTo>
                      <a:pt x="21600" y="19988"/>
                      <a:pt x="21071" y="21600"/>
                      <a:pt x="20418" y="21600"/>
                    </a:cubicBezTo>
                    <a:lnTo>
                      <a:pt x="0" y="21600"/>
                    </a:lnTo>
                    <a:lnTo>
                      <a:pt x="0" y="3600"/>
                    </a:lnTo>
                    <a:cubicBezTo>
                      <a:pt x="0" y="1612"/>
                      <a:pt x="529" y="0"/>
                      <a:pt x="1182" y="0"/>
                    </a:cubicBezTo>
                    <a:close/>
                  </a:path>
                </a:pathLst>
              </a:custGeom>
              <a:solidFill>
                <a:srgbClr val="808080"/>
              </a:solidFill>
              <a:ln w="3175" cap="flat">
                <a:solidFill>
                  <a:srgbClr val="FFFFFF"/>
                </a:solidFill>
                <a:prstDash val="solid"/>
                <a:miter lim="800000"/>
              </a:ln>
              <a:effectLst/>
            </p:spPr>
            <p:txBody>
              <a:bodyPr wrap="square" lIns="45720" tIns="45720" rIns="45720" bIns="45720" numCol="1" anchor="ctr">
                <a:noAutofit/>
              </a:bodyPr>
              <a:lstStyle/>
              <a:p>
                <a:pPr defTabSz="457200">
                  <a:defRPr sz="3600">
                    <a:solidFill>
                      <a:srgbClr val="FFFFFF"/>
                    </a:solidFill>
                    <a:latin typeface="HP Simplified"/>
                    <a:ea typeface="HP Simplified"/>
                    <a:cs typeface="HP Simplified"/>
                    <a:sym typeface="HP Simplified"/>
                  </a:defRPr>
                </a:pPr>
                <a:endParaRPr sz="2800" dirty="0"/>
              </a:p>
            </p:txBody>
          </p:sp>
          <p:sp>
            <p:nvSpPr>
              <p:cNvPr id="133" name="Shape 877"/>
              <p:cNvSpPr/>
              <p:nvPr/>
            </p:nvSpPr>
            <p:spPr>
              <a:xfrm>
                <a:off x="297709" y="50351"/>
                <a:ext cx="1616508" cy="6379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914400">
                  <a:lnSpc>
                    <a:spcPct val="80000"/>
                  </a:lnSpc>
                  <a:defRPr sz="3600" b="1">
                    <a:solidFill>
                      <a:srgbClr val="FFFFFF"/>
                    </a:solidFill>
                    <a:latin typeface="HP Simplified"/>
                    <a:ea typeface="HP Simplified"/>
                    <a:cs typeface="HP Simplified"/>
                    <a:sym typeface="HP Simplified"/>
                  </a:defRPr>
                </a:lvl1pPr>
              </a:lstStyle>
              <a:p>
                <a:pPr lvl="0">
                  <a:defRPr sz="1800" b="0">
                    <a:solidFill>
                      <a:srgbClr val="000000"/>
                    </a:solidFill>
                  </a:defRPr>
                </a:pPr>
                <a:r>
                  <a:rPr sz="1400" dirty="0">
                    <a:solidFill>
                      <a:schemeClr val="bg1"/>
                    </a:solidFill>
                    <a:latin typeface="+mn-lt"/>
                  </a:rPr>
                  <a:t>Obj A</a:t>
                </a:r>
              </a:p>
            </p:txBody>
          </p:sp>
        </p:grpSp>
        <p:sp>
          <p:nvSpPr>
            <p:cNvPr id="131" name="Shape 879"/>
            <p:cNvSpPr/>
            <p:nvPr/>
          </p:nvSpPr>
          <p:spPr>
            <a:xfrm flipH="1">
              <a:off x="299088" y="0"/>
              <a:ext cx="1071880" cy="10718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flip="none" rotWithShape="1">
              <a:gsLst>
                <a:gs pos="0">
                  <a:srgbClr val="FCFFFE"/>
                </a:gs>
                <a:gs pos="100000">
                  <a:srgbClr val="006FA0"/>
                </a:gs>
              </a:gsLst>
              <a:path path="shape">
                <a:fillToRect l="64856" t="23433" r="35143" b="76566"/>
              </a:path>
            </a:gradFill>
            <a:ln w="12700" cap="flat">
              <a:noFill/>
              <a:miter lim="400000"/>
            </a:ln>
            <a:effectLst/>
          </p:spPr>
          <p:txBody>
            <a:bodyPr wrap="square" lIns="0" tIns="0" rIns="0" bIns="0" numCol="1" anchor="ctr">
              <a:noAutofit/>
            </a:bodyPr>
            <a:lstStyle/>
            <a:p>
              <a:pPr lvl="0">
                <a:defRPr sz="3200">
                  <a:solidFill>
                    <a:srgbClr val="FFFFFF"/>
                  </a:solidFill>
                </a:defRPr>
              </a:pPr>
              <a:endParaRPr sz="1200" dirty="0"/>
            </a:p>
          </p:txBody>
        </p:sp>
      </p:grpSp>
      <p:pic>
        <p:nvPicPr>
          <p:cNvPr id="134" name="Picture 342"/>
          <p:cNvPicPr/>
          <p:nvPr/>
        </p:nvPicPr>
        <p:blipFill>
          <a:blip r:embed="rId7">
            <a:extLst/>
          </a:blip>
          <a:stretch>
            <a:fillRect/>
          </a:stretch>
        </p:blipFill>
        <p:spPr>
          <a:xfrm rot="16200000">
            <a:off x="8445248" y="3846780"/>
            <a:ext cx="1078535" cy="166545"/>
          </a:xfrm>
          <a:prstGeom prst="rect">
            <a:avLst/>
          </a:prstGeom>
        </p:spPr>
      </p:pic>
      <p:pic>
        <p:nvPicPr>
          <p:cNvPr id="135" name="Picture 343"/>
          <p:cNvPicPr/>
          <p:nvPr/>
        </p:nvPicPr>
        <p:blipFill>
          <a:blip r:embed="rId8">
            <a:extLst/>
          </a:blip>
          <a:stretch>
            <a:fillRect/>
          </a:stretch>
        </p:blipFill>
        <p:spPr>
          <a:xfrm rot="20377500">
            <a:off x="5024749" y="3978794"/>
            <a:ext cx="4009017" cy="151524"/>
          </a:xfrm>
          <a:prstGeom prst="rect">
            <a:avLst/>
          </a:prstGeom>
        </p:spPr>
      </p:pic>
      <p:pic>
        <p:nvPicPr>
          <p:cNvPr id="136" name="Picture 344"/>
          <p:cNvPicPr/>
          <p:nvPr/>
        </p:nvPicPr>
        <p:blipFill>
          <a:blip r:embed="rId9">
            <a:extLst/>
          </a:blip>
          <a:stretch>
            <a:fillRect/>
          </a:stretch>
        </p:blipFill>
        <p:spPr>
          <a:xfrm rot="16480767">
            <a:off x="8382141" y="2270439"/>
            <a:ext cx="1342476" cy="166544"/>
          </a:xfrm>
          <a:prstGeom prst="rect">
            <a:avLst/>
          </a:prstGeom>
        </p:spPr>
      </p:pic>
      <p:sp>
        <p:nvSpPr>
          <p:cNvPr id="137" name="Shape 887"/>
          <p:cNvSpPr/>
          <p:nvPr/>
        </p:nvSpPr>
        <p:spPr>
          <a:xfrm>
            <a:off x="6151900" y="1321223"/>
            <a:ext cx="732893" cy="307777"/>
          </a:xfrm>
          <a:prstGeom prst="rect">
            <a:avLst/>
          </a:prstGeom>
          <a:ln w="12700">
            <a:miter lim="400000"/>
          </a:ln>
          <a:extLst>
            <a:ext uri="{C572A759-6A51-4108-AA02-DFA0A04FC94B}">
              <ma14:wrappingTextBoxFlag xmlns="" xmlns:ma14="http://schemas.microsoft.com/office/mac/drawingml/2011/main" val="1"/>
            </a:ext>
          </a:extLst>
        </p:spPr>
        <p:txBody>
          <a:bodyPr wrap="none" tIns="45720" bIns="45720">
            <a:spAutoFit/>
          </a:bodyPr>
          <a:lstStyle>
            <a:lvl1pPr defTabSz="914400">
              <a:defRPr sz="5300" b="1">
                <a:solidFill>
                  <a:srgbClr val="FFFFFF"/>
                </a:solidFill>
                <a:latin typeface="HP Simplified"/>
                <a:ea typeface="HP Simplified"/>
                <a:cs typeface="HP Simplified"/>
                <a:sym typeface="HP Simplified"/>
              </a:defRPr>
            </a:lvl1pPr>
          </a:lstStyle>
          <a:p>
            <a:pPr lvl="0">
              <a:defRPr sz="1800" b="0">
                <a:solidFill>
                  <a:srgbClr val="000000"/>
                </a:solidFill>
              </a:defRPr>
            </a:pPr>
            <a:r>
              <a:rPr sz="1400" dirty="0">
                <a:solidFill>
                  <a:schemeClr val="bg1"/>
                </a:solidFill>
                <a:latin typeface="+mn-lt"/>
              </a:rPr>
              <a:t>Clients</a:t>
            </a:r>
          </a:p>
        </p:txBody>
      </p:sp>
      <p:sp>
        <p:nvSpPr>
          <p:cNvPr id="138" name="Shape 888"/>
          <p:cNvSpPr/>
          <p:nvPr/>
        </p:nvSpPr>
        <p:spPr>
          <a:xfrm>
            <a:off x="824237" y="2195288"/>
            <a:ext cx="2601866" cy="338554"/>
          </a:xfrm>
          <a:prstGeom prst="rect">
            <a:avLst/>
          </a:prstGeom>
          <a:ln w="12700">
            <a:miter lim="400000"/>
          </a:ln>
          <a:extLst>
            <a:ext uri="{C572A759-6A51-4108-AA02-DFA0A04FC94B}">
              <ma14:wrappingTextBoxFlag xmlns="" xmlns:ma14="http://schemas.microsoft.com/office/mac/drawingml/2011/main" val="1"/>
            </a:ext>
          </a:extLst>
        </p:spPr>
        <p:txBody>
          <a:bodyPr wrap="none" tIns="45720" bIns="45720">
            <a:spAutoFit/>
          </a:bodyPr>
          <a:lstStyle>
            <a:lvl1pPr algn="l" defTabSz="914400">
              <a:defRPr sz="4600" b="1">
                <a:solidFill>
                  <a:srgbClr val="FFFFFF"/>
                </a:solidFill>
                <a:latin typeface="HP Simplified"/>
                <a:ea typeface="HP Simplified"/>
                <a:cs typeface="HP Simplified"/>
                <a:sym typeface="HP Simplified"/>
              </a:defRPr>
            </a:lvl1pPr>
          </a:lstStyle>
          <a:p>
            <a:pPr lvl="0">
              <a:defRPr sz="1800" b="0">
                <a:solidFill>
                  <a:srgbClr val="000000"/>
                </a:solidFill>
              </a:defRPr>
            </a:pPr>
            <a:r>
              <a:rPr sz="1600" dirty="0">
                <a:latin typeface="+mn-lt"/>
              </a:rPr>
              <a:t>Access Tier (Concurrency)</a:t>
            </a:r>
          </a:p>
        </p:txBody>
      </p:sp>
      <p:grpSp>
        <p:nvGrpSpPr>
          <p:cNvPr id="139" name="Group 893"/>
          <p:cNvGrpSpPr/>
          <p:nvPr/>
        </p:nvGrpSpPr>
        <p:grpSpPr>
          <a:xfrm>
            <a:off x="6288897" y="1716665"/>
            <a:ext cx="504681" cy="421338"/>
            <a:chOff x="0" y="0"/>
            <a:chExt cx="1067378" cy="979450"/>
          </a:xfrm>
          <a:solidFill>
            <a:srgbClr val="00B388"/>
          </a:solidFill>
        </p:grpSpPr>
        <p:sp>
          <p:nvSpPr>
            <p:cNvPr id="140" name="Shape 889"/>
            <p:cNvSpPr/>
            <p:nvPr/>
          </p:nvSpPr>
          <p:spPr>
            <a:xfrm>
              <a:off x="0" y="0"/>
              <a:ext cx="1" cy="979451"/>
            </a:xfrm>
            <a:prstGeom prst="line">
              <a:avLst/>
            </a:prstGeom>
            <a:grpFill/>
            <a:ln w="38100" cap="flat">
              <a:solidFill>
                <a:srgbClr val="00B388"/>
              </a:solidFill>
              <a:prstDash val="solid"/>
              <a:miter lim="400000"/>
              <a:headEnd type="triangle" w="med" len="med"/>
              <a:tailEnd type="triangle" w="med" len="med"/>
            </a:ln>
            <a:effectLst/>
          </p:spPr>
          <p:txBody>
            <a:bodyPr wrap="square" lIns="45720" tIns="45720" rIns="45720" bIns="45720" numCol="1" anchor="t">
              <a:noAutofit/>
            </a:bodyPr>
            <a:lstStyle/>
            <a:p>
              <a:pPr defTabSz="228600">
                <a:defRPr sz="2400">
                  <a:latin typeface="Helvetica"/>
                  <a:ea typeface="Helvetica"/>
                  <a:cs typeface="Helvetica"/>
                  <a:sym typeface="Helvetica"/>
                </a:defRPr>
              </a:pPr>
              <a:endParaRPr sz="1050" dirty="0"/>
            </a:p>
          </p:txBody>
        </p:sp>
        <p:sp>
          <p:nvSpPr>
            <p:cNvPr id="141" name="Shape 890"/>
            <p:cNvSpPr/>
            <p:nvPr/>
          </p:nvSpPr>
          <p:spPr>
            <a:xfrm flipH="1">
              <a:off x="356177" y="0"/>
              <a:ext cx="1" cy="979451"/>
            </a:xfrm>
            <a:prstGeom prst="line">
              <a:avLst/>
            </a:prstGeom>
            <a:grpFill/>
            <a:ln w="38100" cap="flat">
              <a:solidFill>
                <a:srgbClr val="00B388"/>
              </a:solidFill>
              <a:prstDash val="solid"/>
              <a:miter lim="400000"/>
              <a:headEnd type="triangle" w="med" len="med"/>
              <a:tailEnd type="triangle" w="med" len="med"/>
            </a:ln>
            <a:effectLst/>
          </p:spPr>
          <p:txBody>
            <a:bodyPr wrap="square" lIns="45720" tIns="45720" rIns="45720" bIns="45720" numCol="1" anchor="t">
              <a:noAutofit/>
            </a:bodyPr>
            <a:lstStyle/>
            <a:p>
              <a:pPr defTabSz="228600">
                <a:defRPr sz="2400">
                  <a:latin typeface="Helvetica"/>
                  <a:ea typeface="Helvetica"/>
                  <a:cs typeface="Helvetica"/>
                  <a:sym typeface="Helvetica"/>
                </a:defRPr>
              </a:pPr>
              <a:endParaRPr sz="1050" dirty="0"/>
            </a:p>
          </p:txBody>
        </p:sp>
        <p:sp>
          <p:nvSpPr>
            <p:cNvPr id="142" name="Shape 891"/>
            <p:cNvSpPr/>
            <p:nvPr/>
          </p:nvSpPr>
          <p:spPr>
            <a:xfrm flipH="1">
              <a:off x="711778" y="0"/>
              <a:ext cx="1" cy="979451"/>
            </a:xfrm>
            <a:prstGeom prst="line">
              <a:avLst/>
            </a:prstGeom>
            <a:grpFill/>
            <a:ln w="38100" cap="flat">
              <a:solidFill>
                <a:srgbClr val="00B388"/>
              </a:solidFill>
              <a:prstDash val="solid"/>
              <a:miter lim="400000"/>
              <a:headEnd type="triangle" w="med" len="med"/>
              <a:tailEnd type="triangle" w="med" len="med"/>
            </a:ln>
            <a:effectLst/>
          </p:spPr>
          <p:txBody>
            <a:bodyPr wrap="square" lIns="45720" tIns="45720" rIns="45720" bIns="45720" numCol="1" anchor="t">
              <a:noAutofit/>
            </a:bodyPr>
            <a:lstStyle/>
            <a:p>
              <a:pPr defTabSz="228600">
                <a:defRPr sz="2400">
                  <a:latin typeface="Helvetica"/>
                  <a:ea typeface="Helvetica"/>
                  <a:cs typeface="Helvetica"/>
                  <a:sym typeface="Helvetica"/>
                </a:defRPr>
              </a:pPr>
              <a:endParaRPr sz="1050" dirty="0"/>
            </a:p>
          </p:txBody>
        </p:sp>
        <p:sp>
          <p:nvSpPr>
            <p:cNvPr id="143" name="Shape 892"/>
            <p:cNvSpPr/>
            <p:nvPr/>
          </p:nvSpPr>
          <p:spPr>
            <a:xfrm flipH="1">
              <a:off x="1067378" y="0"/>
              <a:ext cx="1" cy="979451"/>
            </a:xfrm>
            <a:prstGeom prst="line">
              <a:avLst/>
            </a:prstGeom>
            <a:grpFill/>
            <a:ln w="38100" cap="flat">
              <a:solidFill>
                <a:srgbClr val="00B388"/>
              </a:solidFill>
              <a:prstDash val="solid"/>
              <a:miter lim="400000"/>
              <a:headEnd type="triangle" w="med" len="med"/>
              <a:tailEnd type="triangle" w="med" len="med"/>
            </a:ln>
            <a:effectLst/>
          </p:spPr>
          <p:txBody>
            <a:bodyPr wrap="square" lIns="45720" tIns="45720" rIns="45720" bIns="45720" numCol="1" anchor="t">
              <a:noAutofit/>
            </a:bodyPr>
            <a:lstStyle/>
            <a:p>
              <a:pPr defTabSz="228600">
                <a:defRPr sz="2400">
                  <a:latin typeface="Helvetica"/>
                  <a:ea typeface="Helvetica"/>
                  <a:cs typeface="Helvetica"/>
                  <a:sym typeface="Helvetica"/>
                </a:defRPr>
              </a:pPr>
              <a:endParaRPr sz="1050" dirty="0"/>
            </a:p>
          </p:txBody>
        </p:sp>
      </p:grpSp>
      <p:sp>
        <p:nvSpPr>
          <p:cNvPr id="144" name="Shape 894"/>
          <p:cNvSpPr/>
          <p:nvPr/>
        </p:nvSpPr>
        <p:spPr>
          <a:xfrm>
            <a:off x="824237" y="4004502"/>
            <a:ext cx="1301831" cy="338554"/>
          </a:xfrm>
          <a:prstGeom prst="rect">
            <a:avLst/>
          </a:prstGeom>
          <a:ln w="12700">
            <a:miter lim="400000"/>
          </a:ln>
          <a:extLst>
            <a:ext uri="{C572A759-6A51-4108-AA02-DFA0A04FC94B}">
              <ma14:wrappingTextBoxFlag xmlns="" xmlns:ma14="http://schemas.microsoft.com/office/mac/drawingml/2011/main" val="1"/>
            </a:ext>
          </a:extLst>
        </p:spPr>
        <p:txBody>
          <a:bodyPr wrap="none" tIns="45720" bIns="45720">
            <a:spAutoFit/>
          </a:bodyPr>
          <a:lstStyle>
            <a:lvl1pPr algn="l" defTabSz="914400">
              <a:defRPr sz="4600" b="1">
                <a:solidFill>
                  <a:srgbClr val="53585F"/>
                </a:solidFill>
                <a:latin typeface="HP Simplified"/>
                <a:ea typeface="HP Simplified"/>
                <a:cs typeface="HP Simplified"/>
                <a:sym typeface="HP Simplified"/>
              </a:defRPr>
            </a:lvl1pPr>
          </a:lstStyle>
          <a:p>
            <a:pPr lvl="0">
              <a:defRPr sz="1800" b="0">
                <a:solidFill>
                  <a:srgbClr val="000000"/>
                </a:solidFill>
              </a:defRPr>
            </a:pPr>
            <a:r>
              <a:rPr sz="1600" dirty="0">
                <a:latin typeface="+mn-lt"/>
              </a:rPr>
              <a:t>Storage Tier</a:t>
            </a:r>
          </a:p>
        </p:txBody>
      </p:sp>
      <p:grpSp>
        <p:nvGrpSpPr>
          <p:cNvPr id="145" name="Group 899"/>
          <p:cNvGrpSpPr/>
          <p:nvPr/>
        </p:nvGrpSpPr>
        <p:grpSpPr>
          <a:xfrm>
            <a:off x="8403523" y="2143024"/>
            <a:ext cx="915762" cy="756282"/>
            <a:chOff x="-1" y="0"/>
            <a:chExt cx="1936796" cy="1758069"/>
          </a:xfrm>
        </p:grpSpPr>
        <p:grpSp>
          <p:nvGrpSpPr>
            <p:cNvPr id="146" name="Group 897"/>
            <p:cNvGrpSpPr/>
            <p:nvPr/>
          </p:nvGrpSpPr>
          <p:grpSpPr>
            <a:xfrm>
              <a:off x="-1" y="1119684"/>
              <a:ext cx="1936796" cy="638385"/>
              <a:chOff x="0" y="49949"/>
              <a:chExt cx="1936795" cy="638384"/>
            </a:xfrm>
          </p:grpSpPr>
          <p:sp>
            <p:nvSpPr>
              <p:cNvPr id="148" name="Shape 895"/>
              <p:cNvSpPr/>
              <p:nvPr/>
            </p:nvSpPr>
            <p:spPr>
              <a:xfrm>
                <a:off x="0" y="49949"/>
                <a:ext cx="1670056" cy="548472"/>
              </a:xfrm>
              <a:custGeom>
                <a:avLst/>
                <a:gdLst/>
                <a:ahLst/>
                <a:cxnLst>
                  <a:cxn ang="0">
                    <a:pos x="wd2" y="hd2"/>
                  </a:cxn>
                  <a:cxn ang="5400000">
                    <a:pos x="wd2" y="hd2"/>
                  </a:cxn>
                  <a:cxn ang="10800000">
                    <a:pos x="wd2" y="hd2"/>
                  </a:cxn>
                  <a:cxn ang="16200000">
                    <a:pos x="wd2" y="hd2"/>
                  </a:cxn>
                </a:cxnLst>
                <a:rect l="0" t="0" r="r" b="b"/>
                <a:pathLst>
                  <a:path w="21600" h="21600" extrusionOk="0">
                    <a:moveTo>
                      <a:pt x="1182" y="0"/>
                    </a:moveTo>
                    <a:lnTo>
                      <a:pt x="21600" y="0"/>
                    </a:lnTo>
                    <a:lnTo>
                      <a:pt x="21600" y="18000"/>
                    </a:lnTo>
                    <a:cubicBezTo>
                      <a:pt x="21600" y="19988"/>
                      <a:pt x="21071" y="21600"/>
                      <a:pt x="20418" y="21600"/>
                    </a:cubicBezTo>
                    <a:lnTo>
                      <a:pt x="0" y="21600"/>
                    </a:lnTo>
                    <a:lnTo>
                      <a:pt x="0" y="3600"/>
                    </a:lnTo>
                    <a:cubicBezTo>
                      <a:pt x="0" y="1612"/>
                      <a:pt x="529" y="0"/>
                      <a:pt x="1182" y="0"/>
                    </a:cubicBezTo>
                    <a:close/>
                  </a:path>
                </a:pathLst>
              </a:custGeom>
              <a:solidFill>
                <a:srgbClr val="808080"/>
              </a:solidFill>
              <a:ln w="3175" cap="flat">
                <a:solidFill>
                  <a:srgbClr val="FFFFFF"/>
                </a:solidFill>
                <a:prstDash val="solid"/>
                <a:miter lim="800000"/>
              </a:ln>
              <a:effectLst/>
            </p:spPr>
            <p:txBody>
              <a:bodyPr wrap="square" lIns="45720" tIns="45720" rIns="45720" bIns="45720" numCol="1" anchor="ctr">
                <a:noAutofit/>
              </a:bodyPr>
              <a:lstStyle/>
              <a:p>
                <a:pPr defTabSz="457200">
                  <a:defRPr sz="3600">
                    <a:solidFill>
                      <a:srgbClr val="FFFFFF"/>
                    </a:solidFill>
                    <a:latin typeface="HP Simplified"/>
                    <a:ea typeface="HP Simplified"/>
                    <a:cs typeface="HP Simplified"/>
                    <a:sym typeface="HP Simplified"/>
                  </a:defRPr>
                </a:pPr>
                <a:endParaRPr sz="2800" dirty="0"/>
              </a:p>
            </p:txBody>
          </p:sp>
          <p:sp>
            <p:nvSpPr>
              <p:cNvPr id="149" name="Shape 896"/>
              <p:cNvSpPr/>
              <p:nvPr/>
            </p:nvSpPr>
            <p:spPr>
              <a:xfrm>
                <a:off x="320287" y="50351"/>
                <a:ext cx="1616508" cy="6379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914400">
                  <a:lnSpc>
                    <a:spcPct val="80000"/>
                  </a:lnSpc>
                  <a:defRPr sz="3600" b="1">
                    <a:solidFill>
                      <a:srgbClr val="FFFFFF"/>
                    </a:solidFill>
                    <a:latin typeface="HP Simplified"/>
                    <a:ea typeface="HP Simplified"/>
                    <a:cs typeface="HP Simplified"/>
                    <a:sym typeface="HP Simplified"/>
                  </a:defRPr>
                </a:lvl1pPr>
              </a:lstStyle>
              <a:p>
                <a:pPr lvl="0">
                  <a:defRPr sz="1800" b="0">
                    <a:solidFill>
                      <a:srgbClr val="000000"/>
                    </a:solidFill>
                  </a:defRPr>
                </a:pPr>
                <a:r>
                  <a:rPr sz="1400" dirty="0">
                    <a:solidFill>
                      <a:schemeClr val="bg1"/>
                    </a:solidFill>
                    <a:latin typeface="+mn-lt"/>
                  </a:rPr>
                  <a:t>Obj A</a:t>
                </a:r>
              </a:p>
            </p:txBody>
          </p:sp>
        </p:grpSp>
        <p:sp>
          <p:nvSpPr>
            <p:cNvPr id="147" name="Shape 898"/>
            <p:cNvSpPr/>
            <p:nvPr/>
          </p:nvSpPr>
          <p:spPr>
            <a:xfrm flipH="1">
              <a:off x="299088" y="0"/>
              <a:ext cx="1071880" cy="10718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flip="none" rotWithShape="1">
              <a:gsLst>
                <a:gs pos="0">
                  <a:srgbClr val="FCFFFE"/>
                </a:gs>
                <a:gs pos="100000">
                  <a:srgbClr val="006FA0"/>
                </a:gs>
              </a:gsLst>
              <a:path path="shape">
                <a:fillToRect l="64856" t="23433" r="35143" b="76566"/>
              </a:path>
            </a:gradFill>
            <a:ln w="12700" cap="flat">
              <a:noFill/>
              <a:miter lim="400000"/>
            </a:ln>
            <a:effectLst/>
          </p:spPr>
          <p:txBody>
            <a:bodyPr wrap="square" lIns="0" tIns="0" rIns="0" bIns="0" numCol="1" anchor="ctr">
              <a:noAutofit/>
            </a:bodyPr>
            <a:lstStyle/>
            <a:p>
              <a:pPr lvl="0">
                <a:defRPr sz="3200">
                  <a:solidFill>
                    <a:srgbClr val="FFFFFF"/>
                  </a:solidFill>
                </a:defRPr>
              </a:pPr>
              <a:endParaRPr sz="1200" dirty="0"/>
            </a:p>
          </p:txBody>
        </p:sp>
      </p:grpSp>
    </p:spTree>
    <p:extLst>
      <p:ext uri="{BB962C8B-B14F-4D97-AF65-F5344CB8AC3E}">
        <p14:creationId xmlns:p14="http://schemas.microsoft.com/office/powerpoint/2010/main" val="76178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Swift: Performance Summary </a:t>
            </a:r>
            <a:endParaRPr lang="ko-KR" altLang="en-US" dirty="0"/>
          </a:p>
        </p:txBody>
      </p:sp>
      <p:sp>
        <p:nvSpPr>
          <p:cNvPr id="4" name="슬라이드 번호 개체 틀 3"/>
          <p:cNvSpPr>
            <a:spLocks noGrp="1"/>
          </p:cNvSpPr>
          <p:nvPr>
            <p:ph type="sldNum" sz="quarter" idx="12"/>
          </p:nvPr>
        </p:nvSpPr>
        <p:spPr/>
        <p:txBody>
          <a:bodyPr/>
          <a:lstStyle/>
          <a:p>
            <a:fld id="{B016F8AB-BCEA-4347-8BA6-BE776009BC89}" type="slidenum">
              <a:rPr lang="en-US" altLang="ko-KR" smtClean="0"/>
              <a:t>55</a:t>
            </a:fld>
            <a:endParaRPr lang="ko-KR" altLang="en-US" dirty="0"/>
          </a:p>
        </p:txBody>
      </p:sp>
      <p:pic>
        <p:nvPicPr>
          <p:cNvPr id="5" name="Picture 3"/>
          <p:cNvPicPr>
            <a:picLocks noChangeAspect="1"/>
          </p:cNvPicPr>
          <p:nvPr/>
        </p:nvPicPr>
        <p:blipFill>
          <a:blip r:embed="rId2"/>
          <a:stretch>
            <a:fillRect/>
          </a:stretch>
        </p:blipFill>
        <p:spPr>
          <a:xfrm>
            <a:off x="2514600" y="2247900"/>
            <a:ext cx="7924800" cy="4076700"/>
          </a:xfrm>
          <a:prstGeom prst="rect">
            <a:avLst/>
          </a:prstGeom>
          <a:ln w="19050">
            <a:solidFill>
              <a:schemeClr val="tx1"/>
            </a:solidFill>
          </a:ln>
        </p:spPr>
      </p:pic>
      <p:sp>
        <p:nvSpPr>
          <p:cNvPr id="6" name="Rounded Rectangular Callout 5"/>
          <p:cNvSpPr/>
          <p:nvPr/>
        </p:nvSpPr>
        <p:spPr bwMode="ltGray">
          <a:xfrm>
            <a:off x="3048000" y="1022360"/>
            <a:ext cx="2590800" cy="1066800"/>
          </a:xfrm>
          <a:prstGeom prst="wedgeRoundRectCallout">
            <a:avLst>
              <a:gd name="adj1" fmla="val 48098"/>
              <a:gd name="adj2" fmla="val 176624"/>
              <a:gd name="adj3" fmla="val 16667"/>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b="1" dirty="0">
                <a:solidFill>
                  <a:schemeClr val="tx1"/>
                </a:solidFill>
              </a:rPr>
              <a:t>Latency-operationa</a:t>
            </a:r>
            <a:r>
              <a:rPr lang="en-US" sz="1200" dirty="0">
                <a:solidFill>
                  <a:schemeClr val="tx1"/>
                </a:solidFill>
              </a:rPr>
              <a:t>l:</a:t>
            </a:r>
          </a:p>
          <a:p>
            <a:pPr algn="ctr">
              <a:lnSpc>
                <a:spcPct val="90000"/>
              </a:lnSpc>
            </a:pPr>
            <a:r>
              <a:rPr lang="en-US" sz="1200" dirty="0">
                <a:solidFill>
                  <a:schemeClr val="tx1"/>
                </a:solidFill>
              </a:rPr>
              <a:t>Time it takes for Swift to respond to an upload, download or object delete request.</a:t>
            </a:r>
            <a:endParaRPr lang="en-US" sz="1200" dirty="0"/>
          </a:p>
        </p:txBody>
      </p:sp>
      <p:sp>
        <p:nvSpPr>
          <p:cNvPr id="7" name="Rounded Rectangular Callout 7"/>
          <p:cNvSpPr/>
          <p:nvPr/>
        </p:nvSpPr>
        <p:spPr bwMode="ltGray">
          <a:xfrm>
            <a:off x="421871" y="4419600"/>
            <a:ext cx="1821873" cy="1524000"/>
          </a:xfrm>
          <a:prstGeom prst="wedgeRoundRectCallout">
            <a:avLst>
              <a:gd name="adj1" fmla="val 101016"/>
              <a:gd name="adj2" fmla="val 20335"/>
              <a:gd name="adj3" fmla="val 16667"/>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b="1" dirty="0">
                <a:solidFill>
                  <a:schemeClr val="tx1"/>
                </a:solidFill>
              </a:rPr>
              <a:t>Cumulative data</a:t>
            </a:r>
            <a:r>
              <a:rPr lang="en-US" sz="1200" dirty="0">
                <a:solidFill>
                  <a:schemeClr val="tx1"/>
                </a:solidFill>
              </a:rPr>
              <a:t>: </a:t>
            </a:r>
          </a:p>
          <a:p>
            <a:pPr algn="ctr">
              <a:lnSpc>
                <a:spcPct val="90000"/>
              </a:lnSpc>
            </a:pPr>
            <a:r>
              <a:rPr lang="en-US" sz="1200" dirty="0">
                <a:solidFill>
                  <a:schemeClr val="tx1"/>
                </a:solidFill>
              </a:rPr>
              <a:t>Cumulative graph plotting for latency-</a:t>
            </a:r>
            <a:r>
              <a:rPr lang="en-US" sz="1200" dirty="0" err="1">
                <a:solidFill>
                  <a:schemeClr val="tx1"/>
                </a:solidFill>
              </a:rPr>
              <a:t>healthcheck</a:t>
            </a:r>
            <a:r>
              <a:rPr lang="en-US" sz="1200" dirty="0">
                <a:solidFill>
                  <a:schemeClr val="tx1"/>
                </a:solidFill>
              </a:rPr>
              <a:t>, latency-operation and service </a:t>
            </a:r>
            <a:r>
              <a:rPr lang="en-US" sz="1200" dirty="0" err="1">
                <a:solidFill>
                  <a:schemeClr val="tx1"/>
                </a:solidFill>
              </a:rPr>
              <a:t>avilablity</a:t>
            </a:r>
            <a:r>
              <a:rPr lang="en-US" sz="1200" dirty="0">
                <a:solidFill>
                  <a:schemeClr val="tx1"/>
                </a:solidFill>
              </a:rPr>
              <a:t>  </a:t>
            </a:r>
            <a:endParaRPr lang="en-US" sz="1200" dirty="0"/>
          </a:p>
        </p:txBody>
      </p:sp>
      <p:sp>
        <p:nvSpPr>
          <p:cNvPr id="8" name="Rounded Rectangular Callout 8"/>
          <p:cNvSpPr/>
          <p:nvPr/>
        </p:nvSpPr>
        <p:spPr bwMode="ltGray">
          <a:xfrm>
            <a:off x="7321609" y="1047193"/>
            <a:ext cx="2590800" cy="1066800"/>
          </a:xfrm>
          <a:prstGeom prst="wedgeRoundRectCallout">
            <a:avLst>
              <a:gd name="adj1" fmla="val -54117"/>
              <a:gd name="adj2" fmla="val 173285"/>
              <a:gd name="adj3" fmla="val 16667"/>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b="1" dirty="0">
                <a:solidFill>
                  <a:schemeClr val="tx1"/>
                </a:solidFill>
              </a:rPr>
              <a:t>Service  Availability</a:t>
            </a:r>
            <a:r>
              <a:rPr lang="en-US" sz="1200" dirty="0">
                <a:solidFill>
                  <a:schemeClr val="tx1"/>
                </a:solidFill>
              </a:rPr>
              <a:t>:</a:t>
            </a:r>
          </a:p>
          <a:p>
            <a:pPr algn="ctr">
              <a:lnSpc>
                <a:spcPct val="90000"/>
              </a:lnSpc>
            </a:pPr>
            <a:r>
              <a:rPr lang="en-US" sz="1200" dirty="0">
                <a:solidFill>
                  <a:schemeClr val="tx1"/>
                </a:solidFill>
              </a:rPr>
              <a:t>Shows the service availability over the last 24 hours as percentage uptime.</a:t>
            </a:r>
            <a:endParaRPr lang="en-US" sz="1200" dirty="0"/>
          </a:p>
        </p:txBody>
      </p:sp>
      <p:sp>
        <p:nvSpPr>
          <p:cNvPr id="9" name="Oval 10"/>
          <p:cNvSpPr/>
          <p:nvPr/>
        </p:nvSpPr>
        <p:spPr bwMode="ltGray">
          <a:xfrm>
            <a:off x="3048000" y="2743200"/>
            <a:ext cx="1447800" cy="533400"/>
          </a:xfrm>
          <a:prstGeom prst="ellipse">
            <a:avLst/>
          </a:prstGeom>
          <a:noFill/>
          <a:ln w="57150">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sp>
        <p:nvSpPr>
          <p:cNvPr id="10" name="Rounded Rectangular Callout 9"/>
          <p:cNvSpPr/>
          <p:nvPr/>
        </p:nvSpPr>
        <p:spPr bwMode="ltGray">
          <a:xfrm>
            <a:off x="421871" y="2514600"/>
            <a:ext cx="1821873" cy="1524000"/>
          </a:xfrm>
          <a:prstGeom prst="wedgeRoundRectCallout">
            <a:avLst>
              <a:gd name="adj1" fmla="val 101016"/>
              <a:gd name="adj2" fmla="val 20335"/>
              <a:gd name="adj3" fmla="val 16667"/>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b="1" dirty="0">
                <a:solidFill>
                  <a:schemeClr val="tx1"/>
                </a:solidFill>
              </a:rPr>
              <a:t>Latency-</a:t>
            </a:r>
            <a:r>
              <a:rPr lang="en-US" sz="1200" b="1" dirty="0" err="1">
                <a:solidFill>
                  <a:schemeClr val="tx1"/>
                </a:solidFill>
              </a:rPr>
              <a:t>healthcheck</a:t>
            </a:r>
            <a:r>
              <a:rPr lang="en-US" sz="1200" dirty="0">
                <a:solidFill>
                  <a:schemeClr val="tx1"/>
                </a:solidFill>
              </a:rPr>
              <a:t>: Average time it takes to for Swift to respond to health check request (ping)</a:t>
            </a:r>
            <a:r>
              <a:rPr lang="en-US" sz="1200" dirty="0"/>
              <a:t>g</a:t>
            </a:r>
          </a:p>
        </p:txBody>
      </p:sp>
    </p:spTree>
    <p:extLst>
      <p:ext uri="{BB962C8B-B14F-4D97-AF65-F5344CB8AC3E}">
        <p14:creationId xmlns:p14="http://schemas.microsoft.com/office/powerpoint/2010/main" val="1745374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Swift: Inventory Summary </a:t>
            </a:r>
            <a:endParaRPr lang="ko-KR" altLang="en-US" dirty="0"/>
          </a:p>
        </p:txBody>
      </p:sp>
      <p:sp>
        <p:nvSpPr>
          <p:cNvPr id="3" name="슬라이드 번호 개체 틀 2"/>
          <p:cNvSpPr>
            <a:spLocks noGrp="1"/>
          </p:cNvSpPr>
          <p:nvPr>
            <p:ph type="sldNum" sz="quarter" idx="12"/>
          </p:nvPr>
        </p:nvSpPr>
        <p:spPr/>
        <p:txBody>
          <a:bodyPr/>
          <a:lstStyle/>
          <a:p>
            <a:fld id="{B016F8AB-BCEA-4347-8BA6-BE776009BC89}" type="slidenum">
              <a:rPr lang="en-US" altLang="ko-KR" smtClean="0"/>
              <a:t>56</a:t>
            </a:fld>
            <a:endParaRPr lang="en-US" altLang="ko-KR"/>
          </a:p>
        </p:txBody>
      </p:sp>
      <p:pic>
        <p:nvPicPr>
          <p:cNvPr id="4" name="Picture 5"/>
          <p:cNvPicPr>
            <a:picLocks noChangeAspect="1"/>
          </p:cNvPicPr>
          <p:nvPr/>
        </p:nvPicPr>
        <p:blipFill>
          <a:blip r:embed="rId2"/>
          <a:stretch>
            <a:fillRect/>
          </a:stretch>
        </p:blipFill>
        <p:spPr>
          <a:xfrm>
            <a:off x="2317352" y="2133600"/>
            <a:ext cx="7554119" cy="3981804"/>
          </a:xfrm>
          <a:prstGeom prst="rect">
            <a:avLst/>
          </a:prstGeom>
          <a:ln w="19050">
            <a:solidFill>
              <a:schemeClr val="tx1"/>
            </a:solidFill>
          </a:ln>
        </p:spPr>
      </p:pic>
      <p:sp>
        <p:nvSpPr>
          <p:cNvPr id="5" name="Rounded Rectangular Callout 8"/>
          <p:cNvSpPr/>
          <p:nvPr/>
        </p:nvSpPr>
        <p:spPr bwMode="ltGray">
          <a:xfrm>
            <a:off x="304800" y="2895600"/>
            <a:ext cx="1821873" cy="1371600"/>
          </a:xfrm>
          <a:prstGeom prst="wedgeRoundRectCallout">
            <a:avLst>
              <a:gd name="adj1" fmla="val 80810"/>
              <a:gd name="adj2" fmla="val 21043"/>
              <a:gd name="adj3" fmla="val 16667"/>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b="1" dirty="0">
                <a:solidFill>
                  <a:schemeClr val="tx1"/>
                </a:solidFill>
              </a:rPr>
              <a:t>Time to replicate</a:t>
            </a:r>
            <a:r>
              <a:rPr lang="en-US" sz="1200" dirty="0">
                <a:solidFill>
                  <a:schemeClr val="tx1"/>
                </a:solidFill>
              </a:rPr>
              <a:t>: </a:t>
            </a:r>
          </a:p>
          <a:p>
            <a:pPr algn="ctr">
              <a:lnSpc>
                <a:spcPct val="90000"/>
              </a:lnSpc>
            </a:pPr>
            <a:r>
              <a:rPr lang="en-US" sz="1200" dirty="0">
                <a:solidFill>
                  <a:schemeClr val="tx1"/>
                </a:solidFill>
              </a:rPr>
              <a:t>Average time of all hosts for the object replication process to complete a replication cycle</a:t>
            </a:r>
            <a:endParaRPr lang="en-US" sz="1200" dirty="0"/>
          </a:p>
        </p:txBody>
      </p:sp>
      <p:sp>
        <p:nvSpPr>
          <p:cNvPr id="6" name="Rounded Rectangular Callout 9"/>
          <p:cNvSpPr/>
          <p:nvPr/>
        </p:nvSpPr>
        <p:spPr bwMode="ltGray">
          <a:xfrm>
            <a:off x="3048000" y="1143000"/>
            <a:ext cx="2590800" cy="946160"/>
          </a:xfrm>
          <a:prstGeom prst="wedgeRoundRectCallout">
            <a:avLst>
              <a:gd name="adj1" fmla="val 43973"/>
              <a:gd name="adj2" fmla="val 183303"/>
              <a:gd name="adj3" fmla="val 16667"/>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b="1" dirty="0">
                <a:solidFill>
                  <a:schemeClr val="tx1"/>
                </a:solidFill>
              </a:rPr>
              <a:t>Oldest-replication completion</a:t>
            </a:r>
            <a:r>
              <a:rPr lang="en-US" sz="1200" dirty="0">
                <a:solidFill>
                  <a:schemeClr val="tx1"/>
                </a:solidFill>
              </a:rPr>
              <a:t>:</a:t>
            </a:r>
          </a:p>
          <a:p>
            <a:pPr algn="ctr">
              <a:lnSpc>
                <a:spcPct val="90000"/>
              </a:lnSpc>
            </a:pPr>
            <a:r>
              <a:rPr lang="en-US" sz="1200" dirty="0">
                <a:solidFill>
                  <a:schemeClr val="tx1"/>
                </a:solidFill>
              </a:rPr>
              <a:t>Time since the object replication process completed its last replication cycle</a:t>
            </a:r>
            <a:endParaRPr lang="en-US" sz="1200" dirty="0"/>
          </a:p>
        </p:txBody>
      </p:sp>
      <p:sp>
        <p:nvSpPr>
          <p:cNvPr id="7" name="Rounded Rectangular Callout 10"/>
          <p:cNvSpPr/>
          <p:nvPr/>
        </p:nvSpPr>
        <p:spPr bwMode="ltGray">
          <a:xfrm>
            <a:off x="6400800" y="1143000"/>
            <a:ext cx="2590800" cy="882640"/>
          </a:xfrm>
          <a:prstGeom prst="wedgeRoundRectCallout">
            <a:avLst>
              <a:gd name="adj1" fmla="val -17906"/>
              <a:gd name="adj2" fmla="val 202884"/>
              <a:gd name="adj3" fmla="val 16667"/>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b="1" dirty="0" err="1">
                <a:solidFill>
                  <a:schemeClr val="tx1"/>
                </a:solidFill>
              </a:rPr>
              <a:t>Async</a:t>
            </a:r>
            <a:r>
              <a:rPr lang="en-US" sz="1200" b="1" dirty="0">
                <a:solidFill>
                  <a:schemeClr val="tx1"/>
                </a:solidFill>
              </a:rPr>
              <a:t> Pending</a:t>
            </a:r>
            <a:r>
              <a:rPr lang="en-US" sz="1200" dirty="0">
                <a:solidFill>
                  <a:schemeClr val="tx1"/>
                </a:solidFill>
              </a:rPr>
              <a:t>:</a:t>
            </a:r>
          </a:p>
          <a:p>
            <a:pPr algn="ctr">
              <a:lnSpc>
                <a:spcPct val="90000"/>
              </a:lnSpc>
            </a:pPr>
            <a:r>
              <a:rPr lang="en-US" sz="1200" dirty="0">
                <a:solidFill>
                  <a:schemeClr val="tx1"/>
                </a:solidFill>
              </a:rPr>
              <a:t>Length of the </a:t>
            </a:r>
            <a:r>
              <a:rPr lang="en-US" sz="1200" dirty="0" err="1">
                <a:solidFill>
                  <a:schemeClr val="tx1"/>
                </a:solidFill>
              </a:rPr>
              <a:t>async</a:t>
            </a:r>
            <a:r>
              <a:rPr lang="en-US" sz="1200" dirty="0">
                <a:solidFill>
                  <a:schemeClr val="tx1"/>
                </a:solidFill>
              </a:rPr>
              <a:t> pending queue of all object servers</a:t>
            </a:r>
            <a:endParaRPr lang="en-US" sz="1200" dirty="0"/>
          </a:p>
        </p:txBody>
      </p:sp>
      <p:sp>
        <p:nvSpPr>
          <p:cNvPr id="8" name="Rounded Rectangular Callout 11"/>
          <p:cNvSpPr/>
          <p:nvPr/>
        </p:nvSpPr>
        <p:spPr bwMode="ltGray">
          <a:xfrm>
            <a:off x="10033185" y="3200400"/>
            <a:ext cx="1821873" cy="1371600"/>
          </a:xfrm>
          <a:prstGeom prst="wedgeRoundRectCallout">
            <a:avLst>
              <a:gd name="adj1" fmla="val -62590"/>
              <a:gd name="adj2" fmla="val 1287"/>
              <a:gd name="adj3" fmla="val 16667"/>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b="1" dirty="0">
                <a:solidFill>
                  <a:schemeClr val="tx1"/>
                </a:solidFill>
              </a:rPr>
              <a:t>Alarms</a:t>
            </a:r>
            <a:r>
              <a:rPr lang="en-US" sz="1200" dirty="0">
                <a:solidFill>
                  <a:schemeClr val="tx1"/>
                </a:solidFill>
              </a:rPr>
              <a:t>:</a:t>
            </a:r>
          </a:p>
          <a:p>
            <a:pPr algn="ctr">
              <a:lnSpc>
                <a:spcPct val="90000"/>
              </a:lnSpc>
            </a:pPr>
            <a:r>
              <a:rPr lang="en-US" sz="1200" dirty="0">
                <a:solidFill>
                  <a:schemeClr val="tx1"/>
                </a:solidFill>
              </a:rPr>
              <a:t>Total number of alarms on nodes that hosts Swift services (proxy, account, container and object storage services)</a:t>
            </a:r>
            <a:endParaRPr lang="en-US" sz="1200" dirty="0"/>
          </a:p>
        </p:txBody>
      </p:sp>
      <p:sp>
        <p:nvSpPr>
          <p:cNvPr id="9" name="Oval 12"/>
          <p:cNvSpPr/>
          <p:nvPr/>
        </p:nvSpPr>
        <p:spPr bwMode="ltGray">
          <a:xfrm>
            <a:off x="3886200" y="2590800"/>
            <a:ext cx="1447800" cy="533400"/>
          </a:xfrm>
          <a:prstGeom prst="ellipse">
            <a:avLst/>
          </a:prstGeom>
          <a:noFill/>
          <a:ln w="57150">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sp>
        <p:nvSpPr>
          <p:cNvPr id="10" name="Rounded Rectangular Callout 13"/>
          <p:cNvSpPr/>
          <p:nvPr/>
        </p:nvSpPr>
        <p:spPr bwMode="ltGray">
          <a:xfrm>
            <a:off x="4343400" y="6223364"/>
            <a:ext cx="2206337" cy="514954"/>
          </a:xfrm>
          <a:prstGeom prst="wedgeRoundRectCallout">
            <a:avLst>
              <a:gd name="adj1" fmla="val -76165"/>
              <a:gd name="adj2" fmla="val -170125"/>
              <a:gd name="adj3" fmla="val 16667"/>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b="1" dirty="0">
                <a:solidFill>
                  <a:schemeClr val="tx1"/>
                </a:solidFill>
              </a:rPr>
              <a:t>Total Node</a:t>
            </a:r>
            <a:r>
              <a:rPr lang="en-US" sz="1200" dirty="0">
                <a:solidFill>
                  <a:schemeClr val="tx1"/>
                </a:solidFill>
              </a:rPr>
              <a:t>:</a:t>
            </a:r>
          </a:p>
          <a:p>
            <a:pPr algn="ctr">
              <a:lnSpc>
                <a:spcPct val="90000"/>
              </a:lnSpc>
            </a:pPr>
            <a:r>
              <a:rPr lang="en-US" sz="1200" dirty="0">
                <a:solidFill>
                  <a:schemeClr val="tx1"/>
                </a:solidFill>
              </a:rPr>
              <a:t>Total number of nodes that run Swift services. </a:t>
            </a:r>
          </a:p>
        </p:txBody>
      </p:sp>
      <p:sp>
        <p:nvSpPr>
          <p:cNvPr id="11" name="Rounded Rectangular Callout 14"/>
          <p:cNvSpPr/>
          <p:nvPr/>
        </p:nvSpPr>
        <p:spPr bwMode="ltGray">
          <a:xfrm>
            <a:off x="8077200" y="6237413"/>
            <a:ext cx="2206337" cy="514954"/>
          </a:xfrm>
          <a:prstGeom prst="wedgeRoundRectCallout">
            <a:avLst>
              <a:gd name="adj1" fmla="val -76165"/>
              <a:gd name="adj2" fmla="val -170125"/>
              <a:gd name="adj3" fmla="val 16667"/>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b="1" dirty="0">
                <a:solidFill>
                  <a:schemeClr val="tx1"/>
                </a:solidFill>
              </a:rPr>
              <a:t>Cluster</a:t>
            </a:r>
            <a:r>
              <a:rPr lang="en-US" sz="1200" dirty="0">
                <a:solidFill>
                  <a:schemeClr val="tx1"/>
                </a:solidFill>
              </a:rPr>
              <a:t>:</a:t>
            </a:r>
          </a:p>
          <a:p>
            <a:pPr algn="ctr">
              <a:lnSpc>
                <a:spcPct val="90000"/>
              </a:lnSpc>
            </a:pPr>
            <a:r>
              <a:rPr lang="en-US" sz="1200" dirty="0">
                <a:solidFill>
                  <a:schemeClr val="tx1"/>
                </a:solidFill>
              </a:rPr>
              <a:t>Total number of nodes that run Swift services in a cluster</a:t>
            </a:r>
          </a:p>
        </p:txBody>
      </p:sp>
    </p:spTree>
    <p:extLst>
      <p:ext uri="{BB962C8B-B14F-4D97-AF65-F5344CB8AC3E}">
        <p14:creationId xmlns:p14="http://schemas.microsoft.com/office/powerpoint/2010/main" val="3151713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Swift: Capacity Summary </a:t>
            </a:r>
            <a:endParaRPr lang="ko-KR" altLang="en-US" dirty="0"/>
          </a:p>
        </p:txBody>
      </p:sp>
      <p:sp>
        <p:nvSpPr>
          <p:cNvPr id="3" name="슬라이드 번호 개체 틀 2"/>
          <p:cNvSpPr>
            <a:spLocks noGrp="1"/>
          </p:cNvSpPr>
          <p:nvPr>
            <p:ph type="sldNum" sz="quarter" idx="12"/>
          </p:nvPr>
        </p:nvSpPr>
        <p:spPr/>
        <p:txBody>
          <a:bodyPr/>
          <a:lstStyle/>
          <a:p>
            <a:fld id="{B016F8AB-BCEA-4347-8BA6-BE776009BC89}" type="slidenum">
              <a:rPr lang="en-US" altLang="ko-KR" smtClean="0"/>
              <a:t>57</a:t>
            </a:fld>
            <a:endParaRPr lang="en-US" altLang="ko-KR"/>
          </a:p>
        </p:txBody>
      </p:sp>
      <p:pic>
        <p:nvPicPr>
          <p:cNvPr id="4" name="Picture 3"/>
          <p:cNvPicPr>
            <a:picLocks noChangeAspect="1"/>
          </p:cNvPicPr>
          <p:nvPr/>
        </p:nvPicPr>
        <p:blipFill>
          <a:blip r:embed="rId2"/>
          <a:stretch>
            <a:fillRect/>
          </a:stretch>
        </p:blipFill>
        <p:spPr>
          <a:xfrm>
            <a:off x="2180734" y="1444178"/>
            <a:ext cx="8868266" cy="4579244"/>
          </a:xfrm>
          <a:prstGeom prst="rect">
            <a:avLst/>
          </a:prstGeom>
          <a:ln w="19050">
            <a:solidFill>
              <a:schemeClr val="tx1"/>
            </a:solidFill>
          </a:ln>
        </p:spPr>
      </p:pic>
      <p:sp>
        <p:nvSpPr>
          <p:cNvPr id="5" name="Rounded Rectangular Callout 5"/>
          <p:cNvSpPr/>
          <p:nvPr/>
        </p:nvSpPr>
        <p:spPr bwMode="ltGray">
          <a:xfrm>
            <a:off x="76200" y="2362200"/>
            <a:ext cx="1828800" cy="1371600"/>
          </a:xfrm>
          <a:prstGeom prst="wedgeRoundRectCallout">
            <a:avLst>
              <a:gd name="adj1" fmla="val 80810"/>
              <a:gd name="adj2" fmla="val 21043"/>
              <a:gd name="adj3" fmla="val 16667"/>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b="1" dirty="0">
                <a:solidFill>
                  <a:schemeClr val="tx1"/>
                </a:solidFill>
              </a:rPr>
              <a:t>Capacity Summary</a:t>
            </a:r>
            <a:r>
              <a:rPr lang="en-US" sz="1200" dirty="0">
                <a:solidFill>
                  <a:schemeClr val="tx1"/>
                </a:solidFill>
              </a:rPr>
              <a:t>: </a:t>
            </a:r>
          </a:p>
          <a:p>
            <a:pPr algn="ctr">
              <a:lnSpc>
                <a:spcPct val="90000"/>
              </a:lnSpc>
            </a:pPr>
            <a:r>
              <a:rPr lang="en-US" sz="1200" dirty="0">
                <a:solidFill>
                  <a:schemeClr val="tx1"/>
                </a:solidFill>
              </a:rPr>
              <a:t>Current capacity in use and bottom numbers are capacity left (unused) and total capacity</a:t>
            </a:r>
          </a:p>
        </p:txBody>
      </p:sp>
      <p:sp>
        <p:nvSpPr>
          <p:cNvPr id="6" name="Oval 6"/>
          <p:cNvSpPr/>
          <p:nvPr/>
        </p:nvSpPr>
        <p:spPr bwMode="ltGray">
          <a:xfrm>
            <a:off x="5486400" y="2095500"/>
            <a:ext cx="1447800" cy="533400"/>
          </a:xfrm>
          <a:prstGeom prst="ellipse">
            <a:avLst/>
          </a:prstGeom>
          <a:noFill/>
          <a:ln w="57150">
            <a:solidFill>
              <a:srgbClr val="E2A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spTree>
    <p:extLst>
      <p:ext uri="{BB962C8B-B14F-4D97-AF65-F5344CB8AC3E}">
        <p14:creationId xmlns:p14="http://schemas.microsoft.com/office/powerpoint/2010/main" val="291628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Swift: Alarm Summary </a:t>
            </a:r>
            <a:endParaRPr lang="ko-KR" altLang="en-US" dirty="0"/>
          </a:p>
        </p:txBody>
      </p:sp>
      <p:sp>
        <p:nvSpPr>
          <p:cNvPr id="3" name="슬라이드 번호 개체 틀 2"/>
          <p:cNvSpPr>
            <a:spLocks noGrp="1"/>
          </p:cNvSpPr>
          <p:nvPr>
            <p:ph type="sldNum" sz="quarter" idx="12"/>
          </p:nvPr>
        </p:nvSpPr>
        <p:spPr/>
        <p:txBody>
          <a:bodyPr/>
          <a:lstStyle/>
          <a:p>
            <a:fld id="{B016F8AB-BCEA-4347-8BA6-BE776009BC89}" type="slidenum">
              <a:rPr lang="en-US" altLang="ko-KR" smtClean="0"/>
              <a:t>58</a:t>
            </a:fld>
            <a:endParaRPr lang="en-US" altLang="ko-KR"/>
          </a:p>
        </p:txBody>
      </p:sp>
      <p:pic>
        <p:nvPicPr>
          <p:cNvPr id="4" name="Picture 3"/>
          <p:cNvPicPr>
            <a:picLocks noChangeAspect="1"/>
          </p:cNvPicPr>
          <p:nvPr/>
        </p:nvPicPr>
        <p:blipFill>
          <a:blip r:embed="rId2"/>
          <a:stretch>
            <a:fillRect/>
          </a:stretch>
        </p:blipFill>
        <p:spPr>
          <a:xfrm>
            <a:off x="1081965" y="1219200"/>
            <a:ext cx="10266359" cy="4897358"/>
          </a:xfrm>
          <a:prstGeom prst="rect">
            <a:avLst/>
          </a:prstGeom>
          <a:ln w="19050">
            <a:solidFill>
              <a:schemeClr val="tx1"/>
            </a:solidFill>
          </a:ln>
        </p:spPr>
      </p:pic>
    </p:spTree>
    <p:extLst>
      <p:ext uri="{BB962C8B-B14F-4D97-AF65-F5344CB8AC3E}">
        <p14:creationId xmlns:p14="http://schemas.microsoft.com/office/powerpoint/2010/main" val="330664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Ceph</a:t>
            </a:r>
            <a:r>
              <a:rPr lang="en-US" altLang="ko-KR" dirty="0"/>
              <a:t>: Integration With HP Helion OpenStack</a:t>
            </a:r>
            <a:endParaRPr lang="ko-KR" altLang="en-US" dirty="0"/>
          </a:p>
        </p:txBody>
      </p:sp>
      <p:sp>
        <p:nvSpPr>
          <p:cNvPr id="33" name="텍스트 개체 틀 32"/>
          <p:cNvSpPr>
            <a:spLocks noGrp="1"/>
          </p:cNvSpPr>
          <p:nvPr>
            <p:ph type="body" sz="quarter" idx="13"/>
          </p:nvPr>
        </p:nvSpPr>
        <p:spPr/>
        <p:txBody>
          <a:bodyPr/>
          <a:lstStyle/>
          <a:p>
            <a:r>
              <a:rPr lang="en-US" altLang="ko-KR" dirty="0"/>
              <a:t>Unified Distributed Storage System</a:t>
            </a:r>
          </a:p>
        </p:txBody>
      </p:sp>
      <p:sp>
        <p:nvSpPr>
          <p:cNvPr id="8" name="슬라이드 번호 개체 틀 7"/>
          <p:cNvSpPr>
            <a:spLocks noGrp="1"/>
          </p:cNvSpPr>
          <p:nvPr>
            <p:ph type="sldNum" sz="quarter" idx="12"/>
          </p:nvPr>
        </p:nvSpPr>
        <p:spPr/>
        <p:txBody>
          <a:bodyPr/>
          <a:lstStyle/>
          <a:p>
            <a:fld id="{B016F8AB-BCEA-4347-8BA6-BE776009BC89}" type="slidenum">
              <a:rPr lang="en-US" altLang="ko-KR" smtClean="0"/>
              <a:t>59</a:t>
            </a:fld>
            <a:endParaRPr lang="en-US" altLang="ko-KR"/>
          </a:p>
        </p:txBody>
      </p:sp>
      <p:sp>
        <p:nvSpPr>
          <p:cNvPr id="100" name="내용 개체 틀 4"/>
          <p:cNvSpPr>
            <a:spLocks noGrp="1"/>
          </p:cNvSpPr>
          <p:nvPr>
            <p:ph sz="half" idx="2"/>
          </p:nvPr>
        </p:nvSpPr>
        <p:spPr>
          <a:xfrm>
            <a:off x="609441" y="1906552"/>
            <a:ext cx="5303520" cy="4189448"/>
          </a:xfrm>
        </p:spPr>
        <p:txBody>
          <a:bodyPr>
            <a:normAutofit fontScale="92500" lnSpcReduction="20000"/>
          </a:bodyPr>
          <a:lstStyle/>
          <a:p>
            <a:r>
              <a:rPr lang="en-US" altLang="ko-KR" sz="1800" dirty="0" err="1"/>
              <a:t>Ceph</a:t>
            </a:r>
            <a:r>
              <a:rPr lang="en-US" altLang="ko-KR" sz="1800" dirty="0"/>
              <a:t> Firefly release</a:t>
            </a:r>
          </a:p>
          <a:p>
            <a:r>
              <a:rPr lang="en-US" altLang="ko-KR" sz="1800" dirty="0"/>
              <a:t>Helion OpenStack integration:</a:t>
            </a:r>
          </a:p>
          <a:p>
            <a:pPr lvl="1"/>
            <a:r>
              <a:rPr lang="en-US" altLang="ko-KR" sz="1600" dirty="0"/>
              <a:t>Cinder, Swift</a:t>
            </a:r>
          </a:p>
          <a:p>
            <a:pPr lvl="1"/>
            <a:r>
              <a:rPr lang="en-US" altLang="ko-KR" sz="1600" dirty="0"/>
              <a:t>Keystone, Glance, Horizon</a:t>
            </a:r>
          </a:p>
          <a:p>
            <a:r>
              <a:rPr lang="en-US" altLang="ko-KR" sz="1800" dirty="0"/>
              <a:t>Native HLM based installation and deployment</a:t>
            </a:r>
          </a:p>
          <a:p>
            <a:r>
              <a:rPr lang="en-US" altLang="ko-KR" sz="1800" dirty="0"/>
              <a:t>Monitoring</a:t>
            </a:r>
          </a:p>
          <a:p>
            <a:r>
              <a:rPr lang="en-US" altLang="ko-KR" sz="1800" dirty="0"/>
              <a:t>Logging </a:t>
            </a:r>
          </a:p>
          <a:p>
            <a:r>
              <a:rPr lang="en-US" altLang="ko-KR" sz="1800" dirty="0"/>
              <a:t>RADOS Gateway Support</a:t>
            </a:r>
          </a:p>
          <a:p>
            <a:pPr lvl="1"/>
            <a:r>
              <a:rPr lang="en-US" altLang="ko-KR" sz="1600" dirty="0"/>
              <a:t>Reliable Autonomic Distributed </a:t>
            </a:r>
            <a:br>
              <a:rPr lang="en-US" altLang="ko-KR" sz="1600" dirty="0"/>
            </a:br>
            <a:r>
              <a:rPr lang="en-US" altLang="ko-KR" sz="1600" dirty="0"/>
              <a:t>Object Storage</a:t>
            </a:r>
          </a:p>
          <a:p>
            <a:pPr lvl="1"/>
            <a:r>
              <a:rPr lang="en-US" altLang="ko-KR" sz="1600" dirty="0"/>
              <a:t>Offer object storage solution with </a:t>
            </a:r>
            <a:r>
              <a:rPr lang="en-US" altLang="ko-KR" sz="1600" dirty="0" err="1"/>
              <a:t>Ceph</a:t>
            </a:r>
            <a:r>
              <a:rPr lang="en-US" altLang="ko-KR" sz="1600" dirty="0"/>
              <a:t> cluster</a:t>
            </a:r>
          </a:p>
          <a:p>
            <a:pPr lvl="1"/>
            <a:r>
              <a:rPr lang="en-US" altLang="ko-KR" sz="1600" dirty="0"/>
              <a:t>Swift and S3 compatible APIs</a:t>
            </a:r>
          </a:p>
          <a:p>
            <a:pPr lvl="1"/>
            <a:r>
              <a:rPr lang="en-US" altLang="ko-KR" sz="1600" dirty="0"/>
              <a:t>Use any s3 client</a:t>
            </a:r>
          </a:p>
          <a:p>
            <a:pPr lvl="1"/>
            <a:r>
              <a:rPr lang="en-US" altLang="ko-KR" sz="1600" dirty="0"/>
              <a:t>Supports buckets and accounting</a:t>
            </a:r>
          </a:p>
          <a:p>
            <a:pPr lvl="1"/>
            <a:r>
              <a:rPr lang="en-US" altLang="ko-KR" sz="1600" dirty="0"/>
              <a:t>Per-object access control</a:t>
            </a:r>
          </a:p>
        </p:txBody>
      </p:sp>
      <p:grpSp>
        <p:nvGrpSpPr>
          <p:cNvPr id="101" name="그룹 100"/>
          <p:cNvGrpSpPr/>
          <p:nvPr/>
        </p:nvGrpSpPr>
        <p:grpSpPr>
          <a:xfrm>
            <a:off x="5543223" y="4347235"/>
            <a:ext cx="6004675" cy="1947000"/>
            <a:chOff x="5574708" y="3604899"/>
            <a:chExt cx="6004675" cy="2491101"/>
          </a:xfrm>
        </p:grpSpPr>
        <p:sp>
          <p:nvSpPr>
            <p:cNvPr id="102" name="Pentagon 35"/>
            <p:cNvSpPr/>
            <p:nvPr/>
          </p:nvSpPr>
          <p:spPr bwMode="ltGray">
            <a:xfrm rot="16200000">
              <a:off x="8579601" y="4292165"/>
              <a:ext cx="2437723" cy="1122109"/>
            </a:xfrm>
            <a:prstGeom prst="homePlate">
              <a:avLst/>
            </a:prstGeom>
            <a:solidFill>
              <a:schemeClr val="accent4">
                <a:lumMod val="40000"/>
                <a:lumOff val="6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sp>
          <p:nvSpPr>
            <p:cNvPr id="103" name="Pentagon 4"/>
            <p:cNvSpPr/>
            <p:nvPr/>
          </p:nvSpPr>
          <p:spPr bwMode="ltGray">
            <a:xfrm rot="16200000">
              <a:off x="4916901" y="4316084"/>
              <a:ext cx="2437723" cy="1122109"/>
            </a:xfrm>
            <a:prstGeom prst="homePlate">
              <a:avLst/>
            </a:prstGeom>
            <a:solidFill>
              <a:schemeClr val="bg1">
                <a:lumMod val="7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sp>
          <p:nvSpPr>
            <p:cNvPr id="104" name="TextBox 103"/>
            <p:cNvSpPr txBox="1"/>
            <p:nvPr/>
          </p:nvSpPr>
          <p:spPr>
            <a:xfrm>
              <a:off x="5672465" y="4309810"/>
              <a:ext cx="926593" cy="304800"/>
            </a:xfrm>
            <a:prstGeom prst="rect">
              <a:avLst/>
            </a:prstGeom>
            <a:noFill/>
          </p:spPr>
          <p:txBody>
            <a:bodyPr wrap="square" lIns="0" tIns="0" rIns="0" bIns="0" rtlCol="0">
              <a:noAutofit/>
            </a:bodyPr>
            <a:lstStyle/>
            <a:p>
              <a:pPr algn="ctr">
                <a:lnSpc>
                  <a:spcPct val="90000"/>
                </a:lnSpc>
              </a:pPr>
              <a:r>
                <a:rPr lang="en-US" sz="1100" b="1" dirty="0"/>
                <a:t>Media</a:t>
              </a:r>
            </a:p>
            <a:p>
              <a:pPr algn="ctr">
                <a:lnSpc>
                  <a:spcPct val="90000"/>
                </a:lnSpc>
              </a:pPr>
              <a:r>
                <a:rPr lang="en-US" sz="1100" b="1" dirty="0"/>
                <a:t>Content store</a:t>
              </a:r>
            </a:p>
          </p:txBody>
        </p:sp>
        <p:grpSp>
          <p:nvGrpSpPr>
            <p:cNvPr id="105" name="Group 13"/>
            <p:cNvGrpSpPr>
              <a:grpSpLocks noChangeAspect="1"/>
            </p:cNvGrpSpPr>
            <p:nvPr/>
          </p:nvGrpSpPr>
          <p:grpSpPr>
            <a:xfrm>
              <a:off x="5859536" y="5266144"/>
              <a:ext cx="552451" cy="549275"/>
              <a:chOff x="5819775" y="3155950"/>
              <a:chExt cx="552451" cy="549275"/>
            </a:xfrm>
          </p:grpSpPr>
          <p:sp>
            <p:nvSpPr>
              <p:cNvPr id="118" name="Freeform 35"/>
              <p:cNvSpPr>
                <a:spLocks noEditPoints="1"/>
              </p:cNvSpPr>
              <p:nvPr/>
            </p:nvSpPr>
            <p:spPr bwMode="auto">
              <a:xfrm>
                <a:off x="5819775" y="3155950"/>
                <a:ext cx="398463" cy="549275"/>
              </a:xfrm>
              <a:custGeom>
                <a:avLst/>
                <a:gdLst>
                  <a:gd name="T0" fmla="*/ 54 w 104"/>
                  <a:gd name="T1" fmla="*/ 82 h 143"/>
                  <a:gd name="T2" fmla="*/ 54 w 104"/>
                  <a:gd name="T3" fmla="*/ 103 h 143"/>
                  <a:gd name="T4" fmla="*/ 72 w 104"/>
                  <a:gd name="T5" fmla="*/ 121 h 143"/>
                  <a:gd name="T6" fmla="*/ 90 w 104"/>
                  <a:gd name="T7" fmla="*/ 103 h 143"/>
                  <a:gd name="T8" fmla="*/ 90 w 104"/>
                  <a:gd name="T9" fmla="*/ 82 h 143"/>
                  <a:gd name="T10" fmla="*/ 72 w 104"/>
                  <a:gd name="T11" fmla="*/ 64 h 143"/>
                  <a:gd name="T12" fmla="*/ 54 w 104"/>
                  <a:gd name="T13" fmla="*/ 82 h 143"/>
                  <a:gd name="T14" fmla="*/ 62 w 104"/>
                  <a:gd name="T15" fmla="*/ 82 h 143"/>
                  <a:gd name="T16" fmla="*/ 72 w 104"/>
                  <a:gd name="T17" fmla="*/ 72 h 143"/>
                  <a:gd name="T18" fmla="*/ 82 w 104"/>
                  <a:gd name="T19" fmla="*/ 82 h 143"/>
                  <a:gd name="T20" fmla="*/ 82 w 104"/>
                  <a:gd name="T21" fmla="*/ 103 h 143"/>
                  <a:gd name="T22" fmla="*/ 72 w 104"/>
                  <a:gd name="T23" fmla="*/ 113 h 143"/>
                  <a:gd name="T24" fmla="*/ 62 w 104"/>
                  <a:gd name="T25" fmla="*/ 103 h 143"/>
                  <a:gd name="T26" fmla="*/ 62 w 104"/>
                  <a:gd name="T27" fmla="*/ 82 h 143"/>
                  <a:gd name="T28" fmla="*/ 96 w 104"/>
                  <a:gd name="T29" fmla="*/ 99 h 143"/>
                  <a:gd name="T30" fmla="*/ 104 w 104"/>
                  <a:gd name="T31" fmla="*/ 99 h 143"/>
                  <a:gd name="T32" fmla="*/ 104 w 104"/>
                  <a:gd name="T33" fmla="*/ 103 h 143"/>
                  <a:gd name="T34" fmla="*/ 76 w 104"/>
                  <a:gd name="T35" fmla="*/ 134 h 143"/>
                  <a:gd name="T36" fmla="*/ 76 w 104"/>
                  <a:gd name="T37" fmla="*/ 143 h 143"/>
                  <a:gd name="T38" fmla="*/ 68 w 104"/>
                  <a:gd name="T39" fmla="*/ 143 h 143"/>
                  <a:gd name="T40" fmla="*/ 68 w 104"/>
                  <a:gd name="T41" fmla="*/ 134 h 143"/>
                  <a:gd name="T42" fmla="*/ 40 w 104"/>
                  <a:gd name="T43" fmla="*/ 103 h 143"/>
                  <a:gd name="T44" fmla="*/ 40 w 104"/>
                  <a:gd name="T45" fmla="*/ 99 h 143"/>
                  <a:gd name="T46" fmla="*/ 48 w 104"/>
                  <a:gd name="T47" fmla="*/ 99 h 143"/>
                  <a:gd name="T48" fmla="*/ 48 w 104"/>
                  <a:gd name="T49" fmla="*/ 103 h 143"/>
                  <a:gd name="T50" fmla="*/ 72 w 104"/>
                  <a:gd name="T51" fmla="*/ 127 h 143"/>
                  <a:gd name="T52" fmla="*/ 96 w 104"/>
                  <a:gd name="T53" fmla="*/ 103 h 143"/>
                  <a:gd name="T54" fmla="*/ 96 w 104"/>
                  <a:gd name="T55" fmla="*/ 99 h 143"/>
                  <a:gd name="T56" fmla="*/ 50 w 104"/>
                  <a:gd name="T57" fmla="*/ 31 h 143"/>
                  <a:gd name="T58" fmla="*/ 36 w 104"/>
                  <a:gd name="T59" fmla="*/ 45 h 143"/>
                  <a:gd name="T60" fmla="*/ 50 w 104"/>
                  <a:gd name="T61" fmla="*/ 59 h 143"/>
                  <a:gd name="T62" fmla="*/ 64 w 104"/>
                  <a:gd name="T63" fmla="*/ 45 h 143"/>
                  <a:gd name="T64" fmla="*/ 64 w 104"/>
                  <a:gd name="T65" fmla="*/ 0 h 143"/>
                  <a:gd name="T66" fmla="*/ 20 w 104"/>
                  <a:gd name="T67" fmla="*/ 10 h 143"/>
                  <a:gd name="T68" fmla="*/ 20 w 104"/>
                  <a:gd name="T69" fmla="*/ 40 h 143"/>
                  <a:gd name="T70" fmla="*/ 14 w 104"/>
                  <a:gd name="T71" fmla="*/ 39 h 143"/>
                  <a:gd name="T72" fmla="*/ 0 w 104"/>
                  <a:gd name="T73" fmla="*/ 53 h 143"/>
                  <a:gd name="T74" fmla="*/ 14 w 104"/>
                  <a:gd name="T75" fmla="*/ 67 h 143"/>
                  <a:gd name="T76" fmla="*/ 28 w 104"/>
                  <a:gd name="T77" fmla="*/ 53 h 143"/>
                  <a:gd name="T78" fmla="*/ 28 w 104"/>
                  <a:gd name="T79" fmla="*/ 16 h 143"/>
                  <a:gd name="T80" fmla="*/ 56 w 104"/>
                  <a:gd name="T81" fmla="*/ 10 h 143"/>
                  <a:gd name="T82" fmla="*/ 56 w 104"/>
                  <a:gd name="T83" fmla="*/ 32 h 143"/>
                  <a:gd name="T84" fmla="*/ 50 w 104"/>
                  <a:gd name="T85" fmla="*/ 31 h 143"/>
                  <a:gd name="T86" fmla="*/ 14 w 104"/>
                  <a:gd name="T87" fmla="*/ 59 h 143"/>
                  <a:gd name="T88" fmla="*/ 8 w 104"/>
                  <a:gd name="T89" fmla="*/ 53 h 143"/>
                  <a:gd name="T90" fmla="*/ 14 w 104"/>
                  <a:gd name="T91" fmla="*/ 47 h 143"/>
                  <a:gd name="T92" fmla="*/ 20 w 104"/>
                  <a:gd name="T93" fmla="*/ 53 h 143"/>
                  <a:gd name="T94" fmla="*/ 14 w 104"/>
                  <a:gd name="T95" fmla="*/ 59 h 143"/>
                  <a:gd name="T96" fmla="*/ 50 w 104"/>
                  <a:gd name="T97" fmla="*/ 51 h 143"/>
                  <a:gd name="T98" fmla="*/ 44 w 104"/>
                  <a:gd name="T99" fmla="*/ 45 h 143"/>
                  <a:gd name="T100" fmla="*/ 50 w 104"/>
                  <a:gd name="T101" fmla="*/ 39 h 143"/>
                  <a:gd name="T102" fmla="*/ 56 w 104"/>
                  <a:gd name="T103" fmla="*/ 45 h 143"/>
                  <a:gd name="T104" fmla="*/ 50 w 104"/>
                  <a:gd name="T105" fmla="*/ 5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4" h="143">
                    <a:moveTo>
                      <a:pt x="54" y="82"/>
                    </a:moveTo>
                    <a:cubicBezTo>
                      <a:pt x="54" y="103"/>
                      <a:pt x="54" y="103"/>
                      <a:pt x="54" y="103"/>
                    </a:cubicBezTo>
                    <a:cubicBezTo>
                      <a:pt x="54" y="112"/>
                      <a:pt x="62" y="121"/>
                      <a:pt x="72" y="121"/>
                    </a:cubicBezTo>
                    <a:cubicBezTo>
                      <a:pt x="82" y="121"/>
                      <a:pt x="90" y="112"/>
                      <a:pt x="90" y="103"/>
                    </a:cubicBezTo>
                    <a:cubicBezTo>
                      <a:pt x="90" y="82"/>
                      <a:pt x="90" y="82"/>
                      <a:pt x="90" y="82"/>
                    </a:cubicBezTo>
                    <a:cubicBezTo>
                      <a:pt x="90" y="72"/>
                      <a:pt x="82" y="64"/>
                      <a:pt x="72" y="64"/>
                    </a:cubicBezTo>
                    <a:cubicBezTo>
                      <a:pt x="62" y="64"/>
                      <a:pt x="54" y="72"/>
                      <a:pt x="54" y="82"/>
                    </a:cubicBezTo>
                    <a:close/>
                    <a:moveTo>
                      <a:pt x="62" y="82"/>
                    </a:moveTo>
                    <a:cubicBezTo>
                      <a:pt x="62" y="76"/>
                      <a:pt x="67" y="72"/>
                      <a:pt x="72" y="72"/>
                    </a:cubicBezTo>
                    <a:cubicBezTo>
                      <a:pt x="78" y="72"/>
                      <a:pt x="82" y="76"/>
                      <a:pt x="82" y="82"/>
                    </a:cubicBezTo>
                    <a:cubicBezTo>
                      <a:pt x="82" y="103"/>
                      <a:pt x="82" y="103"/>
                      <a:pt x="82" y="103"/>
                    </a:cubicBezTo>
                    <a:cubicBezTo>
                      <a:pt x="82" y="108"/>
                      <a:pt x="78" y="113"/>
                      <a:pt x="72" y="113"/>
                    </a:cubicBezTo>
                    <a:cubicBezTo>
                      <a:pt x="67" y="113"/>
                      <a:pt x="62" y="108"/>
                      <a:pt x="62" y="103"/>
                    </a:cubicBezTo>
                    <a:lnTo>
                      <a:pt x="62" y="82"/>
                    </a:lnTo>
                    <a:close/>
                    <a:moveTo>
                      <a:pt x="96" y="99"/>
                    </a:moveTo>
                    <a:cubicBezTo>
                      <a:pt x="104" y="99"/>
                      <a:pt x="104" y="99"/>
                      <a:pt x="104" y="99"/>
                    </a:cubicBezTo>
                    <a:cubicBezTo>
                      <a:pt x="104" y="103"/>
                      <a:pt x="104" y="103"/>
                      <a:pt x="104" y="103"/>
                    </a:cubicBezTo>
                    <a:cubicBezTo>
                      <a:pt x="104" y="119"/>
                      <a:pt x="92" y="132"/>
                      <a:pt x="76" y="134"/>
                    </a:cubicBezTo>
                    <a:cubicBezTo>
                      <a:pt x="76" y="143"/>
                      <a:pt x="76" y="143"/>
                      <a:pt x="76" y="143"/>
                    </a:cubicBezTo>
                    <a:cubicBezTo>
                      <a:pt x="68" y="143"/>
                      <a:pt x="68" y="143"/>
                      <a:pt x="68" y="143"/>
                    </a:cubicBezTo>
                    <a:cubicBezTo>
                      <a:pt x="68" y="134"/>
                      <a:pt x="68" y="134"/>
                      <a:pt x="68" y="134"/>
                    </a:cubicBezTo>
                    <a:cubicBezTo>
                      <a:pt x="53" y="132"/>
                      <a:pt x="40" y="119"/>
                      <a:pt x="40" y="103"/>
                    </a:cubicBezTo>
                    <a:cubicBezTo>
                      <a:pt x="40" y="99"/>
                      <a:pt x="40" y="99"/>
                      <a:pt x="40" y="99"/>
                    </a:cubicBezTo>
                    <a:cubicBezTo>
                      <a:pt x="48" y="99"/>
                      <a:pt x="48" y="99"/>
                      <a:pt x="48" y="99"/>
                    </a:cubicBezTo>
                    <a:cubicBezTo>
                      <a:pt x="48" y="103"/>
                      <a:pt x="48" y="103"/>
                      <a:pt x="48" y="103"/>
                    </a:cubicBezTo>
                    <a:cubicBezTo>
                      <a:pt x="48" y="116"/>
                      <a:pt x="59" y="127"/>
                      <a:pt x="72" y="127"/>
                    </a:cubicBezTo>
                    <a:cubicBezTo>
                      <a:pt x="86" y="127"/>
                      <a:pt x="96" y="116"/>
                      <a:pt x="96" y="103"/>
                    </a:cubicBezTo>
                    <a:lnTo>
                      <a:pt x="96" y="99"/>
                    </a:lnTo>
                    <a:close/>
                    <a:moveTo>
                      <a:pt x="50" y="31"/>
                    </a:moveTo>
                    <a:cubicBezTo>
                      <a:pt x="43" y="31"/>
                      <a:pt x="36" y="37"/>
                      <a:pt x="36" y="45"/>
                    </a:cubicBezTo>
                    <a:cubicBezTo>
                      <a:pt x="36" y="53"/>
                      <a:pt x="43" y="59"/>
                      <a:pt x="50" y="59"/>
                    </a:cubicBezTo>
                    <a:cubicBezTo>
                      <a:pt x="58" y="59"/>
                      <a:pt x="64" y="53"/>
                      <a:pt x="64" y="45"/>
                    </a:cubicBezTo>
                    <a:cubicBezTo>
                      <a:pt x="64" y="0"/>
                      <a:pt x="64" y="0"/>
                      <a:pt x="64" y="0"/>
                    </a:cubicBezTo>
                    <a:cubicBezTo>
                      <a:pt x="20" y="10"/>
                      <a:pt x="20" y="10"/>
                      <a:pt x="20" y="10"/>
                    </a:cubicBezTo>
                    <a:cubicBezTo>
                      <a:pt x="20" y="40"/>
                      <a:pt x="20" y="40"/>
                      <a:pt x="20" y="40"/>
                    </a:cubicBezTo>
                    <a:cubicBezTo>
                      <a:pt x="18" y="40"/>
                      <a:pt x="16" y="39"/>
                      <a:pt x="14" y="39"/>
                    </a:cubicBezTo>
                    <a:cubicBezTo>
                      <a:pt x="7" y="39"/>
                      <a:pt x="0" y="45"/>
                      <a:pt x="0" y="53"/>
                    </a:cubicBezTo>
                    <a:cubicBezTo>
                      <a:pt x="0" y="61"/>
                      <a:pt x="7" y="67"/>
                      <a:pt x="14" y="67"/>
                    </a:cubicBezTo>
                    <a:cubicBezTo>
                      <a:pt x="22" y="67"/>
                      <a:pt x="28" y="61"/>
                      <a:pt x="28" y="53"/>
                    </a:cubicBezTo>
                    <a:cubicBezTo>
                      <a:pt x="28" y="16"/>
                      <a:pt x="28" y="16"/>
                      <a:pt x="28" y="16"/>
                    </a:cubicBezTo>
                    <a:cubicBezTo>
                      <a:pt x="56" y="10"/>
                      <a:pt x="56" y="10"/>
                      <a:pt x="56" y="10"/>
                    </a:cubicBezTo>
                    <a:cubicBezTo>
                      <a:pt x="56" y="32"/>
                      <a:pt x="56" y="32"/>
                      <a:pt x="56" y="32"/>
                    </a:cubicBezTo>
                    <a:cubicBezTo>
                      <a:pt x="54" y="32"/>
                      <a:pt x="52" y="31"/>
                      <a:pt x="50" y="31"/>
                    </a:cubicBezTo>
                    <a:close/>
                    <a:moveTo>
                      <a:pt x="14" y="59"/>
                    </a:moveTo>
                    <a:cubicBezTo>
                      <a:pt x="11" y="59"/>
                      <a:pt x="8" y="56"/>
                      <a:pt x="8" y="53"/>
                    </a:cubicBezTo>
                    <a:cubicBezTo>
                      <a:pt x="8" y="50"/>
                      <a:pt x="11" y="47"/>
                      <a:pt x="14" y="47"/>
                    </a:cubicBezTo>
                    <a:cubicBezTo>
                      <a:pt x="18" y="47"/>
                      <a:pt x="20" y="50"/>
                      <a:pt x="20" y="53"/>
                    </a:cubicBezTo>
                    <a:cubicBezTo>
                      <a:pt x="20" y="56"/>
                      <a:pt x="18" y="59"/>
                      <a:pt x="14" y="59"/>
                    </a:cubicBezTo>
                    <a:close/>
                    <a:moveTo>
                      <a:pt x="50" y="51"/>
                    </a:moveTo>
                    <a:cubicBezTo>
                      <a:pt x="47" y="51"/>
                      <a:pt x="44" y="48"/>
                      <a:pt x="44" y="45"/>
                    </a:cubicBezTo>
                    <a:cubicBezTo>
                      <a:pt x="44" y="42"/>
                      <a:pt x="47" y="39"/>
                      <a:pt x="50" y="39"/>
                    </a:cubicBezTo>
                    <a:cubicBezTo>
                      <a:pt x="54" y="39"/>
                      <a:pt x="56" y="42"/>
                      <a:pt x="56" y="45"/>
                    </a:cubicBezTo>
                    <a:cubicBezTo>
                      <a:pt x="56" y="48"/>
                      <a:pt x="54" y="51"/>
                      <a:pt x="50" y="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36"/>
              <p:cNvSpPr>
                <a:spLocks noEditPoints="1"/>
              </p:cNvSpPr>
              <p:nvPr/>
            </p:nvSpPr>
            <p:spPr bwMode="auto">
              <a:xfrm>
                <a:off x="6122988" y="3155950"/>
                <a:ext cx="249238" cy="238125"/>
              </a:xfrm>
              <a:custGeom>
                <a:avLst/>
                <a:gdLst>
                  <a:gd name="T0" fmla="*/ 24 w 157"/>
                  <a:gd name="T1" fmla="*/ 150 h 150"/>
                  <a:gd name="T2" fmla="*/ 41 w 157"/>
                  <a:gd name="T3" fmla="*/ 95 h 150"/>
                  <a:gd name="T4" fmla="*/ 0 w 157"/>
                  <a:gd name="T5" fmla="*/ 51 h 150"/>
                  <a:gd name="T6" fmla="*/ 53 w 157"/>
                  <a:gd name="T7" fmla="*/ 51 h 150"/>
                  <a:gd name="T8" fmla="*/ 80 w 157"/>
                  <a:gd name="T9" fmla="*/ 0 h 150"/>
                  <a:gd name="T10" fmla="*/ 106 w 157"/>
                  <a:gd name="T11" fmla="*/ 51 h 150"/>
                  <a:gd name="T12" fmla="*/ 157 w 157"/>
                  <a:gd name="T13" fmla="*/ 51 h 150"/>
                  <a:gd name="T14" fmla="*/ 118 w 157"/>
                  <a:gd name="T15" fmla="*/ 95 h 150"/>
                  <a:gd name="T16" fmla="*/ 133 w 157"/>
                  <a:gd name="T17" fmla="*/ 150 h 150"/>
                  <a:gd name="T18" fmla="*/ 80 w 157"/>
                  <a:gd name="T19" fmla="*/ 124 h 150"/>
                  <a:gd name="T20" fmla="*/ 24 w 157"/>
                  <a:gd name="T21" fmla="*/ 150 h 150"/>
                  <a:gd name="T22" fmla="*/ 80 w 157"/>
                  <a:gd name="T23" fmla="*/ 102 h 150"/>
                  <a:gd name="T24" fmla="*/ 104 w 157"/>
                  <a:gd name="T25" fmla="*/ 114 h 150"/>
                  <a:gd name="T26" fmla="*/ 97 w 157"/>
                  <a:gd name="T27" fmla="*/ 90 h 150"/>
                  <a:gd name="T28" fmla="*/ 114 w 157"/>
                  <a:gd name="T29" fmla="*/ 71 h 150"/>
                  <a:gd name="T30" fmla="*/ 94 w 157"/>
                  <a:gd name="T31" fmla="*/ 71 h 150"/>
                  <a:gd name="T32" fmla="*/ 80 w 157"/>
                  <a:gd name="T33" fmla="*/ 42 h 150"/>
                  <a:gd name="T34" fmla="*/ 65 w 157"/>
                  <a:gd name="T35" fmla="*/ 71 h 150"/>
                  <a:gd name="T36" fmla="*/ 46 w 157"/>
                  <a:gd name="T37" fmla="*/ 71 h 150"/>
                  <a:gd name="T38" fmla="*/ 63 w 157"/>
                  <a:gd name="T39" fmla="*/ 87 h 150"/>
                  <a:gd name="T40" fmla="*/ 56 w 157"/>
                  <a:gd name="T41" fmla="*/ 114 h 150"/>
                  <a:gd name="T42" fmla="*/ 80 w 157"/>
                  <a:gd name="T43" fmla="*/ 10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 h="150">
                    <a:moveTo>
                      <a:pt x="24" y="150"/>
                    </a:moveTo>
                    <a:lnTo>
                      <a:pt x="41" y="95"/>
                    </a:lnTo>
                    <a:lnTo>
                      <a:pt x="0" y="51"/>
                    </a:lnTo>
                    <a:lnTo>
                      <a:pt x="53" y="51"/>
                    </a:lnTo>
                    <a:lnTo>
                      <a:pt x="80" y="0"/>
                    </a:lnTo>
                    <a:lnTo>
                      <a:pt x="106" y="51"/>
                    </a:lnTo>
                    <a:lnTo>
                      <a:pt x="157" y="51"/>
                    </a:lnTo>
                    <a:lnTo>
                      <a:pt x="118" y="95"/>
                    </a:lnTo>
                    <a:lnTo>
                      <a:pt x="133" y="150"/>
                    </a:lnTo>
                    <a:lnTo>
                      <a:pt x="80" y="124"/>
                    </a:lnTo>
                    <a:lnTo>
                      <a:pt x="24" y="150"/>
                    </a:lnTo>
                    <a:close/>
                    <a:moveTo>
                      <a:pt x="80" y="102"/>
                    </a:moveTo>
                    <a:lnTo>
                      <a:pt x="104" y="114"/>
                    </a:lnTo>
                    <a:lnTo>
                      <a:pt x="97" y="90"/>
                    </a:lnTo>
                    <a:lnTo>
                      <a:pt x="114" y="71"/>
                    </a:lnTo>
                    <a:lnTo>
                      <a:pt x="94" y="71"/>
                    </a:lnTo>
                    <a:lnTo>
                      <a:pt x="80" y="42"/>
                    </a:lnTo>
                    <a:lnTo>
                      <a:pt x="65" y="71"/>
                    </a:lnTo>
                    <a:lnTo>
                      <a:pt x="46" y="71"/>
                    </a:lnTo>
                    <a:lnTo>
                      <a:pt x="63" y="87"/>
                    </a:lnTo>
                    <a:lnTo>
                      <a:pt x="56" y="114"/>
                    </a:lnTo>
                    <a:lnTo>
                      <a:pt x="80" y="102"/>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6" name="Pentagon 24"/>
            <p:cNvSpPr/>
            <p:nvPr/>
          </p:nvSpPr>
          <p:spPr bwMode="ltGray">
            <a:xfrm rot="16200000">
              <a:off x="6139869" y="4316083"/>
              <a:ext cx="2437723" cy="1122109"/>
            </a:xfrm>
            <a:prstGeom prst="homePlate">
              <a:avLst/>
            </a:prstGeom>
            <a:solidFill>
              <a:schemeClr val="accent2">
                <a:lumMod val="40000"/>
                <a:lumOff val="6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sp>
          <p:nvSpPr>
            <p:cNvPr id="107" name="TextBox 106"/>
            <p:cNvSpPr txBox="1"/>
            <p:nvPr/>
          </p:nvSpPr>
          <p:spPr>
            <a:xfrm>
              <a:off x="6895433" y="4309809"/>
              <a:ext cx="926593" cy="304800"/>
            </a:xfrm>
            <a:prstGeom prst="rect">
              <a:avLst/>
            </a:prstGeom>
            <a:noFill/>
          </p:spPr>
          <p:txBody>
            <a:bodyPr wrap="square" lIns="0" tIns="0" rIns="0" bIns="0" rtlCol="0">
              <a:noAutofit/>
            </a:bodyPr>
            <a:lstStyle/>
            <a:p>
              <a:pPr algn="ctr">
                <a:lnSpc>
                  <a:spcPct val="90000"/>
                </a:lnSpc>
              </a:pPr>
              <a:r>
                <a:rPr lang="en-US" sz="1100" b="1" dirty="0"/>
                <a:t>Backup</a:t>
              </a:r>
            </a:p>
            <a:p>
              <a:pPr algn="ctr">
                <a:lnSpc>
                  <a:spcPct val="90000"/>
                </a:lnSpc>
              </a:pPr>
              <a:r>
                <a:rPr lang="en-US" sz="1100" b="1" dirty="0"/>
                <a:t>Archive</a:t>
              </a:r>
            </a:p>
          </p:txBody>
        </p:sp>
        <p:sp>
          <p:nvSpPr>
            <p:cNvPr id="108" name="Freeform 70"/>
            <p:cNvSpPr>
              <a:spLocks noChangeAspect="1" noEditPoints="1"/>
            </p:cNvSpPr>
            <p:nvPr/>
          </p:nvSpPr>
          <p:spPr bwMode="auto">
            <a:xfrm>
              <a:off x="7172991" y="5355043"/>
              <a:ext cx="371475" cy="371475"/>
            </a:xfrm>
            <a:custGeom>
              <a:avLst/>
              <a:gdLst>
                <a:gd name="T0" fmla="*/ 215 w 234"/>
                <a:gd name="T1" fmla="*/ 234 h 234"/>
                <a:gd name="T2" fmla="*/ 20 w 234"/>
                <a:gd name="T3" fmla="*/ 234 h 234"/>
                <a:gd name="T4" fmla="*/ 20 w 234"/>
                <a:gd name="T5" fmla="*/ 68 h 234"/>
                <a:gd name="T6" fmla="*/ 0 w 234"/>
                <a:gd name="T7" fmla="*/ 68 h 234"/>
                <a:gd name="T8" fmla="*/ 0 w 234"/>
                <a:gd name="T9" fmla="*/ 0 h 234"/>
                <a:gd name="T10" fmla="*/ 234 w 234"/>
                <a:gd name="T11" fmla="*/ 0 h 234"/>
                <a:gd name="T12" fmla="*/ 234 w 234"/>
                <a:gd name="T13" fmla="*/ 68 h 234"/>
                <a:gd name="T14" fmla="*/ 215 w 234"/>
                <a:gd name="T15" fmla="*/ 68 h 234"/>
                <a:gd name="T16" fmla="*/ 215 w 234"/>
                <a:gd name="T17" fmla="*/ 234 h 234"/>
                <a:gd name="T18" fmla="*/ 39 w 234"/>
                <a:gd name="T19" fmla="*/ 215 h 234"/>
                <a:gd name="T20" fmla="*/ 195 w 234"/>
                <a:gd name="T21" fmla="*/ 215 h 234"/>
                <a:gd name="T22" fmla="*/ 195 w 234"/>
                <a:gd name="T23" fmla="*/ 68 h 234"/>
                <a:gd name="T24" fmla="*/ 39 w 234"/>
                <a:gd name="T25" fmla="*/ 68 h 234"/>
                <a:gd name="T26" fmla="*/ 39 w 234"/>
                <a:gd name="T27" fmla="*/ 215 h 234"/>
                <a:gd name="T28" fmla="*/ 215 w 234"/>
                <a:gd name="T29" fmla="*/ 49 h 234"/>
                <a:gd name="T30" fmla="*/ 215 w 234"/>
                <a:gd name="T31" fmla="*/ 20 h 234"/>
                <a:gd name="T32" fmla="*/ 20 w 234"/>
                <a:gd name="T33" fmla="*/ 20 h 234"/>
                <a:gd name="T34" fmla="*/ 20 w 234"/>
                <a:gd name="T35" fmla="*/ 49 h 234"/>
                <a:gd name="T36" fmla="*/ 215 w 234"/>
                <a:gd name="T37" fmla="*/ 49 h 234"/>
                <a:gd name="T38" fmla="*/ 156 w 234"/>
                <a:gd name="T39" fmla="*/ 146 h 234"/>
                <a:gd name="T40" fmla="*/ 78 w 234"/>
                <a:gd name="T41" fmla="*/ 146 h 234"/>
                <a:gd name="T42" fmla="*/ 78 w 234"/>
                <a:gd name="T43" fmla="*/ 88 h 234"/>
                <a:gd name="T44" fmla="*/ 156 w 234"/>
                <a:gd name="T45" fmla="*/ 88 h 234"/>
                <a:gd name="T46" fmla="*/ 156 w 234"/>
                <a:gd name="T47" fmla="*/ 146 h 234"/>
                <a:gd name="T48" fmla="*/ 98 w 234"/>
                <a:gd name="T49" fmla="*/ 127 h 234"/>
                <a:gd name="T50" fmla="*/ 137 w 234"/>
                <a:gd name="T51" fmla="*/ 127 h 234"/>
                <a:gd name="T52" fmla="*/ 137 w 234"/>
                <a:gd name="T53" fmla="*/ 107 h 234"/>
                <a:gd name="T54" fmla="*/ 98 w 234"/>
                <a:gd name="T55" fmla="*/ 107 h 234"/>
                <a:gd name="T56" fmla="*/ 98 w 234"/>
                <a:gd name="T57" fmla="*/ 12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4" h="234">
                  <a:moveTo>
                    <a:pt x="215" y="234"/>
                  </a:moveTo>
                  <a:lnTo>
                    <a:pt x="20" y="234"/>
                  </a:lnTo>
                  <a:lnTo>
                    <a:pt x="20" y="68"/>
                  </a:lnTo>
                  <a:lnTo>
                    <a:pt x="0" y="68"/>
                  </a:lnTo>
                  <a:lnTo>
                    <a:pt x="0" y="0"/>
                  </a:lnTo>
                  <a:lnTo>
                    <a:pt x="234" y="0"/>
                  </a:lnTo>
                  <a:lnTo>
                    <a:pt x="234" y="68"/>
                  </a:lnTo>
                  <a:lnTo>
                    <a:pt x="215" y="68"/>
                  </a:lnTo>
                  <a:lnTo>
                    <a:pt x="215" y="234"/>
                  </a:lnTo>
                  <a:close/>
                  <a:moveTo>
                    <a:pt x="39" y="215"/>
                  </a:moveTo>
                  <a:lnTo>
                    <a:pt x="195" y="215"/>
                  </a:lnTo>
                  <a:lnTo>
                    <a:pt x="195" y="68"/>
                  </a:lnTo>
                  <a:lnTo>
                    <a:pt x="39" y="68"/>
                  </a:lnTo>
                  <a:lnTo>
                    <a:pt x="39" y="215"/>
                  </a:lnTo>
                  <a:close/>
                  <a:moveTo>
                    <a:pt x="215" y="49"/>
                  </a:moveTo>
                  <a:lnTo>
                    <a:pt x="215" y="20"/>
                  </a:lnTo>
                  <a:lnTo>
                    <a:pt x="20" y="20"/>
                  </a:lnTo>
                  <a:lnTo>
                    <a:pt x="20" y="49"/>
                  </a:lnTo>
                  <a:lnTo>
                    <a:pt x="215" y="49"/>
                  </a:lnTo>
                  <a:close/>
                  <a:moveTo>
                    <a:pt x="156" y="146"/>
                  </a:moveTo>
                  <a:lnTo>
                    <a:pt x="78" y="146"/>
                  </a:lnTo>
                  <a:lnTo>
                    <a:pt x="78" y="88"/>
                  </a:lnTo>
                  <a:lnTo>
                    <a:pt x="156" y="88"/>
                  </a:lnTo>
                  <a:lnTo>
                    <a:pt x="156" y="146"/>
                  </a:lnTo>
                  <a:close/>
                  <a:moveTo>
                    <a:pt x="98" y="127"/>
                  </a:moveTo>
                  <a:lnTo>
                    <a:pt x="137" y="127"/>
                  </a:lnTo>
                  <a:lnTo>
                    <a:pt x="137" y="107"/>
                  </a:lnTo>
                  <a:lnTo>
                    <a:pt x="98" y="107"/>
                  </a:lnTo>
                  <a:lnTo>
                    <a:pt x="9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Pentagon 31"/>
            <p:cNvSpPr/>
            <p:nvPr/>
          </p:nvSpPr>
          <p:spPr bwMode="ltGray">
            <a:xfrm rot="16200000">
              <a:off x="7359735" y="4299870"/>
              <a:ext cx="2437723" cy="1122109"/>
            </a:xfrm>
            <a:prstGeom prst="homePlate">
              <a:avLst/>
            </a:prstGeom>
            <a:solidFill>
              <a:schemeClr val="accent3">
                <a:lumMod val="40000"/>
                <a:lumOff val="6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sp>
          <p:nvSpPr>
            <p:cNvPr id="110" name="TextBox 109"/>
            <p:cNvSpPr txBox="1"/>
            <p:nvPr/>
          </p:nvSpPr>
          <p:spPr>
            <a:xfrm>
              <a:off x="8115299" y="4293596"/>
              <a:ext cx="926593" cy="304800"/>
            </a:xfrm>
            <a:prstGeom prst="rect">
              <a:avLst/>
            </a:prstGeom>
            <a:noFill/>
          </p:spPr>
          <p:txBody>
            <a:bodyPr wrap="square" lIns="0" tIns="0" rIns="0" bIns="0" rtlCol="0">
              <a:noAutofit/>
            </a:bodyPr>
            <a:lstStyle/>
            <a:p>
              <a:pPr algn="ctr">
                <a:lnSpc>
                  <a:spcPct val="90000"/>
                </a:lnSpc>
              </a:pPr>
              <a:r>
                <a:rPr lang="en-US" sz="1100" b="1" dirty="0"/>
                <a:t>Data</a:t>
              </a:r>
            </a:p>
            <a:p>
              <a:pPr algn="ctr">
                <a:lnSpc>
                  <a:spcPct val="90000"/>
                </a:lnSpc>
              </a:pPr>
              <a:r>
                <a:rPr lang="en-US" sz="1100" b="1" dirty="0"/>
                <a:t>Analytics</a:t>
              </a:r>
            </a:p>
          </p:txBody>
        </p:sp>
        <p:sp>
          <p:nvSpPr>
            <p:cNvPr id="111" name="Freeform 54"/>
            <p:cNvSpPr>
              <a:spLocks noChangeAspect="1" noEditPoints="1"/>
            </p:cNvSpPr>
            <p:nvPr/>
          </p:nvSpPr>
          <p:spPr bwMode="auto">
            <a:xfrm>
              <a:off x="8407938" y="5355042"/>
              <a:ext cx="341313" cy="371475"/>
            </a:xfrm>
            <a:custGeom>
              <a:avLst/>
              <a:gdLst>
                <a:gd name="T0" fmla="*/ 44 w 88"/>
                <a:gd name="T1" fmla="*/ 96 h 96"/>
                <a:gd name="T2" fmla="*/ 0 w 88"/>
                <a:gd name="T3" fmla="*/ 52 h 96"/>
                <a:gd name="T4" fmla="*/ 40 w 88"/>
                <a:gd name="T5" fmla="*/ 8 h 96"/>
                <a:gd name="T6" fmla="*/ 40 w 88"/>
                <a:gd name="T7" fmla="*/ 0 h 96"/>
                <a:gd name="T8" fmla="*/ 44 w 88"/>
                <a:gd name="T9" fmla="*/ 0 h 96"/>
                <a:gd name="T10" fmla="*/ 86 w 88"/>
                <a:gd name="T11" fmla="*/ 21 h 96"/>
                <a:gd name="T12" fmla="*/ 88 w 88"/>
                <a:gd name="T13" fmla="*/ 24 h 96"/>
                <a:gd name="T14" fmla="*/ 81 w 88"/>
                <a:gd name="T15" fmla="*/ 29 h 96"/>
                <a:gd name="T16" fmla="*/ 88 w 88"/>
                <a:gd name="T17" fmla="*/ 52 h 96"/>
                <a:gd name="T18" fmla="*/ 44 w 88"/>
                <a:gd name="T19" fmla="*/ 96 h 96"/>
                <a:gd name="T20" fmla="*/ 40 w 88"/>
                <a:gd name="T21" fmla="*/ 16 h 96"/>
                <a:gd name="T22" fmla="*/ 8 w 88"/>
                <a:gd name="T23" fmla="*/ 52 h 96"/>
                <a:gd name="T24" fmla="*/ 44 w 88"/>
                <a:gd name="T25" fmla="*/ 88 h 96"/>
                <a:gd name="T26" fmla="*/ 80 w 88"/>
                <a:gd name="T27" fmla="*/ 52 h 96"/>
                <a:gd name="T28" fmla="*/ 75 w 88"/>
                <a:gd name="T29" fmla="*/ 34 h 96"/>
                <a:gd name="T30" fmla="*/ 40 w 88"/>
                <a:gd name="T31" fmla="*/ 60 h 96"/>
                <a:gd name="T32" fmla="*/ 40 w 88"/>
                <a:gd name="T33" fmla="*/ 16 h 96"/>
                <a:gd name="T34" fmla="*/ 48 w 88"/>
                <a:gd name="T35" fmla="*/ 8 h 96"/>
                <a:gd name="T36" fmla="*/ 48 w 88"/>
                <a:gd name="T37" fmla="*/ 44 h 96"/>
                <a:gd name="T38" fmla="*/ 77 w 88"/>
                <a:gd name="T39" fmla="*/ 23 h 96"/>
                <a:gd name="T40" fmla="*/ 48 w 88"/>
                <a:gd name="T4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96">
                  <a:moveTo>
                    <a:pt x="44" y="96"/>
                  </a:moveTo>
                  <a:cubicBezTo>
                    <a:pt x="20" y="96"/>
                    <a:pt x="0" y="76"/>
                    <a:pt x="0" y="52"/>
                  </a:cubicBezTo>
                  <a:cubicBezTo>
                    <a:pt x="0" y="29"/>
                    <a:pt x="18" y="10"/>
                    <a:pt x="40" y="8"/>
                  </a:cubicBezTo>
                  <a:cubicBezTo>
                    <a:pt x="40" y="0"/>
                    <a:pt x="40" y="0"/>
                    <a:pt x="40" y="0"/>
                  </a:cubicBezTo>
                  <a:cubicBezTo>
                    <a:pt x="44" y="0"/>
                    <a:pt x="44" y="0"/>
                    <a:pt x="44" y="0"/>
                  </a:cubicBezTo>
                  <a:cubicBezTo>
                    <a:pt x="60" y="0"/>
                    <a:pt x="76" y="8"/>
                    <a:pt x="86" y="21"/>
                  </a:cubicBezTo>
                  <a:cubicBezTo>
                    <a:pt x="88" y="24"/>
                    <a:pt x="88" y="24"/>
                    <a:pt x="88" y="24"/>
                  </a:cubicBezTo>
                  <a:cubicBezTo>
                    <a:pt x="81" y="29"/>
                    <a:pt x="81" y="29"/>
                    <a:pt x="81" y="29"/>
                  </a:cubicBezTo>
                  <a:cubicBezTo>
                    <a:pt x="86" y="36"/>
                    <a:pt x="88" y="44"/>
                    <a:pt x="88" y="52"/>
                  </a:cubicBezTo>
                  <a:cubicBezTo>
                    <a:pt x="88" y="76"/>
                    <a:pt x="68" y="96"/>
                    <a:pt x="44" y="96"/>
                  </a:cubicBezTo>
                  <a:close/>
                  <a:moveTo>
                    <a:pt x="40" y="16"/>
                  </a:moveTo>
                  <a:cubicBezTo>
                    <a:pt x="22" y="18"/>
                    <a:pt x="8" y="34"/>
                    <a:pt x="8" y="52"/>
                  </a:cubicBezTo>
                  <a:cubicBezTo>
                    <a:pt x="8" y="72"/>
                    <a:pt x="24" y="88"/>
                    <a:pt x="44" y="88"/>
                  </a:cubicBezTo>
                  <a:cubicBezTo>
                    <a:pt x="64" y="88"/>
                    <a:pt x="80" y="72"/>
                    <a:pt x="80" y="52"/>
                  </a:cubicBezTo>
                  <a:cubicBezTo>
                    <a:pt x="80" y="46"/>
                    <a:pt x="78" y="39"/>
                    <a:pt x="75" y="34"/>
                  </a:cubicBezTo>
                  <a:cubicBezTo>
                    <a:pt x="40" y="60"/>
                    <a:pt x="40" y="60"/>
                    <a:pt x="40" y="60"/>
                  </a:cubicBezTo>
                  <a:lnTo>
                    <a:pt x="40" y="16"/>
                  </a:lnTo>
                  <a:close/>
                  <a:moveTo>
                    <a:pt x="48" y="8"/>
                  </a:moveTo>
                  <a:cubicBezTo>
                    <a:pt x="48" y="44"/>
                    <a:pt x="48" y="44"/>
                    <a:pt x="48" y="44"/>
                  </a:cubicBezTo>
                  <a:cubicBezTo>
                    <a:pt x="77" y="23"/>
                    <a:pt x="77" y="23"/>
                    <a:pt x="77" y="23"/>
                  </a:cubicBezTo>
                  <a:cubicBezTo>
                    <a:pt x="69" y="14"/>
                    <a:pt x="59" y="9"/>
                    <a:pt x="4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TextBox 111"/>
            <p:cNvSpPr txBox="1"/>
            <p:nvPr/>
          </p:nvSpPr>
          <p:spPr>
            <a:xfrm>
              <a:off x="9275728" y="4293596"/>
              <a:ext cx="926593" cy="304800"/>
            </a:xfrm>
            <a:prstGeom prst="rect">
              <a:avLst/>
            </a:prstGeom>
            <a:noFill/>
          </p:spPr>
          <p:txBody>
            <a:bodyPr wrap="square" lIns="0" tIns="0" rIns="0" bIns="0" rtlCol="0">
              <a:noAutofit/>
            </a:bodyPr>
            <a:lstStyle/>
            <a:p>
              <a:pPr algn="ctr">
                <a:lnSpc>
                  <a:spcPct val="90000"/>
                </a:lnSpc>
              </a:pPr>
              <a:r>
                <a:rPr lang="en-US" sz="1100" b="1" dirty="0"/>
                <a:t>Private</a:t>
              </a:r>
            </a:p>
            <a:p>
              <a:pPr algn="ctr">
                <a:lnSpc>
                  <a:spcPct val="90000"/>
                </a:lnSpc>
              </a:pPr>
              <a:r>
                <a:rPr lang="en-US" sz="1100" b="1" dirty="0"/>
                <a:t>Cloud</a:t>
              </a:r>
            </a:p>
          </p:txBody>
        </p:sp>
        <p:sp>
          <p:nvSpPr>
            <p:cNvPr id="113" name="Pentagon 38"/>
            <p:cNvSpPr/>
            <p:nvPr/>
          </p:nvSpPr>
          <p:spPr bwMode="ltGray">
            <a:xfrm rot="16200000">
              <a:off x="9799467" y="4262706"/>
              <a:ext cx="2437723" cy="1122109"/>
            </a:xfrm>
            <a:prstGeom prst="homePlate">
              <a:avLst/>
            </a:prstGeom>
            <a:solidFill>
              <a:schemeClr val="accent5">
                <a:lumMod val="40000"/>
                <a:lumOff val="6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sp>
          <p:nvSpPr>
            <p:cNvPr id="114" name="Freeform 58"/>
            <p:cNvSpPr>
              <a:spLocks noEditPoints="1"/>
            </p:cNvSpPr>
            <p:nvPr/>
          </p:nvSpPr>
          <p:spPr bwMode="auto">
            <a:xfrm>
              <a:off x="9672382" y="5619694"/>
              <a:ext cx="215900" cy="338138"/>
            </a:xfrm>
            <a:custGeom>
              <a:avLst/>
              <a:gdLst>
                <a:gd name="T0" fmla="*/ 48 w 56"/>
                <a:gd name="T1" fmla="*/ 32 h 88"/>
                <a:gd name="T2" fmla="*/ 48 w 56"/>
                <a:gd name="T3" fmla="*/ 20 h 88"/>
                <a:gd name="T4" fmla="*/ 28 w 56"/>
                <a:gd name="T5" fmla="*/ 0 h 88"/>
                <a:gd name="T6" fmla="*/ 8 w 56"/>
                <a:gd name="T7" fmla="*/ 20 h 88"/>
                <a:gd name="T8" fmla="*/ 8 w 56"/>
                <a:gd name="T9" fmla="*/ 32 h 88"/>
                <a:gd name="T10" fmla="*/ 0 w 56"/>
                <a:gd name="T11" fmla="*/ 32 h 88"/>
                <a:gd name="T12" fmla="*/ 0 w 56"/>
                <a:gd name="T13" fmla="*/ 88 h 88"/>
                <a:gd name="T14" fmla="*/ 56 w 56"/>
                <a:gd name="T15" fmla="*/ 88 h 88"/>
                <a:gd name="T16" fmla="*/ 56 w 56"/>
                <a:gd name="T17" fmla="*/ 32 h 88"/>
                <a:gd name="T18" fmla="*/ 48 w 56"/>
                <a:gd name="T19" fmla="*/ 32 h 88"/>
                <a:gd name="T20" fmla="*/ 16 w 56"/>
                <a:gd name="T21" fmla="*/ 20 h 88"/>
                <a:gd name="T22" fmla="*/ 28 w 56"/>
                <a:gd name="T23" fmla="*/ 8 h 88"/>
                <a:gd name="T24" fmla="*/ 40 w 56"/>
                <a:gd name="T25" fmla="*/ 20 h 88"/>
                <a:gd name="T26" fmla="*/ 40 w 56"/>
                <a:gd name="T27" fmla="*/ 32 h 88"/>
                <a:gd name="T28" fmla="*/ 16 w 56"/>
                <a:gd name="T29" fmla="*/ 32 h 88"/>
                <a:gd name="T30" fmla="*/ 16 w 56"/>
                <a:gd name="T31" fmla="*/ 20 h 88"/>
                <a:gd name="T32" fmla="*/ 48 w 56"/>
                <a:gd name="T33" fmla="*/ 80 h 88"/>
                <a:gd name="T34" fmla="*/ 8 w 56"/>
                <a:gd name="T35" fmla="*/ 80 h 88"/>
                <a:gd name="T36" fmla="*/ 8 w 56"/>
                <a:gd name="T37" fmla="*/ 40 h 88"/>
                <a:gd name="T38" fmla="*/ 48 w 56"/>
                <a:gd name="T39" fmla="*/ 40 h 88"/>
                <a:gd name="T40" fmla="*/ 48 w 56"/>
                <a:gd name="T4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 h="88">
                  <a:moveTo>
                    <a:pt x="48" y="32"/>
                  </a:moveTo>
                  <a:cubicBezTo>
                    <a:pt x="48" y="20"/>
                    <a:pt x="48" y="20"/>
                    <a:pt x="48" y="20"/>
                  </a:cubicBezTo>
                  <a:cubicBezTo>
                    <a:pt x="48" y="9"/>
                    <a:pt x="39" y="0"/>
                    <a:pt x="28" y="0"/>
                  </a:cubicBezTo>
                  <a:cubicBezTo>
                    <a:pt x="17" y="0"/>
                    <a:pt x="8" y="9"/>
                    <a:pt x="8" y="20"/>
                  </a:cubicBezTo>
                  <a:cubicBezTo>
                    <a:pt x="8" y="32"/>
                    <a:pt x="8" y="32"/>
                    <a:pt x="8" y="32"/>
                  </a:cubicBezTo>
                  <a:cubicBezTo>
                    <a:pt x="0" y="32"/>
                    <a:pt x="0" y="32"/>
                    <a:pt x="0" y="32"/>
                  </a:cubicBezTo>
                  <a:cubicBezTo>
                    <a:pt x="0" y="88"/>
                    <a:pt x="0" y="88"/>
                    <a:pt x="0" y="88"/>
                  </a:cubicBezTo>
                  <a:cubicBezTo>
                    <a:pt x="56" y="88"/>
                    <a:pt x="56" y="88"/>
                    <a:pt x="56" y="88"/>
                  </a:cubicBezTo>
                  <a:cubicBezTo>
                    <a:pt x="56" y="32"/>
                    <a:pt x="56" y="32"/>
                    <a:pt x="56" y="32"/>
                  </a:cubicBezTo>
                  <a:lnTo>
                    <a:pt x="48" y="32"/>
                  </a:lnTo>
                  <a:close/>
                  <a:moveTo>
                    <a:pt x="16" y="20"/>
                  </a:moveTo>
                  <a:cubicBezTo>
                    <a:pt x="16" y="13"/>
                    <a:pt x="21" y="8"/>
                    <a:pt x="28" y="8"/>
                  </a:cubicBezTo>
                  <a:cubicBezTo>
                    <a:pt x="35" y="8"/>
                    <a:pt x="40" y="13"/>
                    <a:pt x="40" y="20"/>
                  </a:cubicBezTo>
                  <a:cubicBezTo>
                    <a:pt x="40" y="32"/>
                    <a:pt x="40" y="32"/>
                    <a:pt x="40" y="32"/>
                  </a:cubicBezTo>
                  <a:cubicBezTo>
                    <a:pt x="16" y="32"/>
                    <a:pt x="16" y="32"/>
                    <a:pt x="16" y="32"/>
                  </a:cubicBezTo>
                  <a:lnTo>
                    <a:pt x="16" y="20"/>
                  </a:lnTo>
                  <a:close/>
                  <a:moveTo>
                    <a:pt x="48" y="80"/>
                  </a:moveTo>
                  <a:cubicBezTo>
                    <a:pt x="8" y="80"/>
                    <a:pt x="8" y="80"/>
                    <a:pt x="8" y="80"/>
                  </a:cubicBezTo>
                  <a:cubicBezTo>
                    <a:pt x="8" y="40"/>
                    <a:pt x="8" y="40"/>
                    <a:pt x="8" y="40"/>
                  </a:cubicBezTo>
                  <a:cubicBezTo>
                    <a:pt x="48" y="40"/>
                    <a:pt x="48" y="40"/>
                    <a:pt x="48" y="40"/>
                  </a:cubicBezTo>
                  <a:lnTo>
                    <a:pt x="48" y="80"/>
                  </a:lnTo>
                  <a:close/>
                </a:path>
              </a:pathLst>
            </a:custGeom>
            <a:solidFill>
              <a:srgbClr val="00AF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59"/>
            <p:cNvSpPr>
              <a:spLocks noEditPoints="1"/>
            </p:cNvSpPr>
            <p:nvPr/>
          </p:nvSpPr>
          <p:spPr bwMode="auto">
            <a:xfrm>
              <a:off x="9504107" y="5433956"/>
              <a:ext cx="552450" cy="277813"/>
            </a:xfrm>
            <a:custGeom>
              <a:avLst/>
              <a:gdLst>
                <a:gd name="T0" fmla="*/ 60 w 144"/>
                <a:gd name="T1" fmla="*/ 72 h 72"/>
                <a:gd name="T2" fmla="*/ 60 w 144"/>
                <a:gd name="T3" fmla="*/ 68 h 72"/>
                <a:gd name="T4" fmla="*/ 61 w 144"/>
                <a:gd name="T5" fmla="*/ 64 h 72"/>
                <a:gd name="T6" fmla="*/ 72 w 144"/>
                <a:gd name="T7" fmla="*/ 64 h 72"/>
                <a:gd name="T8" fmla="*/ 72 w 144"/>
                <a:gd name="T9" fmla="*/ 72 h 72"/>
                <a:gd name="T10" fmla="*/ 60 w 144"/>
                <a:gd name="T11" fmla="*/ 72 h 72"/>
                <a:gd name="T12" fmla="*/ 118 w 144"/>
                <a:gd name="T13" fmla="*/ 0 h 72"/>
                <a:gd name="T14" fmla="*/ 71 w 144"/>
                <a:gd name="T15" fmla="*/ 0 h 72"/>
                <a:gd name="T16" fmla="*/ 45 w 144"/>
                <a:gd name="T17" fmla="*/ 20 h 72"/>
                <a:gd name="T18" fmla="*/ 26 w 144"/>
                <a:gd name="T19" fmla="*/ 20 h 72"/>
                <a:gd name="T20" fmla="*/ 0 w 144"/>
                <a:gd name="T21" fmla="*/ 46 h 72"/>
                <a:gd name="T22" fmla="*/ 26 w 144"/>
                <a:gd name="T23" fmla="*/ 72 h 72"/>
                <a:gd name="T24" fmla="*/ 52 w 144"/>
                <a:gd name="T25" fmla="*/ 72 h 72"/>
                <a:gd name="T26" fmla="*/ 52 w 144"/>
                <a:gd name="T27" fmla="*/ 68 h 72"/>
                <a:gd name="T28" fmla="*/ 52 w 144"/>
                <a:gd name="T29" fmla="*/ 64 h 72"/>
                <a:gd name="T30" fmla="*/ 26 w 144"/>
                <a:gd name="T31" fmla="*/ 64 h 72"/>
                <a:gd name="T32" fmla="*/ 8 w 144"/>
                <a:gd name="T33" fmla="*/ 46 h 72"/>
                <a:gd name="T34" fmla="*/ 26 w 144"/>
                <a:gd name="T35" fmla="*/ 28 h 72"/>
                <a:gd name="T36" fmla="*/ 72 w 144"/>
                <a:gd name="T37" fmla="*/ 28 h 72"/>
                <a:gd name="T38" fmla="*/ 72 w 144"/>
                <a:gd name="T39" fmla="*/ 20 h 72"/>
                <a:gd name="T40" fmla="*/ 54 w 144"/>
                <a:gd name="T41" fmla="*/ 20 h 72"/>
                <a:gd name="T42" fmla="*/ 71 w 144"/>
                <a:gd name="T43" fmla="*/ 8 h 72"/>
                <a:gd name="T44" fmla="*/ 118 w 144"/>
                <a:gd name="T45" fmla="*/ 8 h 72"/>
                <a:gd name="T46" fmla="*/ 136 w 144"/>
                <a:gd name="T47" fmla="*/ 26 h 72"/>
                <a:gd name="T48" fmla="*/ 118 w 144"/>
                <a:gd name="T49" fmla="*/ 44 h 72"/>
                <a:gd name="T50" fmla="*/ 92 w 144"/>
                <a:gd name="T51" fmla="*/ 44 h 72"/>
                <a:gd name="T52" fmla="*/ 92 w 144"/>
                <a:gd name="T53" fmla="*/ 52 h 72"/>
                <a:gd name="T54" fmla="*/ 104 w 144"/>
                <a:gd name="T55" fmla="*/ 52 h 72"/>
                <a:gd name="T56" fmla="*/ 91 w 144"/>
                <a:gd name="T57" fmla="*/ 64 h 72"/>
                <a:gd name="T58" fmla="*/ 92 w 144"/>
                <a:gd name="T59" fmla="*/ 68 h 72"/>
                <a:gd name="T60" fmla="*/ 92 w 144"/>
                <a:gd name="T61" fmla="*/ 72 h 72"/>
                <a:gd name="T62" fmla="*/ 112 w 144"/>
                <a:gd name="T63" fmla="*/ 52 h 72"/>
                <a:gd name="T64" fmla="*/ 118 w 144"/>
                <a:gd name="T65" fmla="*/ 52 h 72"/>
                <a:gd name="T66" fmla="*/ 144 w 144"/>
                <a:gd name="T67" fmla="*/ 26 h 72"/>
                <a:gd name="T68" fmla="*/ 118 w 144"/>
                <a:gd name="T6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72">
                  <a:moveTo>
                    <a:pt x="60" y="72"/>
                  </a:moveTo>
                  <a:cubicBezTo>
                    <a:pt x="60" y="68"/>
                    <a:pt x="60" y="68"/>
                    <a:pt x="60" y="68"/>
                  </a:cubicBezTo>
                  <a:cubicBezTo>
                    <a:pt x="60" y="67"/>
                    <a:pt x="60" y="65"/>
                    <a:pt x="61" y="64"/>
                  </a:cubicBezTo>
                  <a:cubicBezTo>
                    <a:pt x="72" y="64"/>
                    <a:pt x="72" y="64"/>
                    <a:pt x="72" y="64"/>
                  </a:cubicBezTo>
                  <a:cubicBezTo>
                    <a:pt x="72" y="72"/>
                    <a:pt x="72" y="72"/>
                    <a:pt x="72" y="72"/>
                  </a:cubicBezTo>
                  <a:lnTo>
                    <a:pt x="60" y="72"/>
                  </a:lnTo>
                  <a:close/>
                  <a:moveTo>
                    <a:pt x="118" y="0"/>
                  </a:moveTo>
                  <a:cubicBezTo>
                    <a:pt x="71" y="0"/>
                    <a:pt x="71" y="0"/>
                    <a:pt x="71" y="0"/>
                  </a:cubicBezTo>
                  <a:cubicBezTo>
                    <a:pt x="58" y="0"/>
                    <a:pt x="48" y="8"/>
                    <a:pt x="45" y="20"/>
                  </a:cubicBezTo>
                  <a:cubicBezTo>
                    <a:pt x="26" y="20"/>
                    <a:pt x="26" y="20"/>
                    <a:pt x="26" y="20"/>
                  </a:cubicBezTo>
                  <a:cubicBezTo>
                    <a:pt x="12" y="20"/>
                    <a:pt x="0" y="32"/>
                    <a:pt x="0" y="46"/>
                  </a:cubicBezTo>
                  <a:cubicBezTo>
                    <a:pt x="0" y="60"/>
                    <a:pt x="12" y="72"/>
                    <a:pt x="26" y="72"/>
                  </a:cubicBezTo>
                  <a:cubicBezTo>
                    <a:pt x="52" y="72"/>
                    <a:pt x="52" y="72"/>
                    <a:pt x="52" y="72"/>
                  </a:cubicBezTo>
                  <a:cubicBezTo>
                    <a:pt x="52" y="68"/>
                    <a:pt x="52" y="68"/>
                    <a:pt x="52" y="68"/>
                  </a:cubicBezTo>
                  <a:cubicBezTo>
                    <a:pt x="52" y="67"/>
                    <a:pt x="52" y="65"/>
                    <a:pt x="52" y="64"/>
                  </a:cubicBezTo>
                  <a:cubicBezTo>
                    <a:pt x="26" y="64"/>
                    <a:pt x="26" y="64"/>
                    <a:pt x="26" y="64"/>
                  </a:cubicBezTo>
                  <a:cubicBezTo>
                    <a:pt x="16" y="64"/>
                    <a:pt x="8" y="56"/>
                    <a:pt x="8" y="46"/>
                  </a:cubicBezTo>
                  <a:cubicBezTo>
                    <a:pt x="8" y="36"/>
                    <a:pt x="16" y="28"/>
                    <a:pt x="26" y="28"/>
                  </a:cubicBezTo>
                  <a:cubicBezTo>
                    <a:pt x="72" y="28"/>
                    <a:pt x="72" y="28"/>
                    <a:pt x="72" y="28"/>
                  </a:cubicBezTo>
                  <a:cubicBezTo>
                    <a:pt x="72" y="20"/>
                    <a:pt x="72" y="20"/>
                    <a:pt x="72" y="20"/>
                  </a:cubicBezTo>
                  <a:cubicBezTo>
                    <a:pt x="54" y="20"/>
                    <a:pt x="54" y="20"/>
                    <a:pt x="54" y="20"/>
                  </a:cubicBezTo>
                  <a:cubicBezTo>
                    <a:pt x="56" y="13"/>
                    <a:pt x="63" y="8"/>
                    <a:pt x="71" y="8"/>
                  </a:cubicBezTo>
                  <a:cubicBezTo>
                    <a:pt x="118" y="8"/>
                    <a:pt x="118" y="8"/>
                    <a:pt x="118" y="8"/>
                  </a:cubicBezTo>
                  <a:cubicBezTo>
                    <a:pt x="128" y="8"/>
                    <a:pt x="136" y="16"/>
                    <a:pt x="136" y="26"/>
                  </a:cubicBezTo>
                  <a:cubicBezTo>
                    <a:pt x="136" y="36"/>
                    <a:pt x="128" y="44"/>
                    <a:pt x="118" y="44"/>
                  </a:cubicBezTo>
                  <a:cubicBezTo>
                    <a:pt x="92" y="44"/>
                    <a:pt x="92" y="44"/>
                    <a:pt x="92" y="44"/>
                  </a:cubicBezTo>
                  <a:cubicBezTo>
                    <a:pt x="92" y="52"/>
                    <a:pt x="92" y="52"/>
                    <a:pt x="92" y="52"/>
                  </a:cubicBezTo>
                  <a:cubicBezTo>
                    <a:pt x="104" y="52"/>
                    <a:pt x="104" y="52"/>
                    <a:pt x="104" y="52"/>
                  </a:cubicBezTo>
                  <a:cubicBezTo>
                    <a:pt x="102" y="58"/>
                    <a:pt x="97" y="62"/>
                    <a:pt x="91" y="64"/>
                  </a:cubicBezTo>
                  <a:cubicBezTo>
                    <a:pt x="92" y="65"/>
                    <a:pt x="92" y="66"/>
                    <a:pt x="92" y="68"/>
                  </a:cubicBezTo>
                  <a:cubicBezTo>
                    <a:pt x="92" y="72"/>
                    <a:pt x="92" y="72"/>
                    <a:pt x="92" y="72"/>
                  </a:cubicBezTo>
                  <a:cubicBezTo>
                    <a:pt x="102" y="70"/>
                    <a:pt x="110" y="62"/>
                    <a:pt x="112" y="52"/>
                  </a:cubicBezTo>
                  <a:cubicBezTo>
                    <a:pt x="118" y="52"/>
                    <a:pt x="118" y="52"/>
                    <a:pt x="118" y="52"/>
                  </a:cubicBezTo>
                  <a:cubicBezTo>
                    <a:pt x="132" y="52"/>
                    <a:pt x="144" y="40"/>
                    <a:pt x="144" y="26"/>
                  </a:cubicBezTo>
                  <a:cubicBezTo>
                    <a:pt x="144" y="12"/>
                    <a:pt x="132" y="0"/>
                    <a:pt x="11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TextBox 115"/>
            <p:cNvSpPr txBox="1"/>
            <p:nvPr/>
          </p:nvSpPr>
          <p:spPr>
            <a:xfrm>
              <a:off x="10511589" y="4283115"/>
              <a:ext cx="1067794" cy="526672"/>
            </a:xfrm>
            <a:prstGeom prst="rect">
              <a:avLst/>
            </a:prstGeom>
            <a:noFill/>
          </p:spPr>
          <p:txBody>
            <a:bodyPr wrap="square" lIns="0" tIns="0" rIns="0" bIns="0" rtlCol="0">
              <a:noAutofit/>
            </a:bodyPr>
            <a:lstStyle/>
            <a:p>
              <a:pPr>
                <a:lnSpc>
                  <a:spcPct val="90000"/>
                </a:lnSpc>
              </a:pPr>
              <a:r>
                <a:rPr lang="en-US" sz="1100" b="1" dirty="0"/>
                <a:t>Remote Office File Distribution &amp;Sharing</a:t>
              </a:r>
            </a:p>
          </p:txBody>
        </p:sp>
        <p:sp>
          <p:nvSpPr>
            <p:cNvPr id="117" name="Freeform 33"/>
            <p:cNvSpPr>
              <a:spLocks noChangeAspect="1" noEditPoints="1"/>
            </p:cNvSpPr>
            <p:nvPr/>
          </p:nvSpPr>
          <p:spPr bwMode="auto">
            <a:xfrm>
              <a:off x="10794491" y="5443944"/>
              <a:ext cx="371475" cy="371475"/>
            </a:xfrm>
            <a:custGeom>
              <a:avLst/>
              <a:gdLst>
                <a:gd name="T0" fmla="*/ 195 w 234"/>
                <a:gd name="T1" fmla="*/ 234 h 234"/>
                <a:gd name="T2" fmla="*/ 0 w 234"/>
                <a:gd name="T3" fmla="*/ 234 h 234"/>
                <a:gd name="T4" fmla="*/ 0 w 234"/>
                <a:gd name="T5" fmla="*/ 39 h 234"/>
                <a:gd name="T6" fmla="*/ 107 w 234"/>
                <a:gd name="T7" fmla="*/ 39 h 234"/>
                <a:gd name="T8" fmla="*/ 107 w 234"/>
                <a:gd name="T9" fmla="*/ 59 h 234"/>
                <a:gd name="T10" fmla="*/ 20 w 234"/>
                <a:gd name="T11" fmla="*/ 59 h 234"/>
                <a:gd name="T12" fmla="*/ 20 w 234"/>
                <a:gd name="T13" fmla="*/ 215 h 234"/>
                <a:gd name="T14" fmla="*/ 176 w 234"/>
                <a:gd name="T15" fmla="*/ 215 h 234"/>
                <a:gd name="T16" fmla="*/ 176 w 234"/>
                <a:gd name="T17" fmla="*/ 127 h 234"/>
                <a:gd name="T18" fmla="*/ 195 w 234"/>
                <a:gd name="T19" fmla="*/ 127 h 234"/>
                <a:gd name="T20" fmla="*/ 195 w 234"/>
                <a:gd name="T21" fmla="*/ 234 h 234"/>
                <a:gd name="T22" fmla="*/ 124 w 234"/>
                <a:gd name="T23" fmla="*/ 124 h 234"/>
                <a:gd name="T24" fmla="*/ 110 w 234"/>
                <a:gd name="T25" fmla="*/ 110 h 234"/>
                <a:gd name="T26" fmla="*/ 200 w 234"/>
                <a:gd name="T27" fmla="*/ 20 h 234"/>
                <a:gd name="T28" fmla="*/ 137 w 234"/>
                <a:gd name="T29" fmla="*/ 20 h 234"/>
                <a:gd name="T30" fmla="*/ 137 w 234"/>
                <a:gd name="T31" fmla="*/ 0 h 234"/>
                <a:gd name="T32" fmla="*/ 234 w 234"/>
                <a:gd name="T33" fmla="*/ 0 h 234"/>
                <a:gd name="T34" fmla="*/ 234 w 234"/>
                <a:gd name="T35" fmla="*/ 98 h 234"/>
                <a:gd name="T36" fmla="*/ 215 w 234"/>
                <a:gd name="T37" fmla="*/ 98 h 234"/>
                <a:gd name="T38" fmla="*/ 215 w 234"/>
                <a:gd name="T39" fmla="*/ 34 h 234"/>
                <a:gd name="T40" fmla="*/ 124 w 234"/>
                <a:gd name="T41" fmla="*/ 12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4" h="234">
                  <a:moveTo>
                    <a:pt x="195" y="234"/>
                  </a:moveTo>
                  <a:lnTo>
                    <a:pt x="0" y="234"/>
                  </a:lnTo>
                  <a:lnTo>
                    <a:pt x="0" y="39"/>
                  </a:lnTo>
                  <a:lnTo>
                    <a:pt x="107" y="39"/>
                  </a:lnTo>
                  <a:lnTo>
                    <a:pt x="107" y="59"/>
                  </a:lnTo>
                  <a:lnTo>
                    <a:pt x="20" y="59"/>
                  </a:lnTo>
                  <a:lnTo>
                    <a:pt x="20" y="215"/>
                  </a:lnTo>
                  <a:lnTo>
                    <a:pt x="176" y="215"/>
                  </a:lnTo>
                  <a:lnTo>
                    <a:pt x="176" y="127"/>
                  </a:lnTo>
                  <a:lnTo>
                    <a:pt x="195" y="127"/>
                  </a:lnTo>
                  <a:lnTo>
                    <a:pt x="195" y="234"/>
                  </a:lnTo>
                  <a:close/>
                  <a:moveTo>
                    <a:pt x="124" y="124"/>
                  </a:moveTo>
                  <a:lnTo>
                    <a:pt x="110" y="110"/>
                  </a:lnTo>
                  <a:lnTo>
                    <a:pt x="200" y="20"/>
                  </a:lnTo>
                  <a:lnTo>
                    <a:pt x="137" y="20"/>
                  </a:lnTo>
                  <a:lnTo>
                    <a:pt x="137" y="0"/>
                  </a:lnTo>
                  <a:lnTo>
                    <a:pt x="234" y="0"/>
                  </a:lnTo>
                  <a:lnTo>
                    <a:pt x="234" y="98"/>
                  </a:lnTo>
                  <a:lnTo>
                    <a:pt x="215" y="98"/>
                  </a:lnTo>
                  <a:lnTo>
                    <a:pt x="215" y="34"/>
                  </a:lnTo>
                  <a:lnTo>
                    <a:pt x="124"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0" name="그룹 119"/>
          <p:cNvGrpSpPr/>
          <p:nvPr/>
        </p:nvGrpSpPr>
        <p:grpSpPr>
          <a:xfrm>
            <a:off x="5931903" y="1594780"/>
            <a:ext cx="5230411" cy="2472914"/>
            <a:chOff x="6275864" y="2359709"/>
            <a:chExt cx="5303519" cy="3736291"/>
          </a:xfrm>
        </p:grpSpPr>
        <p:pic>
          <p:nvPicPr>
            <p:cNvPr id="121" name="image47.png" descr="CephLogo.png"/>
            <p:cNvPicPr/>
            <p:nvPr/>
          </p:nvPicPr>
          <p:blipFill>
            <a:blip r:embed="rId2">
              <a:biLevel thresh="25000"/>
              <a:extLst/>
            </a:blip>
            <a:stretch>
              <a:fillRect/>
            </a:stretch>
          </p:blipFill>
          <p:spPr>
            <a:xfrm>
              <a:off x="7962367" y="2359709"/>
              <a:ext cx="1855714" cy="1065117"/>
            </a:xfrm>
            <a:prstGeom prst="rect">
              <a:avLst/>
            </a:prstGeom>
            <a:solidFill>
              <a:srgbClr val="00B388"/>
            </a:solidFill>
            <a:ln w="12700">
              <a:solidFill>
                <a:srgbClr val="00B388"/>
              </a:solidFill>
              <a:miter lim="400000"/>
            </a:ln>
            <a:effectLst/>
          </p:spPr>
        </p:pic>
        <p:sp>
          <p:nvSpPr>
            <p:cNvPr id="122" name="Shape 1851"/>
            <p:cNvSpPr/>
            <p:nvPr/>
          </p:nvSpPr>
          <p:spPr>
            <a:xfrm>
              <a:off x="6275864" y="4448779"/>
              <a:ext cx="5303519" cy="701126"/>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lt1"/>
                  </a:solidFill>
                </a:rPr>
                <a:t>RADOS</a:t>
              </a:r>
              <a:endParaRPr b="1" dirty="0">
                <a:solidFill>
                  <a:schemeClr val="lt1"/>
                </a:solidFill>
              </a:endParaRPr>
            </a:p>
          </p:txBody>
        </p:sp>
        <p:sp>
          <p:nvSpPr>
            <p:cNvPr id="123" name="Shape 1854"/>
            <p:cNvSpPr/>
            <p:nvPr/>
          </p:nvSpPr>
          <p:spPr>
            <a:xfrm>
              <a:off x="6275865" y="3822733"/>
              <a:ext cx="1622308" cy="547870"/>
            </a:xfrm>
            <a:prstGeom prst="rect">
              <a:avLst/>
            </a:prstGeom>
            <a:solidFill>
              <a:schemeClr val="accent4"/>
            </a:solidFill>
            <a:ln w="25400" cap="flat">
              <a:noFill/>
              <a:prstDash val="solid"/>
              <a:bevel/>
            </a:ln>
            <a:effectLst/>
          </p:spPr>
          <p:txBody>
            <a:bodyPr wrap="square" lIns="45640" tIns="45640" rIns="45640" bIns="45640" numCol="1" anchor="ctr">
              <a:noAutofit/>
            </a:bodyPr>
            <a:lstStyle/>
            <a:p>
              <a:pPr algn="ctr" defTabSz="342900"/>
              <a:r>
                <a:rPr lang="en-US" sz="1600" b="1" dirty="0">
                  <a:solidFill>
                    <a:schemeClr val="bg1"/>
                  </a:solidFill>
                  <a:ea typeface="Intel Clear"/>
                  <a:cs typeface="Intel Clear"/>
                </a:rPr>
                <a:t>Block</a:t>
              </a:r>
              <a:endParaRPr sz="1600" b="1" dirty="0">
                <a:solidFill>
                  <a:schemeClr val="bg1"/>
                </a:solidFill>
                <a:ea typeface="Intel Clear"/>
                <a:cs typeface="Intel Clear"/>
              </a:endParaRPr>
            </a:p>
          </p:txBody>
        </p:sp>
        <p:sp>
          <p:nvSpPr>
            <p:cNvPr id="124" name="Shape 1857"/>
            <p:cNvSpPr/>
            <p:nvPr/>
          </p:nvSpPr>
          <p:spPr>
            <a:xfrm>
              <a:off x="8116471" y="3822733"/>
              <a:ext cx="1622308" cy="547870"/>
            </a:xfrm>
            <a:prstGeom prst="rect">
              <a:avLst/>
            </a:prstGeom>
            <a:solidFill>
              <a:schemeClr val="accent4"/>
            </a:solidFill>
            <a:ln w="25400" cap="flat">
              <a:noFill/>
              <a:prstDash val="solid"/>
              <a:bevel/>
            </a:ln>
            <a:effectLst/>
          </p:spPr>
          <p:txBody>
            <a:bodyPr wrap="square" lIns="45640" tIns="45640" rIns="45640" bIns="45640" numCol="1" anchor="ctr">
              <a:noAutofit/>
            </a:bodyPr>
            <a:lstStyle/>
            <a:p>
              <a:pPr algn="ctr" defTabSz="342900"/>
              <a:r>
                <a:rPr lang="en-US" sz="1600" b="1" dirty="0">
                  <a:solidFill>
                    <a:schemeClr val="bg1"/>
                  </a:solidFill>
                  <a:ea typeface="Intel Clear"/>
                  <a:cs typeface="Intel Clear"/>
                </a:rPr>
                <a:t>Object</a:t>
              </a:r>
              <a:endParaRPr sz="1600" b="1" dirty="0">
                <a:solidFill>
                  <a:schemeClr val="bg1"/>
                </a:solidFill>
                <a:ea typeface="Intel Clear"/>
                <a:cs typeface="Intel Clear"/>
              </a:endParaRPr>
            </a:p>
          </p:txBody>
        </p:sp>
        <p:sp>
          <p:nvSpPr>
            <p:cNvPr id="125" name="Shape 1860"/>
            <p:cNvSpPr/>
            <p:nvPr/>
          </p:nvSpPr>
          <p:spPr>
            <a:xfrm>
              <a:off x="9957078" y="3822733"/>
              <a:ext cx="1621428" cy="547870"/>
            </a:xfrm>
            <a:prstGeom prst="rect">
              <a:avLst/>
            </a:prstGeom>
            <a:solidFill>
              <a:schemeClr val="accent4"/>
            </a:solidFill>
            <a:ln w="25400" cap="flat">
              <a:noFill/>
              <a:prstDash val="solid"/>
              <a:bevel/>
            </a:ln>
            <a:effectLst/>
          </p:spPr>
          <p:txBody>
            <a:bodyPr wrap="square" lIns="45640" tIns="45640" rIns="45640" bIns="45640" numCol="1" anchor="ctr">
              <a:noAutofit/>
            </a:bodyPr>
            <a:lstStyle/>
            <a:p>
              <a:pPr algn="ctr" defTabSz="342900"/>
              <a:r>
                <a:rPr lang="en-US" sz="1600" b="1" dirty="0">
                  <a:solidFill>
                    <a:schemeClr val="bg1"/>
                  </a:solidFill>
                  <a:ea typeface="Intel Clear"/>
                  <a:cs typeface="Intel Clear"/>
                </a:rPr>
                <a:t>File</a:t>
              </a:r>
              <a:endParaRPr sz="1600" b="1" dirty="0">
                <a:solidFill>
                  <a:schemeClr val="bg1"/>
                </a:solidFill>
                <a:ea typeface="Intel Clear"/>
                <a:cs typeface="Intel Clear"/>
              </a:endParaRPr>
            </a:p>
          </p:txBody>
        </p:sp>
        <p:grpSp>
          <p:nvGrpSpPr>
            <p:cNvPr id="126" name="Group 1880"/>
            <p:cNvGrpSpPr/>
            <p:nvPr/>
          </p:nvGrpSpPr>
          <p:grpSpPr>
            <a:xfrm>
              <a:off x="6510875" y="5221252"/>
              <a:ext cx="1451537" cy="853138"/>
              <a:chOff x="-15" y="-4"/>
              <a:chExt cx="1307531" cy="1090268"/>
            </a:xfrm>
          </p:grpSpPr>
          <p:grpSp>
            <p:nvGrpSpPr>
              <p:cNvPr id="155" name="Group 1866"/>
              <p:cNvGrpSpPr/>
              <p:nvPr/>
            </p:nvGrpSpPr>
            <p:grpSpPr>
              <a:xfrm>
                <a:off x="249750" y="354874"/>
                <a:ext cx="1057766" cy="735390"/>
                <a:chOff x="-13" y="-1"/>
                <a:chExt cx="1057763" cy="735387"/>
              </a:xfrm>
            </p:grpSpPr>
            <p:sp>
              <p:nvSpPr>
                <p:cNvPr id="165" name="Shape 1863"/>
                <p:cNvSpPr/>
                <p:nvPr/>
              </p:nvSpPr>
              <p:spPr>
                <a:xfrm>
                  <a:off x="-14" y="564023"/>
                  <a:ext cx="1057725" cy="171364"/>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4C3C6"/>
                </a:solidFill>
                <a:ln w="12700" cap="flat">
                  <a:noFill/>
                  <a:miter lim="400000"/>
                </a:ln>
                <a:effectLst/>
              </p:spPr>
              <p:txBody>
                <a:bodyPr wrap="square" lIns="45640" tIns="45640" rIns="45640" bIns="45640" numCol="1" anchor="t">
                  <a:noAutofit/>
                </a:bodyPr>
                <a:lstStyle/>
                <a:p>
                  <a:pPr defTabSz="342900">
                    <a:defRPr sz="2400">
                      <a:latin typeface="Intel Clear"/>
                      <a:ea typeface="Intel Clear"/>
                      <a:cs typeface="Intel Clear"/>
                      <a:sym typeface="Intel Clear"/>
                    </a:defRPr>
                  </a:pPr>
                  <a:endParaRPr/>
                </a:p>
              </p:txBody>
            </p:sp>
            <p:sp>
              <p:nvSpPr>
                <p:cNvPr id="166" name="Shape 1864"/>
                <p:cNvSpPr/>
                <p:nvPr/>
              </p:nvSpPr>
              <p:spPr>
                <a:xfrm>
                  <a:off x="0" y="99641"/>
                  <a:ext cx="1057751" cy="549436"/>
                </a:xfrm>
                <a:prstGeom prst="rect">
                  <a:avLst/>
                </a:prstGeom>
                <a:solidFill>
                  <a:srgbClr val="C4C3C6"/>
                </a:solidFill>
                <a:ln w="12700" cap="flat">
                  <a:noFill/>
                  <a:miter lim="400000"/>
                </a:ln>
                <a:effectLst/>
              </p:spPr>
              <p:txBody>
                <a:bodyPr wrap="square" lIns="45640" tIns="45640" rIns="45640" bIns="45640" numCol="1" anchor="t">
                  <a:noAutofit/>
                </a:bodyPr>
                <a:lstStyle/>
                <a:p>
                  <a:pPr defTabSz="342900">
                    <a:defRPr sz="2400">
                      <a:latin typeface="Intel Clear"/>
                      <a:ea typeface="Intel Clear"/>
                      <a:cs typeface="Intel Clear"/>
                      <a:sym typeface="Intel Clear"/>
                    </a:defRPr>
                  </a:pPr>
                  <a:endParaRPr/>
                </a:p>
              </p:txBody>
            </p:sp>
            <p:sp>
              <p:nvSpPr>
                <p:cNvPr id="167" name="Shape 1865"/>
                <p:cNvSpPr/>
                <p:nvPr/>
              </p:nvSpPr>
              <p:spPr>
                <a:xfrm>
                  <a:off x="-14" y="-2"/>
                  <a:ext cx="1057725" cy="171364"/>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6E5E8"/>
                </a:solidFill>
                <a:ln w="12700" cap="flat">
                  <a:noFill/>
                  <a:miter lim="400000"/>
                </a:ln>
                <a:effectLst/>
              </p:spPr>
              <p:txBody>
                <a:bodyPr wrap="square" lIns="45640" tIns="45640" rIns="45640" bIns="45640" numCol="1" anchor="t">
                  <a:noAutofit/>
                </a:bodyPr>
                <a:lstStyle/>
                <a:p>
                  <a:pPr defTabSz="342900">
                    <a:defRPr sz="2400">
                      <a:latin typeface="Intel Clear"/>
                      <a:ea typeface="Intel Clear"/>
                      <a:cs typeface="Intel Clear"/>
                      <a:sym typeface="Intel Clear"/>
                    </a:defRPr>
                  </a:pPr>
                  <a:endParaRPr/>
                </a:p>
              </p:txBody>
            </p:sp>
          </p:grpSp>
          <p:grpSp>
            <p:nvGrpSpPr>
              <p:cNvPr id="156" name="Group 1872"/>
              <p:cNvGrpSpPr/>
              <p:nvPr/>
            </p:nvGrpSpPr>
            <p:grpSpPr>
              <a:xfrm>
                <a:off x="135601" y="169176"/>
                <a:ext cx="1057766" cy="735390"/>
                <a:chOff x="-13" y="-1"/>
                <a:chExt cx="1057763" cy="735387"/>
              </a:xfrm>
            </p:grpSpPr>
            <p:sp>
              <p:nvSpPr>
                <p:cNvPr id="162" name="Shape 1869"/>
                <p:cNvSpPr/>
                <p:nvPr/>
              </p:nvSpPr>
              <p:spPr>
                <a:xfrm>
                  <a:off x="-14" y="564023"/>
                  <a:ext cx="1057725" cy="171364"/>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19092"/>
                </a:solidFill>
                <a:ln w="12700" cap="flat">
                  <a:noFill/>
                  <a:miter lim="400000"/>
                </a:ln>
                <a:effectLst/>
              </p:spPr>
              <p:txBody>
                <a:bodyPr wrap="square" lIns="45640" tIns="45640" rIns="45640" bIns="45640" numCol="1" anchor="t">
                  <a:noAutofit/>
                </a:bodyPr>
                <a:lstStyle/>
                <a:p>
                  <a:pPr defTabSz="342900">
                    <a:defRPr sz="2400">
                      <a:latin typeface="Intel Clear"/>
                      <a:ea typeface="Intel Clear"/>
                      <a:cs typeface="Intel Clear"/>
                      <a:sym typeface="Intel Clear"/>
                    </a:defRPr>
                  </a:pPr>
                  <a:endParaRPr/>
                </a:p>
              </p:txBody>
            </p:sp>
            <p:sp>
              <p:nvSpPr>
                <p:cNvPr id="163" name="Shape 1870"/>
                <p:cNvSpPr/>
                <p:nvPr/>
              </p:nvSpPr>
              <p:spPr>
                <a:xfrm>
                  <a:off x="0" y="99641"/>
                  <a:ext cx="1057751" cy="549436"/>
                </a:xfrm>
                <a:prstGeom prst="rect">
                  <a:avLst/>
                </a:prstGeom>
                <a:solidFill>
                  <a:srgbClr val="919092"/>
                </a:solidFill>
                <a:ln w="12700" cap="flat">
                  <a:noFill/>
                  <a:miter lim="400000"/>
                </a:ln>
                <a:effectLst/>
              </p:spPr>
              <p:txBody>
                <a:bodyPr wrap="square" lIns="45640" tIns="45640" rIns="45640" bIns="45640" numCol="1" anchor="t">
                  <a:noAutofit/>
                </a:bodyPr>
                <a:lstStyle/>
                <a:p>
                  <a:pPr defTabSz="342900">
                    <a:defRPr sz="2400">
                      <a:latin typeface="Intel Clear"/>
                      <a:ea typeface="Intel Clear"/>
                      <a:cs typeface="Intel Clear"/>
                      <a:sym typeface="Intel Clear"/>
                    </a:defRPr>
                  </a:pPr>
                  <a:endParaRPr/>
                </a:p>
              </p:txBody>
            </p:sp>
            <p:sp>
              <p:nvSpPr>
                <p:cNvPr id="164" name="Shape 1871"/>
                <p:cNvSpPr/>
                <p:nvPr/>
              </p:nvSpPr>
              <p:spPr>
                <a:xfrm>
                  <a:off x="-14" y="-2"/>
                  <a:ext cx="1057725" cy="171364"/>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3C2C5"/>
                </a:solidFill>
                <a:ln w="12700" cap="flat">
                  <a:noFill/>
                  <a:miter lim="400000"/>
                </a:ln>
                <a:effectLst/>
              </p:spPr>
              <p:txBody>
                <a:bodyPr wrap="square" lIns="45640" tIns="45640" rIns="45640" bIns="45640" numCol="1" anchor="t">
                  <a:noAutofit/>
                </a:bodyPr>
                <a:lstStyle/>
                <a:p>
                  <a:pPr defTabSz="342900">
                    <a:defRPr sz="2400">
                      <a:latin typeface="Intel Clear"/>
                      <a:ea typeface="Intel Clear"/>
                      <a:cs typeface="Intel Clear"/>
                      <a:sym typeface="Intel Clear"/>
                    </a:defRPr>
                  </a:pPr>
                  <a:endParaRPr/>
                </a:p>
              </p:txBody>
            </p:sp>
          </p:grpSp>
          <p:grpSp>
            <p:nvGrpSpPr>
              <p:cNvPr id="157" name="Group 1879"/>
              <p:cNvGrpSpPr/>
              <p:nvPr/>
            </p:nvGrpSpPr>
            <p:grpSpPr>
              <a:xfrm>
                <a:off x="-15" y="-4"/>
                <a:ext cx="1057767" cy="735391"/>
                <a:chOff x="-14" y="-3"/>
                <a:chExt cx="1057765" cy="735389"/>
              </a:xfrm>
            </p:grpSpPr>
            <p:sp>
              <p:nvSpPr>
                <p:cNvPr id="158" name="Shape 1875"/>
                <p:cNvSpPr/>
                <p:nvPr/>
              </p:nvSpPr>
              <p:spPr>
                <a:xfrm>
                  <a:off x="-14" y="564022"/>
                  <a:ext cx="1057725" cy="171364"/>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353"/>
                </a:solidFill>
                <a:ln w="12700" cap="flat">
                  <a:noFill/>
                  <a:miter lim="400000"/>
                </a:ln>
                <a:effectLst/>
              </p:spPr>
              <p:txBody>
                <a:bodyPr wrap="square" lIns="45640" tIns="45640" rIns="45640" bIns="45640" numCol="1" anchor="t">
                  <a:noAutofit/>
                </a:bodyPr>
                <a:lstStyle/>
                <a:p>
                  <a:pPr defTabSz="342900">
                    <a:defRPr sz="2400">
                      <a:latin typeface="Intel Clear"/>
                      <a:ea typeface="Intel Clear"/>
                      <a:cs typeface="Intel Clear"/>
                      <a:sym typeface="Intel Clear"/>
                    </a:defRPr>
                  </a:pPr>
                  <a:endParaRPr/>
                </a:p>
              </p:txBody>
            </p:sp>
            <p:sp>
              <p:nvSpPr>
                <p:cNvPr id="159" name="Shape 1876"/>
                <p:cNvSpPr/>
                <p:nvPr/>
              </p:nvSpPr>
              <p:spPr>
                <a:xfrm>
                  <a:off x="0" y="99641"/>
                  <a:ext cx="1057751" cy="549434"/>
                </a:xfrm>
                <a:prstGeom prst="rect">
                  <a:avLst/>
                </a:prstGeom>
                <a:solidFill>
                  <a:srgbClr val="535353"/>
                </a:solidFill>
                <a:ln w="12700" cap="flat">
                  <a:noFill/>
                  <a:miter lim="400000"/>
                </a:ln>
                <a:effectLst/>
              </p:spPr>
              <p:txBody>
                <a:bodyPr wrap="square" lIns="45640" tIns="45640" rIns="45640" bIns="45640" numCol="1" anchor="t">
                  <a:noAutofit/>
                </a:bodyPr>
                <a:lstStyle/>
                <a:p>
                  <a:pPr defTabSz="342900">
                    <a:defRPr sz="2400">
                      <a:latin typeface="Intel Clear"/>
                      <a:ea typeface="Intel Clear"/>
                      <a:cs typeface="Intel Clear"/>
                      <a:sym typeface="Intel Clear"/>
                    </a:defRPr>
                  </a:pPr>
                  <a:endParaRPr/>
                </a:p>
              </p:txBody>
            </p:sp>
            <p:sp>
              <p:nvSpPr>
                <p:cNvPr id="160" name="Shape 1877"/>
                <p:cNvSpPr/>
                <p:nvPr/>
              </p:nvSpPr>
              <p:spPr>
                <a:xfrm>
                  <a:off x="-14" y="-3"/>
                  <a:ext cx="1057725" cy="171364"/>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7A7"/>
                </a:solidFill>
                <a:ln w="12700" cap="flat">
                  <a:noFill/>
                  <a:miter lim="400000"/>
                </a:ln>
                <a:effectLst/>
              </p:spPr>
              <p:txBody>
                <a:bodyPr wrap="square" lIns="45640" tIns="45640" rIns="45640" bIns="45640" numCol="1" anchor="t">
                  <a:noAutofit/>
                </a:bodyPr>
                <a:lstStyle/>
                <a:p>
                  <a:pPr defTabSz="342900">
                    <a:defRPr sz="2400">
                      <a:latin typeface="Intel Clear"/>
                      <a:ea typeface="Intel Clear"/>
                      <a:cs typeface="Intel Clear"/>
                      <a:sym typeface="Intel Clear"/>
                    </a:defRPr>
                  </a:pPr>
                  <a:endParaRPr/>
                </a:p>
              </p:txBody>
            </p:sp>
            <p:sp>
              <p:nvSpPr>
                <p:cNvPr id="161" name="Shape 1878"/>
                <p:cNvSpPr/>
                <p:nvPr/>
              </p:nvSpPr>
              <p:spPr>
                <a:xfrm>
                  <a:off x="245335" y="184951"/>
                  <a:ext cx="563272" cy="4615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672" tIns="45672" rIns="45672" bIns="45672" numCol="1" anchor="t">
                  <a:spAutoFit/>
                </a:bodyPr>
                <a:lstStyle>
                  <a:lvl1pPr defTabSz="457200">
                    <a:defRPr sz="2200" b="1">
                      <a:solidFill>
                        <a:srgbClr val="FFFFFF"/>
                      </a:solidFill>
                      <a:latin typeface="Intel Clear"/>
                      <a:ea typeface="Intel Clear"/>
                      <a:cs typeface="Intel Clear"/>
                      <a:sym typeface="Intel Clear"/>
                    </a:defRPr>
                  </a:lvl1pPr>
                </a:lstStyle>
                <a:p>
                  <a:pPr lvl="0">
                    <a:defRPr sz="1800" b="0">
                      <a:solidFill>
                        <a:srgbClr val="000000"/>
                      </a:solidFill>
                    </a:defRPr>
                  </a:pPr>
                  <a:r>
                    <a:rPr sz="1650" dirty="0">
                      <a:solidFill>
                        <a:schemeClr val="bg1"/>
                      </a:solidFill>
                      <a:latin typeface="+mn-lt"/>
                    </a:rPr>
                    <a:t>XFS</a:t>
                  </a:r>
                </a:p>
              </p:txBody>
            </p:sp>
          </p:grpSp>
        </p:grpSp>
        <p:grpSp>
          <p:nvGrpSpPr>
            <p:cNvPr id="127" name="Group 1880"/>
            <p:cNvGrpSpPr/>
            <p:nvPr/>
          </p:nvGrpSpPr>
          <p:grpSpPr>
            <a:xfrm>
              <a:off x="8226824" y="5228079"/>
              <a:ext cx="1451537" cy="853138"/>
              <a:chOff x="-15" y="-4"/>
              <a:chExt cx="1307531" cy="1090268"/>
            </a:xfrm>
          </p:grpSpPr>
          <p:grpSp>
            <p:nvGrpSpPr>
              <p:cNvPr id="142" name="Group 1866"/>
              <p:cNvGrpSpPr/>
              <p:nvPr/>
            </p:nvGrpSpPr>
            <p:grpSpPr>
              <a:xfrm>
                <a:off x="249750" y="354874"/>
                <a:ext cx="1057766" cy="735390"/>
                <a:chOff x="-13" y="-1"/>
                <a:chExt cx="1057763" cy="735387"/>
              </a:xfrm>
            </p:grpSpPr>
            <p:sp>
              <p:nvSpPr>
                <p:cNvPr id="152" name="Shape 1863"/>
                <p:cNvSpPr/>
                <p:nvPr/>
              </p:nvSpPr>
              <p:spPr>
                <a:xfrm>
                  <a:off x="-14" y="564023"/>
                  <a:ext cx="1057725" cy="171364"/>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4C3C6"/>
                </a:solidFill>
                <a:ln w="12700" cap="flat">
                  <a:noFill/>
                  <a:miter lim="400000"/>
                </a:ln>
                <a:effectLst/>
              </p:spPr>
              <p:txBody>
                <a:bodyPr wrap="square" lIns="45640" tIns="45640" rIns="45640" bIns="45640" numCol="1" anchor="t">
                  <a:noAutofit/>
                </a:bodyPr>
                <a:lstStyle/>
                <a:p>
                  <a:pPr defTabSz="342900">
                    <a:defRPr sz="2400">
                      <a:latin typeface="Intel Clear"/>
                      <a:ea typeface="Intel Clear"/>
                      <a:cs typeface="Intel Clear"/>
                      <a:sym typeface="Intel Clear"/>
                    </a:defRPr>
                  </a:pPr>
                  <a:endParaRPr/>
                </a:p>
              </p:txBody>
            </p:sp>
            <p:sp>
              <p:nvSpPr>
                <p:cNvPr id="153" name="Shape 1864"/>
                <p:cNvSpPr/>
                <p:nvPr/>
              </p:nvSpPr>
              <p:spPr>
                <a:xfrm>
                  <a:off x="0" y="99641"/>
                  <a:ext cx="1057751" cy="549436"/>
                </a:xfrm>
                <a:prstGeom prst="rect">
                  <a:avLst/>
                </a:prstGeom>
                <a:solidFill>
                  <a:srgbClr val="C4C3C6"/>
                </a:solidFill>
                <a:ln w="12700" cap="flat">
                  <a:noFill/>
                  <a:miter lim="400000"/>
                </a:ln>
                <a:effectLst/>
              </p:spPr>
              <p:txBody>
                <a:bodyPr wrap="square" lIns="45640" tIns="45640" rIns="45640" bIns="45640" numCol="1" anchor="t">
                  <a:noAutofit/>
                </a:bodyPr>
                <a:lstStyle/>
                <a:p>
                  <a:pPr defTabSz="342900">
                    <a:defRPr sz="2400">
                      <a:latin typeface="Intel Clear"/>
                      <a:ea typeface="Intel Clear"/>
                      <a:cs typeface="Intel Clear"/>
                      <a:sym typeface="Intel Clear"/>
                    </a:defRPr>
                  </a:pPr>
                  <a:endParaRPr/>
                </a:p>
              </p:txBody>
            </p:sp>
            <p:sp>
              <p:nvSpPr>
                <p:cNvPr id="154" name="Shape 1865"/>
                <p:cNvSpPr/>
                <p:nvPr/>
              </p:nvSpPr>
              <p:spPr>
                <a:xfrm>
                  <a:off x="-14" y="-2"/>
                  <a:ext cx="1057725" cy="171364"/>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6E5E8"/>
                </a:solidFill>
                <a:ln w="12700" cap="flat">
                  <a:noFill/>
                  <a:miter lim="400000"/>
                </a:ln>
                <a:effectLst/>
              </p:spPr>
              <p:txBody>
                <a:bodyPr wrap="square" lIns="45640" tIns="45640" rIns="45640" bIns="45640" numCol="1" anchor="t">
                  <a:noAutofit/>
                </a:bodyPr>
                <a:lstStyle/>
                <a:p>
                  <a:pPr defTabSz="342900">
                    <a:defRPr sz="2400">
                      <a:latin typeface="Intel Clear"/>
                      <a:ea typeface="Intel Clear"/>
                      <a:cs typeface="Intel Clear"/>
                      <a:sym typeface="Intel Clear"/>
                    </a:defRPr>
                  </a:pPr>
                  <a:endParaRPr/>
                </a:p>
              </p:txBody>
            </p:sp>
          </p:grpSp>
          <p:grpSp>
            <p:nvGrpSpPr>
              <p:cNvPr id="143" name="Group 1872"/>
              <p:cNvGrpSpPr/>
              <p:nvPr/>
            </p:nvGrpSpPr>
            <p:grpSpPr>
              <a:xfrm>
                <a:off x="135601" y="169176"/>
                <a:ext cx="1057766" cy="735390"/>
                <a:chOff x="-13" y="-1"/>
                <a:chExt cx="1057763" cy="735387"/>
              </a:xfrm>
            </p:grpSpPr>
            <p:sp>
              <p:nvSpPr>
                <p:cNvPr id="149" name="Shape 1869"/>
                <p:cNvSpPr/>
                <p:nvPr/>
              </p:nvSpPr>
              <p:spPr>
                <a:xfrm>
                  <a:off x="-14" y="564023"/>
                  <a:ext cx="1057725" cy="171364"/>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19092"/>
                </a:solidFill>
                <a:ln w="12700" cap="flat">
                  <a:noFill/>
                  <a:miter lim="400000"/>
                </a:ln>
                <a:effectLst/>
              </p:spPr>
              <p:txBody>
                <a:bodyPr wrap="square" lIns="45640" tIns="45640" rIns="45640" bIns="45640" numCol="1" anchor="t">
                  <a:noAutofit/>
                </a:bodyPr>
                <a:lstStyle/>
                <a:p>
                  <a:pPr defTabSz="342900">
                    <a:defRPr sz="2400">
                      <a:latin typeface="Intel Clear"/>
                      <a:ea typeface="Intel Clear"/>
                      <a:cs typeface="Intel Clear"/>
                      <a:sym typeface="Intel Clear"/>
                    </a:defRPr>
                  </a:pPr>
                  <a:endParaRPr/>
                </a:p>
              </p:txBody>
            </p:sp>
            <p:sp>
              <p:nvSpPr>
                <p:cNvPr id="150" name="Shape 1870"/>
                <p:cNvSpPr/>
                <p:nvPr/>
              </p:nvSpPr>
              <p:spPr>
                <a:xfrm>
                  <a:off x="0" y="99641"/>
                  <a:ext cx="1057751" cy="549436"/>
                </a:xfrm>
                <a:prstGeom prst="rect">
                  <a:avLst/>
                </a:prstGeom>
                <a:solidFill>
                  <a:srgbClr val="919092"/>
                </a:solidFill>
                <a:ln w="12700" cap="flat">
                  <a:noFill/>
                  <a:miter lim="400000"/>
                </a:ln>
                <a:effectLst/>
              </p:spPr>
              <p:txBody>
                <a:bodyPr wrap="square" lIns="45640" tIns="45640" rIns="45640" bIns="45640" numCol="1" anchor="t">
                  <a:noAutofit/>
                </a:bodyPr>
                <a:lstStyle/>
                <a:p>
                  <a:pPr defTabSz="342900">
                    <a:defRPr sz="2400">
                      <a:latin typeface="Intel Clear"/>
                      <a:ea typeface="Intel Clear"/>
                      <a:cs typeface="Intel Clear"/>
                      <a:sym typeface="Intel Clear"/>
                    </a:defRPr>
                  </a:pPr>
                  <a:endParaRPr/>
                </a:p>
              </p:txBody>
            </p:sp>
            <p:sp>
              <p:nvSpPr>
                <p:cNvPr id="151" name="Shape 1871"/>
                <p:cNvSpPr/>
                <p:nvPr/>
              </p:nvSpPr>
              <p:spPr>
                <a:xfrm>
                  <a:off x="-14" y="-2"/>
                  <a:ext cx="1057725" cy="171364"/>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3C2C5"/>
                </a:solidFill>
                <a:ln w="12700" cap="flat">
                  <a:noFill/>
                  <a:miter lim="400000"/>
                </a:ln>
                <a:effectLst/>
              </p:spPr>
              <p:txBody>
                <a:bodyPr wrap="square" lIns="45640" tIns="45640" rIns="45640" bIns="45640" numCol="1" anchor="t">
                  <a:noAutofit/>
                </a:bodyPr>
                <a:lstStyle/>
                <a:p>
                  <a:pPr defTabSz="342900">
                    <a:defRPr sz="2400">
                      <a:latin typeface="Intel Clear"/>
                      <a:ea typeface="Intel Clear"/>
                      <a:cs typeface="Intel Clear"/>
                      <a:sym typeface="Intel Clear"/>
                    </a:defRPr>
                  </a:pPr>
                  <a:endParaRPr/>
                </a:p>
              </p:txBody>
            </p:sp>
          </p:grpSp>
          <p:grpSp>
            <p:nvGrpSpPr>
              <p:cNvPr id="144" name="Group 1879"/>
              <p:cNvGrpSpPr/>
              <p:nvPr/>
            </p:nvGrpSpPr>
            <p:grpSpPr>
              <a:xfrm>
                <a:off x="-15" y="-4"/>
                <a:ext cx="1057767" cy="735391"/>
                <a:chOff x="-14" y="-3"/>
                <a:chExt cx="1057765" cy="735389"/>
              </a:xfrm>
            </p:grpSpPr>
            <p:sp>
              <p:nvSpPr>
                <p:cNvPr id="145" name="Shape 1875"/>
                <p:cNvSpPr/>
                <p:nvPr/>
              </p:nvSpPr>
              <p:spPr>
                <a:xfrm>
                  <a:off x="-14" y="564022"/>
                  <a:ext cx="1057725" cy="171364"/>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353"/>
                </a:solidFill>
                <a:ln w="12700" cap="flat">
                  <a:noFill/>
                  <a:miter lim="400000"/>
                </a:ln>
                <a:effectLst/>
              </p:spPr>
              <p:txBody>
                <a:bodyPr wrap="square" lIns="45640" tIns="45640" rIns="45640" bIns="45640" numCol="1" anchor="t">
                  <a:noAutofit/>
                </a:bodyPr>
                <a:lstStyle/>
                <a:p>
                  <a:pPr defTabSz="342900">
                    <a:defRPr sz="2400">
                      <a:latin typeface="Intel Clear"/>
                      <a:ea typeface="Intel Clear"/>
                      <a:cs typeface="Intel Clear"/>
                      <a:sym typeface="Intel Clear"/>
                    </a:defRPr>
                  </a:pPr>
                  <a:endParaRPr/>
                </a:p>
              </p:txBody>
            </p:sp>
            <p:sp>
              <p:nvSpPr>
                <p:cNvPr id="146" name="Shape 1876"/>
                <p:cNvSpPr/>
                <p:nvPr/>
              </p:nvSpPr>
              <p:spPr>
                <a:xfrm>
                  <a:off x="0" y="99641"/>
                  <a:ext cx="1057751" cy="549434"/>
                </a:xfrm>
                <a:prstGeom prst="rect">
                  <a:avLst/>
                </a:prstGeom>
                <a:solidFill>
                  <a:srgbClr val="535353"/>
                </a:solidFill>
                <a:ln w="12700" cap="flat">
                  <a:noFill/>
                  <a:miter lim="400000"/>
                </a:ln>
                <a:effectLst/>
              </p:spPr>
              <p:txBody>
                <a:bodyPr wrap="square" lIns="45640" tIns="45640" rIns="45640" bIns="45640" numCol="1" anchor="t">
                  <a:noAutofit/>
                </a:bodyPr>
                <a:lstStyle/>
                <a:p>
                  <a:pPr defTabSz="342900">
                    <a:defRPr sz="2400">
                      <a:latin typeface="Intel Clear"/>
                      <a:ea typeface="Intel Clear"/>
                      <a:cs typeface="Intel Clear"/>
                      <a:sym typeface="Intel Clear"/>
                    </a:defRPr>
                  </a:pPr>
                  <a:endParaRPr/>
                </a:p>
              </p:txBody>
            </p:sp>
            <p:sp>
              <p:nvSpPr>
                <p:cNvPr id="147" name="Shape 1877"/>
                <p:cNvSpPr/>
                <p:nvPr/>
              </p:nvSpPr>
              <p:spPr>
                <a:xfrm>
                  <a:off x="-14" y="-3"/>
                  <a:ext cx="1057725" cy="171364"/>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7A7"/>
                </a:solidFill>
                <a:ln w="12700" cap="flat">
                  <a:noFill/>
                  <a:miter lim="400000"/>
                </a:ln>
                <a:effectLst/>
              </p:spPr>
              <p:txBody>
                <a:bodyPr wrap="square" lIns="45640" tIns="45640" rIns="45640" bIns="45640" numCol="1" anchor="t">
                  <a:noAutofit/>
                </a:bodyPr>
                <a:lstStyle/>
                <a:p>
                  <a:pPr defTabSz="342900">
                    <a:defRPr sz="2400">
                      <a:latin typeface="Intel Clear"/>
                      <a:ea typeface="Intel Clear"/>
                      <a:cs typeface="Intel Clear"/>
                      <a:sym typeface="Intel Clear"/>
                    </a:defRPr>
                  </a:pPr>
                  <a:endParaRPr/>
                </a:p>
              </p:txBody>
            </p:sp>
            <p:sp>
              <p:nvSpPr>
                <p:cNvPr id="148" name="Shape 1878"/>
                <p:cNvSpPr/>
                <p:nvPr/>
              </p:nvSpPr>
              <p:spPr>
                <a:xfrm>
                  <a:off x="245335" y="184951"/>
                  <a:ext cx="563272" cy="4615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672" tIns="45672" rIns="45672" bIns="45672" numCol="1" anchor="t">
                  <a:spAutoFit/>
                </a:bodyPr>
                <a:lstStyle>
                  <a:lvl1pPr defTabSz="457200">
                    <a:defRPr sz="2200" b="1">
                      <a:solidFill>
                        <a:srgbClr val="FFFFFF"/>
                      </a:solidFill>
                      <a:latin typeface="Intel Clear"/>
                      <a:ea typeface="Intel Clear"/>
                      <a:cs typeface="Intel Clear"/>
                      <a:sym typeface="Intel Clear"/>
                    </a:defRPr>
                  </a:lvl1pPr>
                </a:lstStyle>
                <a:p>
                  <a:pPr lvl="0">
                    <a:defRPr sz="1800" b="0">
                      <a:solidFill>
                        <a:srgbClr val="000000"/>
                      </a:solidFill>
                    </a:defRPr>
                  </a:pPr>
                  <a:r>
                    <a:rPr sz="1650" dirty="0">
                      <a:solidFill>
                        <a:schemeClr val="bg1"/>
                      </a:solidFill>
                      <a:latin typeface="+mn-lt"/>
                    </a:rPr>
                    <a:t>XFS</a:t>
                  </a:r>
                </a:p>
              </p:txBody>
            </p:sp>
          </p:grpSp>
        </p:grpSp>
        <p:grpSp>
          <p:nvGrpSpPr>
            <p:cNvPr id="128" name="Group 1880"/>
            <p:cNvGrpSpPr/>
            <p:nvPr/>
          </p:nvGrpSpPr>
          <p:grpSpPr>
            <a:xfrm>
              <a:off x="10126968" y="5242862"/>
              <a:ext cx="1451537" cy="853138"/>
              <a:chOff x="-15" y="-4"/>
              <a:chExt cx="1307531" cy="1090268"/>
            </a:xfrm>
          </p:grpSpPr>
          <p:grpSp>
            <p:nvGrpSpPr>
              <p:cNvPr id="129" name="Group 1866"/>
              <p:cNvGrpSpPr/>
              <p:nvPr/>
            </p:nvGrpSpPr>
            <p:grpSpPr>
              <a:xfrm>
                <a:off x="249750" y="354874"/>
                <a:ext cx="1057766" cy="735390"/>
                <a:chOff x="-13" y="-1"/>
                <a:chExt cx="1057763" cy="735387"/>
              </a:xfrm>
            </p:grpSpPr>
            <p:sp>
              <p:nvSpPr>
                <p:cNvPr id="139" name="Shape 1863"/>
                <p:cNvSpPr/>
                <p:nvPr/>
              </p:nvSpPr>
              <p:spPr>
                <a:xfrm>
                  <a:off x="-14" y="564023"/>
                  <a:ext cx="1057725" cy="171364"/>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4C3C6"/>
                </a:solidFill>
                <a:ln w="12700" cap="flat">
                  <a:noFill/>
                  <a:miter lim="400000"/>
                </a:ln>
                <a:effectLst/>
              </p:spPr>
              <p:txBody>
                <a:bodyPr wrap="square" lIns="45640" tIns="45640" rIns="45640" bIns="45640" numCol="1" anchor="t">
                  <a:noAutofit/>
                </a:bodyPr>
                <a:lstStyle/>
                <a:p>
                  <a:pPr defTabSz="342900">
                    <a:defRPr sz="2400">
                      <a:latin typeface="Intel Clear"/>
                      <a:ea typeface="Intel Clear"/>
                      <a:cs typeface="Intel Clear"/>
                      <a:sym typeface="Intel Clear"/>
                    </a:defRPr>
                  </a:pPr>
                  <a:endParaRPr/>
                </a:p>
              </p:txBody>
            </p:sp>
            <p:sp>
              <p:nvSpPr>
                <p:cNvPr id="140" name="Shape 1864"/>
                <p:cNvSpPr/>
                <p:nvPr/>
              </p:nvSpPr>
              <p:spPr>
                <a:xfrm>
                  <a:off x="0" y="99641"/>
                  <a:ext cx="1057751" cy="549436"/>
                </a:xfrm>
                <a:prstGeom prst="rect">
                  <a:avLst/>
                </a:prstGeom>
                <a:solidFill>
                  <a:srgbClr val="C4C3C6"/>
                </a:solidFill>
                <a:ln w="12700" cap="flat">
                  <a:noFill/>
                  <a:miter lim="400000"/>
                </a:ln>
                <a:effectLst/>
              </p:spPr>
              <p:txBody>
                <a:bodyPr wrap="square" lIns="45640" tIns="45640" rIns="45640" bIns="45640" numCol="1" anchor="t">
                  <a:noAutofit/>
                </a:bodyPr>
                <a:lstStyle/>
                <a:p>
                  <a:pPr defTabSz="342900">
                    <a:defRPr sz="2400">
                      <a:latin typeface="Intel Clear"/>
                      <a:ea typeface="Intel Clear"/>
                      <a:cs typeface="Intel Clear"/>
                      <a:sym typeface="Intel Clear"/>
                    </a:defRPr>
                  </a:pPr>
                  <a:endParaRPr/>
                </a:p>
              </p:txBody>
            </p:sp>
            <p:sp>
              <p:nvSpPr>
                <p:cNvPr id="141" name="Shape 1865"/>
                <p:cNvSpPr/>
                <p:nvPr/>
              </p:nvSpPr>
              <p:spPr>
                <a:xfrm>
                  <a:off x="-14" y="-2"/>
                  <a:ext cx="1057725" cy="171364"/>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6E5E8"/>
                </a:solidFill>
                <a:ln w="12700" cap="flat">
                  <a:noFill/>
                  <a:miter lim="400000"/>
                </a:ln>
                <a:effectLst/>
              </p:spPr>
              <p:txBody>
                <a:bodyPr wrap="square" lIns="45640" tIns="45640" rIns="45640" bIns="45640" numCol="1" anchor="t">
                  <a:noAutofit/>
                </a:bodyPr>
                <a:lstStyle/>
                <a:p>
                  <a:pPr defTabSz="342900">
                    <a:defRPr sz="2400">
                      <a:latin typeface="Intel Clear"/>
                      <a:ea typeface="Intel Clear"/>
                      <a:cs typeface="Intel Clear"/>
                      <a:sym typeface="Intel Clear"/>
                    </a:defRPr>
                  </a:pPr>
                  <a:endParaRPr/>
                </a:p>
              </p:txBody>
            </p:sp>
          </p:grpSp>
          <p:grpSp>
            <p:nvGrpSpPr>
              <p:cNvPr id="130" name="Group 1872"/>
              <p:cNvGrpSpPr/>
              <p:nvPr/>
            </p:nvGrpSpPr>
            <p:grpSpPr>
              <a:xfrm>
                <a:off x="135601" y="169176"/>
                <a:ext cx="1057766" cy="735390"/>
                <a:chOff x="-13" y="-1"/>
                <a:chExt cx="1057763" cy="735387"/>
              </a:xfrm>
            </p:grpSpPr>
            <p:sp>
              <p:nvSpPr>
                <p:cNvPr id="136" name="Shape 1869"/>
                <p:cNvSpPr/>
                <p:nvPr/>
              </p:nvSpPr>
              <p:spPr>
                <a:xfrm>
                  <a:off x="-14" y="564023"/>
                  <a:ext cx="1057725" cy="171364"/>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19092"/>
                </a:solidFill>
                <a:ln w="12700" cap="flat">
                  <a:noFill/>
                  <a:miter lim="400000"/>
                </a:ln>
                <a:effectLst/>
              </p:spPr>
              <p:txBody>
                <a:bodyPr wrap="square" lIns="45640" tIns="45640" rIns="45640" bIns="45640" numCol="1" anchor="t">
                  <a:noAutofit/>
                </a:bodyPr>
                <a:lstStyle/>
                <a:p>
                  <a:pPr defTabSz="342900">
                    <a:defRPr sz="2400">
                      <a:latin typeface="Intel Clear"/>
                      <a:ea typeface="Intel Clear"/>
                      <a:cs typeface="Intel Clear"/>
                      <a:sym typeface="Intel Clear"/>
                    </a:defRPr>
                  </a:pPr>
                  <a:endParaRPr/>
                </a:p>
              </p:txBody>
            </p:sp>
            <p:sp>
              <p:nvSpPr>
                <p:cNvPr id="137" name="Shape 1870"/>
                <p:cNvSpPr/>
                <p:nvPr/>
              </p:nvSpPr>
              <p:spPr>
                <a:xfrm>
                  <a:off x="0" y="99641"/>
                  <a:ext cx="1057751" cy="549436"/>
                </a:xfrm>
                <a:prstGeom prst="rect">
                  <a:avLst/>
                </a:prstGeom>
                <a:solidFill>
                  <a:srgbClr val="919092"/>
                </a:solidFill>
                <a:ln w="12700" cap="flat">
                  <a:noFill/>
                  <a:miter lim="400000"/>
                </a:ln>
                <a:effectLst/>
              </p:spPr>
              <p:txBody>
                <a:bodyPr wrap="square" lIns="45640" tIns="45640" rIns="45640" bIns="45640" numCol="1" anchor="t">
                  <a:noAutofit/>
                </a:bodyPr>
                <a:lstStyle/>
                <a:p>
                  <a:pPr defTabSz="342900">
                    <a:defRPr sz="2400">
                      <a:latin typeface="Intel Clear"/>
                      <a:ea typeface="Intel Clear"/>
                      <a:cs typeface="Intel Clear"/>
                      <a:sym typeface="Intel Clear"/>
                    </a:defRPr>
                  </a:pPr>
                  <a:endParaRPr/>
                </a:p>
              </p:txBody>
            </p:sp>
            <p:sp>
              <p:nvSpPr>
                <p:cNvPr id="138" name="Shape 1871"/>
                <p:cNvSpPr/>
                <p:nvPr/>
              </p:nvSpPr>
              <p:spPr>
                <a:xfrm>
                  <a:off x="-14" y="-2"/>
                  <a:ext cx="1057725" cy="171364"/>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3C2C5"/>
                </a:solidFill>
                <a:ln w="12700" cap="flat">
                  <a:noFill/>
                  <a:miter lim="400000"/>
                </a:ln>
                <a:effectLst/>
              </p:spPr>
              <p:txBody>
                <a:bodyPr wrap="square" lIns="45640" tIns="45640" rIns="45640" bIns="45640" numCol="1" anchor="t">
                  <a:noAutofit/>
                </a:bodyPr>
                <a:lstStyle/>
                <a:p>
                  <a:pPr defTabSz="342900">
                    <a:defRPr sz="2400">
                      <a:latin typeface="Intel Clear"/>
                      <a:ea typeface="Intel Clear"/>
                      <a:cs typeface="Intel Clear"/>
                      <a:sym typeface="Intel Clear"/>
                    </a:defRPr>
                  </a:pPr>
                  <a:endParaRPr/>
                </a:p>
              </p:txBody>
            </p:sp>
          </p:grpSp>
          <p:grpSp>
            <p:nvGrpSpPr>
              <p:cNvPr id="131" name="Group 1879"/>
              <p:cNvGrpSpPr/>
              <p:nvPr/>
            </p:nvGrpSpPr>
            <p:grpSpPr>
              <a:xfrm>
                <a:off x="-15" y="-4"/>
                <a:ext cx="1057767" cy="735391"/>
                <a:chOff x="-14" y="-3"/>
                <a:chExt cx="1057765" cy="735389"/>
              </a:xfrm>
            </p:grpSpPr>
            <p:sp>
              <p:nvSpPr>
                <p:cNvPr id="132" name="Shape 1875"/>
                <p:cNvSpPr/>
                <p:nvPr/>
              </p:nvSpPr>
              <p:spPr>
                <a:xfrm>
                  <a:off x="-14" y="564022"/>
                  <a:ext cx="1057725" cy="171364"/>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353"/>
                </a:solidFill>
                <a:ln w="12700" cap="flat">
                  <a:noFill/>
                  <a:miter lim="400000"/>
                </a:ln>
                <a:effectLst/>
              </p:spPr>
              <p:txBody>
                <a:bodyPr wrap="square" lIns="45640" tIns="45640" rIns="45640" bIns="45640" numCol="1" anchor="t">
                  <a:noAutofit/>
                </a:bodyPr>
                <a:lstStyle/>
                <a:p>
                  <a:pPr defTabSz="342900">
                    <a:defRPr sz="2400">
                      <a:latin typeface="Intel Clear"/>
                      <a:ea typeface="Intel Clear"/>
                      <a:cs typeface="Intel Clear"/>
                      <a:sym typeface="Intel Clear"/>
                    </a:defRPr>
                  </a:pPr>
                  <a:endParaRPr/>
                </a:p>
              </p:txBody>
            </p:sp>
            <p:sp>
              <p:nvSpPr>
                <p:cNvPr id="133" name="Shape 1876"/>
                <p:cNvSpPr/>
                <p:nvPr/>
              </p:nvSpPr>
              <p:spPr>
                <a:xfrm>
                  <a:off x="0" y="99641"/>
                  <a:ext cx="1057751" cy="549434"/>
                </a:xfrm>
                <a:prstGeom prst="rect">
                  <a:avLst/>
                </a:prstGeom>
                <a:solidFill>
                  <a:srgbClr val="535353"/>
                </a:solidFill>
                <a:ln w="12700" cap="flat">
                  <a:noFill/>
                  <a:miter lim="400000"/>
                </a:ln>
                <a:effectLst/>
              </p:spPr>
              <p:txBody>
                <a:bodyPr wrap="square" lIns="45640" tIns="45640" rIns="45640" bIns="45640" numCol="1" anchor="t">
                  <a:noAutofit/>
                </a:bodyPr>
                <a:lstStyle/>
                <a:p>
                  <a:pPr defTabSz="342900">
                    <a:defRPr sz="2400">
                      <a:latin typeface="Intel Clear"/>
                      <a:ea typeface="Intel Clear"/>
                      <a:cs typeface="Intel Clear"/>
                      <a:sym typeface="Intel Clear"/>
                    </a:defRPr>
                  </a:pPr>
                  <a:endParaRPr/>
                </a:p>
              </p:txBody>
            </p:sp>
            <p:sp>
              <p:nvSpPr>
                <p:cNvPr id="134" name="Shape 1877"/>
                <p:cNvSpPr/>
                <p:nvPr/>
              </p:nvSpPr>
              <p:spPr>
                <a:xfrm>
                  <a:off x="-14" y="-3"/>
                  <a:ext cx="1057725" cy="171364"/>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7A7"/>
                </a:solidFill>
                <a:ln w="12700" cap="flat">
                  <a:noFill/>
                  <a:miter lim="400000"/>
                </a:ln>
                <a:effectLst/>
              </p:spPr>
              <p:txBody>
                <a:bodyPr wrap="square" lIns="45640" tIns="45640" rIns="45640" bIns="45640" numCol="1" anchor="t">
                  <a:noAutofit/>
                </a:bodyPr>
                <a:lstStyle/>
                <a:p>
                  <a:pPr defTabSz="342900">
                    <a:defRPr sz="2400">
                      <a:latin typeface="Intel Clear"/>
                      <a:ea typeface="Intel Clear"/>
                      <a:cs typeface="Intel Clear"/>
                      <a:sym typeface="Intel Clear"/>
                    </a:defRPr>
                  </a:pPr>
                  <a:endParaRPr/>
                </a:p>
              </p:txBody>
            </p:sp>
            <p:sp>
              <p:nvSpPr>
                <p:cNvPr id="135" name="Shape 1878"/>
                <p:cNvSpPr/>
                <p:nvPr/>
              </p:nvSpPr>
              <p:spPr>
                <a:xfrm>
                  <a:off x="245335" y="184951"/>
                  <a:ext cx="563272" cy="4615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672" tIns="45672" rIns="45672" bIns="45672" numCol="1" anchor="t">
                  <a:spAutoFit/>
                </a:bodyPr>
                <a:lstStyle>
                  <a:lvl1pPr defTabSz="457200">
                    <a:defRPr sz="2200" b="1">
                      <a:solidFill>
                        <a:srgbClr val="FFFFFF"/>
                      </a:solidFill>
                      <a:latin typeface="Intel Clear"/>
                      <a:ea typeface="Intel Clear"/>
                      <a:cs typeface="Intel Clear"/>
                      <a:sym typeface="Intel Clear"/>
                    </a:defRPr>
                  </a:lvl1pPr>
                </a:lstStyle>
                <a:p>
                  <a:pPr lvl="0">
                    <a:defRPr sz="1800" b="0">
                      <a:solidFill>
                        <a:srgbClr val="000000"/>
                      </a:solidFill>
                    </a:defRPr>
                  </a:pPr>
                  <a:r>
                    <a:rPr sz="1650" dirty="0">
                      <a:solidFill>
                        <a:schemeClr val="bg1"/>
                      </a:solidFill>
                      <a:latin typeface="+mn-lt"/>
                    </a:rPr>
                    <a:t>XFS</a:t>
                  </a:r>
                </a:p>
              </p:txBody>
            </p:sp>
          </p:grpSp>
        </p:grpSp>
      </p:grpSp>
    </p:spTree>
    <p:extLst>
      <p:ext uri="{BB962C8B-B14F-4D97-AF65-F5344CB8AC3E}">
        <p14:creationId xmlns:p14="http://schemas.microsoft.com/office/powerpoint/2010/main" val="162042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Helion</a:t>
            </a:r>
            <a:r>
              <a:rPr lang="en-US" dirty="0"/>
              <a:t> OpenStack </a:t>
            </a:r>
            <a:r>
              <a:rPr lang="ko-KR" altLang="en-US" dirty="0"/>
              <a:t>주요 제품</a:t>
            </a:r>
            <a:endParaRPr lang="en-US" dirty="0"/>
          </a:p>
        </p:txBody>
      </p:sp>
      <p:sp>
        <p:nvSpPr>
          <p:cNvPr id="3" name="Slide Number Placeholder 2"/>
          <p:cNvSpPr>
            <a:spLocks noGrp="1"/>
          </p:cNvSpPr>
          <p:nvPr>
            <p:ph type="sldNum" sz="quarter" idx="12"/>
          </p:nvPr>
        </p:nvSpPr>
        <p:spPr/>
        <p:txBody>
          <a:bodyPr/>
          <a:lstStyle/>
          <a:p>
            <a:fld id="{B016F8AB-BCEA-4347-8BA6-BE776009BC89}" type="slidenum">
              <a:rPr lang="en-US" smtClean="0"/>
              <a:t>6</a:t>
            </a:fld>
            <a:endParaRPr lang="en-US"/>
          </a:p>
        </p:txBody>
      </p:sp>
      <p:sp>
        <p:nvSpPr>
          <p:cNvPr id="21" name="Rectangle 25"/>
          <p:cNvSpPr/>
          <p:nvPr/>
        </p:nvSpPr>
        <p:spPr bwMode="gray">
          <a:xfrm>
            <a:off x="598540" y="1506562"/>
            <a:ext cx="10980844" cy="4557234"/>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nSpc>
                <a:spcPct val="90000"/>
              </a:lnSpc>
            </a:pPr>
            <a:endParaRPr lang="en-US" sz="2800" b="1" dirty="0"/>
          </a:p>
        </p:txBody>
      </p:sp>
      <p:sp>
        <p:nvSpPr>
          <p:cNvPr id="22" name="Rectangle 26"/>
          <p:cNvSpPr/>
          <p:nvPr/>
        </p:nvSpPr>
        <p:spPr bwMode="gray">
          <a:xfrm>
            <a:off x="3666000" y="2132856"/>
            <a:ext cx="7605000" cy="122971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nSpc>
                <a:spcPct val="90000"/>
              </a:lnSpc>
              <a:spcBef>
                <a:spcPts val="1200"/>
              </a:spcBef>
            </a:pPr>
            <a:r>
              <a:rPr lang="ko-KR" altLang="en-US" b="1" dirty="0" err="1">
                <a:solidFill>
                  <a:schemeClr val="bg1"/>
                </a:solidFill>
              </a:rPr>
              <a:t>오픈스택</a:t>
            </a:r>
            <a:r>
              <a:rPr lang="ko-KR" altLang="en-US" b="1" dirty="0">
                <a:solidFill>
                  <a:schemeClr val="bg1"/>
                </a:solidFill>
              </a:rPr>
              <a:t> 기반 </a:t>
            </a:r>
            <a:r>
              <a:rPr lang="ko-KR" altLang="en-US" b="1">
                <a:solidFill>
                  <a:schemeClr val="bg1"/>
                </a:solidFill>
              </a:rPr>
              <a:t>엔드 투 엔드 </a:t>
            </a:r>
            <a:r>
              <a:rPr lang="ko-KR" altLang="en-US" b="1" dirty="0">
                <a:solidFill>
                  <a:schemeClr val="bg1"/>
                </a:solidFill>
              </a:rPr>
              <a:t>클라우드 통합 솔루션 </a:t>
            </a:r>
            <a:r>
              <a:rPr lang="en-US" altLang="ko-KR" b="1" dirty="0">
                <a:solidFill>
                  <a:schemeClr val="bg1"/>
                </a:solidFill>
              </a:rPr>
              <a:t>– </a:t>
            </a:r>
            <a:r>
              <a:rPr lang="ko-KR" altLang="en-US" b="1" dirty="0" err="1">
                <a:solidFill>
                  <a:schemeClr val="bg1"/>
                </a:solidFill>
              </a:rPr>
              <a:t>프라이빗</a:t>
            </a:r>
            <a:r>
              <a:rPr lang="ko-KR" altLang="en-US" b="1" dirty="0">
                <a:solidFill>
                  <a:schemeClr val="bg1"/>
                </a:solidFill>
              </a:rPr>
              <a:t> 클라우드</a:t>
            </a:r>
            <a:r>
              <a:rPr lang="en-US" altLang="ko-KR" b="1" dirty="0">
                <a:solidFill>
                  <a:schemeClr val="bg1"/>
                </a:solidFill>
              </a:rPr>
              <a:t> </a:t>
            </a:r>
            <a:r>
              <a:rPr lang="ko-KR" altLang="en-US" b="1" dirty="0">
                <a:solidFill>
                  <a:schemeClr val="bg1"/>
                </a:solidFill>
              </a:rPr>
              <a:t>구축</a:t>
            </a:r>
            <a:r>
              <a:rPr lang="en-US" altLang="ko-KR" b="1" dirty="0">
                <a:solidFill>
                  <a:schemeClr val="bg1"/>
                </a:solidFill>
              </a:rPr>
              <a:t>, </a:t>
            </a:r>
            <a:r>
              <a:rPr lang="ko-KR" altLang="en-US" b="1" dirty="0" err="1">
                <a:solidFill>
                  <a:schemeClr val="bg1"/>
                </a:solidFill>
              </a:rPr>
              <a:t>레거시</a:t>
            </a:r>
            <a:r>
              <a:rPr lang="ko-KR" altLang="en-US" b="1" dirty="0">
                <a:solidFill>
                  <a:schemeClr val="bg1"/>
                </a:solidFill>
              </a:rPr>
              <a:t> 환경 연동</a:t>
            </a:r>
            <a:r>
              <a:rPr lang="en-US" altLang="ko-KR" b="1" dirty="0">
                <a:solidFill>
                  <a:schemeClr val="bg1"/>
                </a:solidFill>
              </a:rPr>
              <a:t>, </a:t>
            </a:r>
            <a:r>
              <a:rPr lang="ko-KR" altLang="en-US" b="1" dirty="0">
                <a:solidFill>
                  <a:schemeClr val="bg1"/>
                </a:solidFill>
              </a:rPr>
              <a:t>클라우드 네이티브 어플리케이션 플랫폼</a:t>
            </a:r>
            <a:r>
              <a:rPr lang="en-US" altLang="ko-KR" b="1" dirty="0">
                <a:solidFill>
                  <a:schemeClr val="bg1"/>
                </a:solidFill>
              </a:rPr>
              <a:t>, </a:t>
            </a:r>
            <a:r>
              <a:rPr lang="ko-KR" altLang="en-US" b="1" dirty="0">
                <a:solidFill>
                  <a:schemeClr val="bg1"/>
                </a:solidFill>
              </a:rPr>
              <a:t>멀티 클라우드 서비스 오케스트레이션 </a:t>
            </a:r>
            <a:r>
              <a:rPr lang="en-US" altLang="ko-KR" b="1" dirty="0">
                <a:solidFill>
                  <a:schemeClr val="bg1"/>
                </a:solidFill>
              </a:rPr>
              <a:t>&amp; </a:t>
            </a:r>
            <a:r>
              <a:rPr lang="ko-KR" altLang="en-US" b="1" dirty="0" err="1">
                <a:solidFill>
                  <a:schemeClr val="bg1"/>
                </a:solidFill>
              </a:rPr>
              <a:t>프로비저닝</a:t>
            </a:r>
            <a:r>
              <a:rPr lang="ko-KR" altLang="en-US" b="1" dirty="0">
                <a:solidFill>
                  <a:schemeClr val="bg1"/>
                </a:solidFill>
              </a:rPr>
              <a:t> 자동화</a:t>
            </a:r>
            <a:endParaRPr lang="en-US" b="1" dirty="0">
              <a:solidFill>
                <a:schemeClr val="bg1"/>
              </a:solidFill>
            </a:endParaRPr>
          </a:p>
        </p:txBody>
      </p:sp>
      <p:sp>
        <p:nvSpPr>
          <p:cNvPr id="23" name="Rectangle 28"/>
          <p:cNvSpPr/>
          <p:nvPr/>
        </p:nvSpPr>
        <p:spPr bwMode="gray">
          <a:xfrm>
            <a:off x="3666000" y="4174250"/>
            <a:ext cx="7605000" cy="122971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nSpc>
                <a:spcPct val="90000"/>
              </a:lnSpc>
              <a:spcBef>
                <a:spcPts val="1200"/>
              </a:spcBef>
            </a:pPr>
            <a:r>
              <a:rPr lang="en-US" b="1" dirty="0">
                <a:solidFill>
                  <a:schemeClr val="bg1"/>
                </a:solidFill>
              </a:rPr>
              <a:t>Full </a:t>
            </a:r>
            <a:r>
              <a:rPr lang="ko-KR" altLang="en-US" b="1" dirty="0">
                <a:solidFill>
                  <a:schemeClr val="bg1"/>
                </a:solidFill>
              </a:rPr>
              <a:t>오픈소스 기반 </a:t>
            </a:r>
            <a:r>
              <a:rPr lang="ko-KR" altLang="en-US" b="1" dirty="0" err="1">
                <a:solidFill>
                  <a:schemeClr val="bg1"/>
                </a:solidFill>
              </a:rPr>
              <a:t>엔트프라이즈급</a:t>
            </a:r>
            <a:r>
              <a:rPr lang="ko-KR" altLang="en-US" b="1" dirty="0">
                <a:solidFill>
                  <a:schemeClr val="bg1"/>
                </a:solidFill>
              </a:rPr>
              <a:t> 클라우드 플랫폼 </a:t>
            </a:r>
            <a:r>
              <a:rPr lang="en-US" altLang="ko-KR" b="1" dirty="0">
                <a:solidFill>
                  <a:schemeClr val="bg1"/>
                </a:solidFill>
              </a:rPr>
              <a:t>– </a:t>
            </a:r>
            <a:r>
              <a:rPr lang="ko-KR" altLang="en-US" b="1" dirty="0" err="1">
                <a:solidFill>
                  <a:schemeClr val="bg1"/>
                </a:solidFill>
              </a:rPr>
              <a:t>퍼블릭</a:t>
            </a:r>
            <a:r>
              <a:rPr lang="ko-KR" altLang="en-US" b="1" dirty="0">
                <a:solidFill>
                  <a:schemeClr val="bg1"/>
                </a:solidFill>
              </a:rPr>
              <a:t> </a:t>
            </a:r>
            <a:r>
              <a:rPr lang="en-US" altLang="ko-KR" b="1" dirty="0">
                <a:solidFill>
                  <a:schemeClr val="bg1"/>
                </a:solidFill>
              </a:rPr>
              <a:t>&amp; </a:t>
            </a:r>
            <a:r>
              <a:rPr lang="ko-KR" altLang="en-US" b="1" dirty="0" err="1">
                <a:solidFill>
                  <a:schemeClr val="bg1"/>
                </a:solidFill>
              </a:rPr>
              <a:t>프라이빗</a:t>
            </a:r>
            <a:r>
              <a:rPr lang="ko-KR" altLang="en-US" b="1" dirty="0">
                <a:solidFill>
                  <a:schemeClr val="bg1"/>
                </a:solidFill>
              </a:rPr>
              <a:t> 클라우드 구축을 위한 기본 플랫폼으로 뛰어난 확장성 및 유연한 아키텍처 제공</a:t>
            </a:r>
            <a:r>
              <a:rPr lang="en-US" altLang="ko-KR" b="1" dirty="0">
                <a:solidFill>
                  <a:schemeClr val="bg1"/>
                </a:solidFill>
              </a:rPr>
              <a:t>, </a:t>
            </a:r>
            <a:r>
              <a:rPr lang="ko-KR" altLang="en-US" b="1" dirty="0">
                <a:solidFill>
                  <a:schemeClr val="bg1"/>
                </a:solidFill>
              </a:rPr>
              <a:t>검증된 </a:t>
            </a:r>
            <a:r>
              <a:rPr lang="en-US" altLang="ko-KR" b="1" dirty="0">
                <a:solidFill>
                  <a:schemeClr val="bg1"/>
                </a:solidFill>
              </a:rPr>
              <a:t>IT </a:t>
            </a:r>
            <a:r>
              <a:rPr lang="ko-KR" altLang="en-US" b="1" dirty="0" err="1">
                <a:solidFill>
                  <a:schemeClr val="bg1"/>
                </a:solidFill>
              </a:rPr>
              <a:t>파트너로써</a:t>
            </a:r>
            <a:r>
              <a:rPr lang="en-US" altLang="ko-KR" b="1" dirty="0">
                <a:solidFill>
                  <a:schemeClr val="bg1"/>
                </a:solidFill>
              </a:rPr>
              <a:t>, </a:t>
            </a:r>
            <a:r>
              <a:rPr lang="ko-KR" altLang="en-US" b="1" dirty="0" err="1">
                <a:solidFill>
                  <a:schemeClr val="bg1"/>
                </a:solidFill>
              </a:rPr>
              <a:t>오픈스택</a:t>
            </a:r>
            <a:r>
              <a:rPr lang="ko-KR" altLang="en-US" b="1" dirty="0">
                <a:solidFill>
                  <a:schemeClr val="bg1"/>
                </a:solidFill>
              </a:rPr>
              <a:t> 기반 클라우드 구축 및 컨설팅 서비스 제공</a:t>
            </a:r>
            <a:endParaRPr lang="en-US" b="1" dirty="0">
              <a:solidFill>
                <a:schemeClr val="bg1"/>
              </a:solidFill>
            </a:endParaRPr>
          </a:p>
        </p:txBody>
      </p:sp>
      <p:grpSp>
        <p:nvGrpSpPr>
          <p:cNvPr id="24" name="Group 4"/>
          <p:cNvGrpSpPr>
            <a:grpSpLocks noChangeAspect="1"/>
          </p:cNvGrpSpPr>
          <p:nvPr/>
        </p:nvGrpSpPr>
        <p:grpSpPr bwMode="auto">
          <a:xfrm>
            <a:off x="1518301" y="3352162"/>
            <a:ext cx="1019438" cy="803128"/>
            <a:chOff x="1943" y="881"/>
            <a:chExt cx="1871" cy="1474"/>
          </a:xfrm>
          <a:solidFill>
            <a:schemeClr val="bg1"/>
          </a:solidFill>
          <a:effectLst>
            <a:outerShdw blurRad="127000" dist="38100" dir="5400000" algn="t" rotWithShape="0">
              <a:prstClr val="black">
                <a:alpha val="40000"/>
              </a:prstClr>
            </a:outerShdw>
          </a:effectLst>
        </p:grpSpPr>
        <p:sp>
          <p:nvSpPr>
            <p:cNvPr id="25" name="Freeform 5"/>
            <p:cNvSpPr>
              <a:spLocks/>
            </p:cNvSpPr>
            <p:nvPr/>
          </p:nvSpPr>
          <p:spPr bwMode="auto">
            <a:xfrm>
              <a:off x="2451" y="1557"/>
              <a:ext cx="424" cy="572"/>
            </a:xfrm>
            <a:custGeom>
              <a:avLst/>
              <a:gdLst>
                <a:gd name="T0" fmla="*/ 86 w 179"/>
                <a:gd name="T1" fmla="*/ 199 h 241"/>
                <a:gd name="T2" fmla="*/ 80 w 179"/>
                <a:gd name="T3" fmla="*/ 166 h 241"/>
                <a:gd name="T4" fmla="*/ 137 w 179"/>
                <a:gd name="T5" fmla="*/ 83 h 241"/>
                <a:gd name="T6" fmla="*/ 179 w 179"/>
                <a:gd name="T7" fmla="*/ 40 h 241"/>
                <a:gd name="T8" fmla="*/ 139 w 179"/>
                <a:gd name="T9" fmla="*/ 0 h 241"/>
                <a:gd name="T10" fmla="*/ 0 w 179"/>
                <a:gd name="T11" fmla="*/ 166 h 241"/>
                <a:gd name="T12" fmla="*/ 17 w 179"/>
                <a:gd name="T13" fmla="*/ 241 h 241"/>
                <a:gd name="T14" fmla="*/ 39 w 179"/>
                <a:gd name="T15" fmla="*/ 182 h 241"/>
                <a:gd name="T16" fmla="*/ 86 w 179"/>
                <a:gd name="T17" fmla="*/ 19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241">
                  <a:moveTo>
                    <a:pt x="86" y="199"/>
                  </a:moveTo>
                  <a:cubicBezTo>
                    <a:pt x="82" y="189"/>
                    <a:pt x="80" y="178"/>
                    <a:pt x="80" y="166"/>
                  </a:cubicBezTo>
                  <a:cubicBezTo>
                    <a:pt x="80" y="128"/>
                    <a:pt x="103" y="96"/>
                    <a:pt x="137" y="83"/>
                  </a:cubicBezTo>
                  <a:cubicBezTo>
                    <a:pt x="179" y="40"/>
                    <a:pt x="179" y="40"/>
                    <a:pt x="179" y="40"/>
                  </a:cubicBezTo>
                  <a:cubicBezTo>
                    <a:pt x="139" y="0"/>
                    <a:pt x="139" y="0"/>
                    <a:pt x="139" y="0"/>
                  </a:cubicBezTo>
                  <a:cubicBezTo>
                    <a:pt x="60" y="14"/>
                    <a:pt x="0" y="83"/>
                    <a:pt x="0" y="166"/>
                  </a:cubicBezTo>
                  <a:cubicBezTo>
                    <a:pt x="0" y="193"/>
                    <a:pt x="6" y="218"/>
                    <a:pt x="17" y="241"/>
                  </a:cubicBezTo>
                  <a:cubicBezTo>
                    <a:pt x="39" y="182"/>
                    <a:pt x="39" y="182"/>
                    <a:pt x="39" y="182"/>
                  </a:cubicBezTo>
                  <a:lnTo>
                    <a:pt x="86" y="199"/>
                  </a:lnTo>
                  <a:close/>
                </a:path>
              </a:pathLst>
            </a:custGeom>
            <a:solidFill>
              <a:schemeClr val="accent1">
                <a:lumMod val="60000"/>
                <a:lumOff val="40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p:cNvSpPr>
            <p:nvPr/>
          </p:nvSpPr>
          <p:spPr bwMode="auto">
            <a:xfrm>
              <a:off x="2527" y="2058"/>
              <a:ext cx="680" cy="297"/>
            </a:xfrm>
            <a:custGeom>
              <a:avLst/>
              <a:gdLst>
                <a:gd name="T0" fmla="*/ 213 w 287"/>
                <a:gd name="T1" fmla="*/ 3 h 125"/>
                <a:gd name="T2" fmla="*/ 137 w 287"/>
                <a:gd name="T3" fmla="*/ 45 h 125"/>
                <a:gd name="T4" fmla="*/ 74 w 287"/>
                <a:gd name="T5" fmla="*/ 19 h 125"/>
                <a:gd name="T6" fmla="*/ 20 w 287"/>
                <a:gd name="T7" fmla="*/ 0 h 125"/>
                <a:gd name="T8" fmla="*/ 0 w 287"/>
                <a:gd name="T9" fmla="*/ 55 h 125"/>
                <a:gd name="T10" fmla="*/ 137 w 287"/>
                <a:gd name="T11" fmla="*/ 125 h 125"/>
                <a:gd name="T12" fmla="*/ 287 w 287"/>
                <a:gd name="T13" fmla="*/ 35 h 125"/>
                <a:gd name="T14" fmla="*/ 236 w 287"/>
                <a:gd name="T15" fmla="*/ 56 h 125"/>
                <a:gd name="T16" fmla="*/ 213 w 287"/>
                <a:gd name="T17" fmla="*/ 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7" h="125">
                  <a:moveTo>
                    <a:pt x="213" y="3"/>
                  </a:moveTo>
                  <a:cubicBezTo>
                    <a:pt x="197" y="28"/>
                    <a:pt x="169" y="45"/>
                    <a:pt x="137" y="45"/>
                  </a:cubicBezTo>
                  <a:cubicBezTo>
                    <a:pt x="113" y="45"/>
                    <a:pt x="91" y="35"/>
                    <a:pt x="74" y="19"/>
                  </a:cubicBezTo>
                  <a:cubicBezTo>
                    <a:pt x="20" y="0"/>
                    <a:pt x="20" y="0"/>
                    <a:pt x="20" y="0"/>
                  </a:cubicBezTo>
                  <a:cubicBezTo>
                    <a:pt x="0" y="55"/>
                    <a:pt x="0" y="55"/>
                    <a:pt x="0" y="55"/>
                  </a:cubicBezTo>
                  <a:cubicBezTo>
                    <a:pt x="31" y="97"/>
                    <a:pt x="81" y="125"/>
                    <a:pt x="137" y="125"/>
                  </a:cubicBezTo>
                  <a:cubicBezTo>
                    <a:pt x="202" y="125"/>
                    <a:pt x="259" y="88"/>
                    <a:pt x="287" y="35"/>
                  </a:cubicBezTo>
                  <a:cubicBezTo>
                    <a:pt x="236" y="56"/>
                    <a:pt x="236" y="56"/>
                    <a:pt x="236" y="56"/>
                  </a:cubicBezTo>
                  <a:lnTo>
                    <a:pt x="213" y="3"/>
                  </a:lnTo>
                  <a:close/>
                </a:path>
              </a:pathLst>
            </a:custGeom>
            <a:solidFill>
              <a:schemeClr val="bg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7"/>
            <p:cNvSpPr>
              <a:spLocks/>
            </p:cNvSpPr>
            <p:nvPr/>
          </p:nvSpPr>
          <p:spPr bwMode="auto">
            <a:xfrm>
              <a:off x="2852" y="1550"/>
              <a:ext cx="403" cy="570"/>
            </a:xfrm>
            <a:custGeom>
              <a:avLst/>
              <a:gdLst>
                <a:gd name="T0" fmla="*/ 0 w 170"/>
                <a:gd name="T1" fmla="*/ 0 h 240"/>
                <a:gd name="T2" fmla="*/ 0 w 170"/>
                <a:gd name="T3" fmla="*/ 0 h 240"/>
                <a:gd name="T4" fmla="*/ 42 w 170"/>
                <a:gd name="T5" fmla="*/ 43 h 240"/>
                <a:gd name="T6" fmla="*/ 6 w 170"/>
                <a:gd name="T7" fmla="*/ 80 h 240"/>
                <a:gd name="T8" fmla="*/ 90 w 170"/>
                <a:gd name="T9" fmla="*/ 169 h 240"/>
                <a:gd name="T10" fmla="*/ 88 w 170"/>
                <a:gd name="T11" fmla="*/ 188 h 240"/>
                <a:gd name="T12" fmla="*/ 110 w 170"/>
                <a:gd name="T13" fmla="*/ 240 h 240"/>
                <a:gd name="T14" fmla="*/ 162 w 170"/>
                <a:gd name="T15" fmla="*/ 219 h 240"/>
                <a:gd name="T16" fmla="*/ 170 w 170"/>
                <a:gd name="T17" fmla="*/ 169 h 240"/>
                <a:gd name="T18" fmla="*/ 0 w 170"/>
                <a:gd name="T1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240">
                  <a:moveTo>
                    <a:pt x="0" y="0"/>
                  </a:moveTo>
                  <a:cubicBezTo>
                    <a:pt x="0" y="0"/>
                    <a:pt x="0" y="0"/>
                    <a:pt x="0" y="0"/>
                  </a:cubicBezTo>
                  <a:cubicBezTo>
                    <a:pt x="42" y="43"/>
                    <a:pt x="42" y="43"/>
                    <a:pt x="42" y="43"/>
                  </a:cubicBezTo>
                  <a:cubicBezTo>
                    <a:pt x="6" y="80"/>
                    <a:pt x="6" y="80"/>
                    <a:pt x="6" y="80"/>
                  </a:cubicBezTo>
                  <a:cubicBezTo>
                    <a:pt x="53" y="83"/>
                    <a:pt x="90" y="122"/>
                    <a:pt x="90" y="169"/>
                  </a:cubicBezTo>
                  <a:cubicBezTo>
                    <a:pt x="90" y="176"/>
                    <a:pt x="89" y="182"/>
                    <a:pt x="88" y="188"/>
                  </a:cubicBezTo>
                  <a:cubicBezTo>
                    <a:pt x="110" y="240"/>
                    <a:pt x="110" y="240"/>
                    <a:pt x="110" y="240"/>
                  </a:cubicBezTo>
                  <a:cubicBezTo>
                    <a:pt x="162" y="219"/>
                    <a:pt x="162" y="219"/>
                    <a:pt x="162" y="219"/>
                  </a:cubicBezTo>
                  <a:cubicBezTo>
                    <a:pt x="167" y="203"/>
                    <a:pt x="170" y="187"/>
                    <a:pt x="170" y="169"/>
                  </a:cubicBezTo>
                  <a:cubicBezTo>
                    <a:pt x="170" y="76"/>
                    <a:pt x="94" y="0"/>
                    <a:pt x="0" y="0"/>
                  </a:cubicBezTo>
                  <a:close/>
                </a:path>
              </a:pathLst>
            </a:custGeom>
            <a:solidFill>
              <a:srgbClr val="C9AB34"/>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8"/>
            <p:cNvSpPr>
              <a:spLocks/>
            </p:cNvSpPr>
            <p:nvPr/>
          </p:nvSpPr>
          <p:spPr bwMode="auto">
            <a:xfrm>
              <a:off x="1943" y="881"/>
              <a:ext cx="1871" cy="1030"/>
            </a:xfrm>
            <a:custGeom>
              <a:avLst/>
              <a:gdLst>
                <a:gd name="T0" fmla="*/ 708 w 789"/>
                <a:gd name="T1" fmla="*/ 248 h 434"/>
                <a:gd name="T2" fmla="*/ 555 w 789"/>
                <a:gd name="T3" fmla="*/ 125 h 434"/>
                <a:gd name="T4" fmla="*/ 513 w 789"/>
                <a:gd name="T5" fmla="*/ 130 h 434"/>
                <a:gd name="T6" fmla="*/ 332 w 789"/>
                <a:gd name="T7" fmla="*/ 0 h 434"/>
                <a:gd name="T8" fmla="*/ 147 w 789"/>
                <a:gd name="T9" fmla="*/ 145 h 434"/>
                <a:gd name="T10" fmla="*/ 145 w 789"/>
                <a:gd name="T11" fmla="*/ 145 h 434"/>
                <a:gd name="T12" fmla="*/ 0 w 789"/>
                <a:gd name="T13" fmla="*/ 289 h 434"/>
                <a:gd name="T14" fmla="*/ 141 w 789"/>
                <a:gd name="T15" fmla="*/ 434 h 434"/>
                <a:gd name="T16" fmla="*/ 141 w 789"/>
                <a:gd name="T17" fmla="*/ 434 h 434"/>
                <a:gd name="T18" fmla="*/ 182 w 789"/>
                <a:gd name="T19" fmla="*/ 434 h 434"/>
                <a:gd name="T20" fmla="*/ 188 w 789"/>
                <a:gd name="T21" fmla="*/ 399 h 434"/>
                <a:gd name="T22" fmla="*/ 155 w 789"/>
                <a:gd name="T23" fmla="*/ 399 h 434"/>
                <a:gd name="T24" fmla="*/ 155 w 789"/>
                <a:gd name="T25" fmla="*/ 399 h 434"/>
                <a:gd name="T26" fmla="*/ 145 w 789"/>
                <a:gd name="T27" fmla="*/ 399 h 434"/>
                <a:gd name="T28" fmla="*/ 35 w 789"/>
                <a:gd name="T29" fmla="*/ 289 h 434"/>
                <a:gd name="T30" fmla="*/ 142 w 789"/>
                <a:gd name="T31" fmla="*/ 180 h 434"/>
                <a:gd name="T32" fmla="*/ 145 w 789"/>
                <a:gd name="T33" fmla="*/ 179 h 434"/>
                <a:gd name="T34" fmla="*/ 176 w 789"/>
                <a:gd name="T35" fmla="*/ 184 h 434"/>
                <a:gd name="T36" fmla="*/ 181 w 789"/>
                <a:gd name="T37" fmla="*/ 150 h 434"/>
                <a:gd name="T38" fmla="*/ 332 w 789"/>
                <a:gd name="T39" fmla="*/ 35 h 434"/>
                <a:gd name="T40" fmla="*/ 481 w 789"/>
                <a:gd name="T41" fmla="*/ 143 h 434"/>
                <a:gd name="T42" fmla="*/ 488 w 789"/>
                <a:gd name="T43" fmla="*/ 180 h 434"/>
                <a:gd name="T44" fmla="*/ 521 w 789"/>
                <a:gd name="T45" fmla="*/ 164 h 434"/>
                <a:gd name="T46" fmla="*/ 555 w 789"/>
                <a:gd name="T47" fmla="*/ 159 h 434"/>
                <a:gd name="T48" fmla="*/ 673 w 789"/>
                <a:gd name="T49" fmla="*/ 251 h 434"/>
                <a:gd name="T50" fmla="*/ 677 w 789"/>
                <a:gd name="T51" fmla="*/ 281 h 434"/>
                <a:gd name="T52" fmla="*/ 677 w 789"/>
                <a:gd name="T53" fmla="*/ 286 h 434"/>
                <a:gd name="T54" fmla="*/ 697 w 789"/>
                <a:gd name="T55" fmla="*/ 282 h 434"/>
                <a:gd name="T56" fmla="*/ 712 w 789"/>
                <a:gd name="T57" fmla="*/ 284 h 434"/>
                <a:gd name="T58" fmla="*/ 755 w 789"/>
                <a:gd name="T59" fmla="*/ 340 h 434"/>
                <a:gd name="T60" fmla="*/ 697 w 789"/>
                <a:gd name="T61" fmla="*/ 399 h 434"/>
                <a:gd name="T62" fmla="*/ 693 w 789"/>
                <a:gd name="T63" fmla="*/ 398 h 434"/>
                <a:gd name="T64" fmla="*/ 693 w 789"/>
                <a:gd name="T65" fmla="*/ 399 h 434"/>
                <a:gd name="T66" fmla="*/ 578 w 789"/>
                <a:gd name="T67" fmla="*/ 399 h 434"/>
                <a:gd name="T68" fmla="*/ 584 w 789"/>
                <a:gd name="T69" fmla="*/ 433 h 434"/>
                <a:gd name="T70" fmla="*/ 697 w 789"/>
                <a:gd name="T71" fmla="*/ 433 h 434"/>
                <a:gd name="T72" fmla="*/ 697 w 789"/>
                <a:gd name="T73" fmla="*/ 433 h 434"/>
                <a:gd name="T74" fmla="*/ 789 w 789"/>
                <a:gd name="T75" fmla="*/ 340 h 434"/>
                <a:gd name="T76" fmla="*/ 708 w 789"/>
                <a:gd name="T77" fmla="*/ 248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89" h="434">
                  <a:moveTo>
                    <a:pt x="708" y="248"/>
                  </a:moveTo>
                  <a:cubicBezTo>
                    <a:pt x="693" y="178"/>
                    <a:pt x="631" y="125"/>
                    <a:pt x="555" y="125"/>
                  </a:cubicBezTo>
                  <a:cubicBezTo>
                    <a:pt x="541" y="125"/>
                    <a:pt x="527" y="127"/>
                    <a:pt x="513" y="130"/>
                  </a:cubicBezTo>
                  <a:cubicBezTo>
                    <a:pt x="488" y="55"/>
                    <a:pt x="416" y="0"/>
                    <a:pt x="332" y="0"/>
                  </a:cubicBezTo>
                  <a:cubicBezTo>
                    <a:pt x="243" y="0"/>
                    <a:pt x="168" y="62"/>
                    <a:pt x="147" y="145"/>
                  </a:cubicBezTo>
                  <a:cubicBezTo>
                    <a:pt x="146" y="145"/>
                    <a:pt x="146" y="145"/>
                    <a:pt x="145" y="145"/>
                  </a:cubicBezTo>
                  <a:cubicBezTo>
                    <a:pt x="65" y="145"/>
                    <a:pt x="0" y="210"/>
                    <a:pt x="0" y="289"/>
                  </a:cubicBezTo>
                  <a:cubicBezTo>
                    <a:pt x="0" y="368"/>
                    <a:pt x="63" y="432"/>
                    <a:pt x="141" y="434"/>
                  </a:cubicBezTo>
                  <a:cubicBezTo>
                    <a:pt x="141" y="434"/>
                    <a:pt x="141" y="434"/>
                    <a:pt x="141" y="434"/>
                  </a:cubicBezTo>
                  <a:cubicBezTo>
                    <a:pt x="182" y="434"/>
                    <a:pt x="182" y="434"/>
                    <a:pt x="182" y="434"/>
                  </a:cubicBezTo>
                  <a:cubicBezTo>
                    <a:pt x="183" y="422"/>
                    <a:pt x="185" y="411"/>
                    <a:pt x="188" y="399"/>
                  </a:cubicBezTo>
                  <a:cubicBezTo>
                    <a:pt x="155" y="399"/>
                    <a:pt x="155" y="399"/>
                    <a:pt x="155" y="399"/>
                  </a:cubicBezTo>
                  <a:cubicBezTo>
                    <a:pt x="155" y="399"/>
                    <a:pt x="155" y="399"/>
                    <a:pt x="155" y="399"/>
                  </a:cubicBezTo>
                  <a:cubicBezTo>
                    <a:pt x="152" y="399"/>
                    <a:pt x="148" y="399"/>
                    <a:pt x="145" y="399"/>
                  </a:cubicBezTo>
                  <a:cubicBezTo>
                    <a:pt x="84" y="399"/>
                    <a:pt x="35" y="350"/>
                    <a:pt x="35" y="289"/>
                  </a:cubicBezTo>
                  <a:cubicBezTo>
                    <a:pt x="35" y="230"/>
                    <a:pt x="82" y="181"/>
                    <a:pt x="142" y="180"/>
                  </a:cubicBezTo>
                  <a:cubicBezTo>
                    <a:pt x="143" y="180"/>
                    <a:pt x="144" y="179"/>
                    <a:pt x="145" y="179"/>
                  </a:cubicBezTo>
                  <a:cubicBezTo>
                    <a:pt x="156" y="179"/>
                    <a:pt x="166" y="181"/>
                    <a:pt x="176" y="184"/>
                  </a:cubicBezTo>
                  <a:cubicBezTo>
                    <a:pt x="177" y="172"/>
                    <a:pt x="178" y="161"/>
                    <a:pt x="181" y="150"/>
                  </a:cubicBezTo>
                  <a:cubicBezTo>
                    <a:pt x="200" y="83"/>
                    <a:pt x="260" y="35"/>
                    <a:pt x="332" y="35"/>
                  </a:cubicBezTo>
                  <a:cubicBezTo>
                    <a:pt x="402" y="35"/>
                    <a:pt x="461" y="80"/>
                    <a:pt x="481" y="143"/>
                  </a:cubicBezTo>
                  <a:cubicBezTo>
                    <a:pt x="485" y="155"/>
                    <a:pt x="487" y="167"/>
                    <a:pt x="488" y="180"/>
                  </a:cubicBezTo>
                  <a:cubicBezTo>
                    <a:pt x="498" y="173"/>
                    <a:pt x="509" y="168"/>
                    <a:pt x="521" y="164"/>
                  </a:cubicBezTo>
                  <a:cubicBezTo>
                    <a:pt x="532" y="161"/>
                    <a:pt x="543" y="159"/>
                    <a:pt x="555" y="159"/>
                  </a:cubicBezTo>
                  <a:cubicBezTo>
                    <a:pt x="612" y="159"/>
                    <a:pt x="660" y="198"/>
                    <a:pt x="673" y="251"/>
                  </a:cubicBezTo>
                  <a:cubicBezTo>
                    <a:pt x="676" y="260"/>
                    <a:pt x="677" y="271"/>
                    <a:pt x="677" y="281"/>
                  </a:cubicBezTo>
                  <a:cubicBezTo>
                    <a:pt x="677" y="283"/>
                    <a:pt x="677" y="284"/>
                    <a:pt x="677" y="286"/>
                  </a:cubicBezTo>
                  <a:cubicBezTo>
                    <a:pt x="683" y="284"/>
                    <a:pt x="690" y="282"/>
                    <a:pt x="697" y="282"/>
                  </a:cubicBezTo>
                  <a:cubicBezTo>
                    <a:pt x="702" y="282"/>
                    <a:pt x="707" y="283"/>
                    <a:pt x="712" y="284"/>
                  </a:cubicBezTo>
                  <a:cubicBezTo>
                    <a:pt x="736" y="291"/>
                    <a:pt x="755" y="314"/>
                    <a:pt x="755" y="340"/>
                  </a:cubicBezTo>
                  <a:cubicBezTo>
                    <a:pt x="755" y="373"/>
                    <a:pt x="729" y="399"/>
                    <a:pt x="697" y="399"/>
                  </a:cubicBezTo>
                  <a:cubicBezTo>
                    <a:pt x="695" y="399"/>
                    <a:pt x="694" y="399"/>
                    <a:pt x="693" y="398"/>
                  </a:cubicBezTo>
                  <a:cubicBezTo>
                    <a:pt x="693" y="399"/>
                    <a:pt x="693" y="399"/>
                    <a:pt x="693" y="399"/>
                  </a:cubicBezTo>
                  <a:cubicBezTo>
                    <a:pt x="578" y="399"/>
                    <a:pt x="578" y="399"/>
                    <a:pt x="578" y="399"/>
                  </a:cubicBezTo>
                  <a:cubicBezTo>
                    <a:pt x="581" y="410"/>
                    <a:pt x="583" y="421"/>
                    <a:pt x="584" y="433"/>
                  </a:cubicBezTo>
                  <a:cubicBezTo>
                    <a:pt x="697" y="433"/>
                    <a:pt x="697" y="433"/>
                    <a:pt x="697" y="433"/>
                  </a:cubicBezTo>
                  <a:cubicBezTo>
                    <a:pt x="697" y="433"/>
                    <a:pt x="697" y="433"/>
                    <a:pt x="697" y="433"/>
                  </a:cubicBezTo>
                  <a:cubicBezTo>
                    <a:pt x="748" y="433"/>
                    <a:pt x="789" y="392"/>
                    <a:pt x="789" y="340"/>
                  </a:cubicBezTo>
                  <a:cubicBezTo>
                    <a:pt x="789" y="293"/>
                    <a:pt x="754" y="254"/>
                    <a:pt x="708" y="248"/>
                  </a:cubicBezTo>
                  <a:close/>
                </a:path>
              </a:pathLst>
            </a:custGeom>
            <a:solidFill>
              <a:schemeClr val="bg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7" name="Group 39"/>
          <p:cNvGrpSpPr/>
          <p:nvPr/>
        </p:nvGrpSpPr>
        <p:grpSpPr>
          <a:xfrm>
            <a:off x="1148772" y="5358133"/>
            <a:ext cx="9880380" cy="705663"/>
            <a:chOff x="891515" y="5778300"/>
            <a:chExt cx="11049022" cy="1078994"/>
          </a:xfrm>
        </p:grpSpPr>
        <p:pic>
          <p:nvPicPr>
            <p:cNvPr id="38" name="Picture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1515" y="5778300"/>
              <a:ext cx="11049022" cy="1078994"/>
            </a:xfrm>
            <a:prstGeom prst="rect">
              <a:avLst/>
            </a:prstGeom>
          </p:spPr>
        </p:pic>
        <p:pic>
          <p:nvPicPr>
            <p:cNvPr id="39"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2022" y="5984663"/>
              <a:ext cx="637988" cy="637988"/>
            </a:xfrm>
            <a:prstGeom prst="rect">
              <a:avLst/>
            </a:prstGeom>
          </p:spPr>
        </p:pic>
        <p:pic>
          <p:nvPicPr>
            <p:cNvPr id="44"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28103" y="5968784"/>
              <a:ext cx="688551" cy="688551"/>
            </a:xfrm>
            <a:prstGeom prst="rect">
              <a:avLst/>
            </a:prstGeom>
          </p:spPr>
        </p:pic>
      </p:grpSp>
      <p:sp>
        <p:nvSpPr>
          <p:cNvPr id="48" name="Rounded Rectangle 44"/>
          <p:cNvSpPr/>
          <p:nvPr/>
        </p:nvSpPr>
        <p:spPr bwMode="ltGray">
          <a:xfrm>
            <a:off x="861453" y="4329000"/>
            <a:ext cx="2489547" cy="927966"/>
          </a:xfrm>
          <a:prstGeom prst="round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r>
              <a:rPr lang="en-US" sz="2000" b="1" dirty="0">
                <a:solidFill>
                  <a:schemeClr val="tx1"/>
                </a:solidFill>
              </a:rPr>
              <a:t>Helion OpenStack</a:t>
            </a:r>
            <a:r>
              <a:rPr lang="en-US" sz="2000" b="1" baseline="30000" dirty="0">
                <a:solidFill>
                  <a:schemeClr val="tx1"/>
                </a:solidFill>
              </a:rPr>
              <a:t>®</a:t>
            </a:r>
            <a:r>
              <a:rPr lang="en-US" sz="2000" b="1" dirty="0">
                <a:solidFill>
                  <a:schemeClr val="tx1"/>
                </a:solidFill>
              </a:rPr>
              <a:t> </a:t>
            </a:r>
          </a:p>
        </p:txBody>
      </p:sp>
      <p:sp>
        <p:nvSpPr>
          <p:cNvPr id="50" name="Rounded Rectangle 45"/>
          <p:cNvSpPr/>
          <p:nvPr/>
        </p:nvSpPr>
        <p:spPr bwMode="ltGray">
          <a:xfrm>
            <a:off x="861453" y="2287606"/>
            <a:ext cx="2489547" cy="927966"/>
          </a:xfrm>
          <a:prstGeom prst="round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r>
              <a:rPr lang="en-US" sz="2000" b="1" dirty="0" err="1">
                <a:solidFill>
                  <a:schemeClr val="tx1"/>
                </a:solidFill>
              </a:rPr>
              <a:t>Helion</a:t>
            </a:r>
            <a:r>
              <a:rPr lang="en-US" sz="2000" b="1" dirty="0">
                <a:solidFill>
                  <a:schemeClr val="tx1"/>
                </a:solidFill>
              </a:rPr>
              <a:t> </a:t>
            </a:r>
          </a:p>
          <a:p>
            <a:pPr>
              <a:lnSpc>
                <a:spcPct val="90000"/>
              </a:lnSpc>
            </a:pPr>
            <a:r>
              <a:rPr lang="en-US" sz="2000" b="1" dirty="0" err="1">
                <a:solidFill>
                  <a:schemeClr val="tx1"/>
                </a:solidFill>
              </a:rPr>
              <a:t>CloudSystem</a:t>
            </a:r>
            <a:r>
              <a:rPr lang="en-US" sz="2000" b="1" baseline="30000" dirty="0">
                <a:solidFill>
                  <a:schemeClr val="tx1"/>
                </a:solidFill>
              </a:rPr>
              <a:t>®</a:t>
            </a:r>
          </a:p>
        </p:txBody>
      </p:sp>
      <p:pic>
        <p:nvPicPr>
          <p:cNvPr id="51" name="Picture 46">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2586" y="1664978"/>
            <a:ext cx="1867830" cy="512786"/>
          </a:xfrm>
          <a:prstGeom prst="rect">
            <a:avLst/>
          </a:prstGeom>
        </p:spPr>
      </p:pic>
      <p:cxnSp>
        <p:nvCxnSpPr>
          <p:cNvPr id="53" name="Straight Connector 48"/>
          <p:cNvCxnSpPr>
            <a:stCxn id="50" idx="3"/>
            <a:endCxn id="22" idx="1"/>
          </p:cNvCxnSpPr>
          <p:nvPr/>
        </p:nvCxnSpPr>
        <p:spPr>
          <a:xfrm flipV="1">
            <a:off x="3351000" y="2747716"/>
            <a:ext cx="315000" cy="3873"/>
          </a:xfrm>
          <a:prstGeom prst="line">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4" name="Straight Connector 51"/>
          <p:cNvCxnSpPr>
            <a:stCxn id="48" idx="3"/>
            <a:endCxn id="23" idx="1"/>
          </p:cNvCxnSpPr>
          <p:nvPr/>
        </p:nvCxnSpPr>
        <p:spPr>
          <a:xfrm flipV="1">
            <a:off x="3351000" y="4789110"/>
            <a:ext cx="315000" cy="3873"/>
          </a:xfrm>
          <a:prstGeom prst="line">
            <a:avLst/>
          </a:prstGeom>
          <a:ln w="1905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3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Networking</a:t>
            </a:r>
          </a:p>
        </p:txBody>
      </p:sp>
      <p:sp>
        <p:nvSpPr>
          <p:cNvPr id="2" name="텍스트 개체 틀 1"/>
          <p:cNvSpPr>
            <a:spLocks noGrp="1"/>
          </p:cNvSpPr>
          <p:nvPr>
            <p:ph type="body" sz="quarter" idx="14"/>
          </p:nvPr>
        </p:nvSpPr>
        <p:spPr/>
        <p:txBody>
          <a:bodyPr/>
          <a:lstStyle/>
          <a:p>
            <a:endParaRPr lang="ko-KR" altLang="en-US"/>
          </a:p>
        </p:txBody>
      </p:sp>
      <p:sp>
        <p:nvSpPr>
          <p:cNvPr id="3" name="Slide Number Placeholder 2"/>
          <p:cNvSpPr>
            <a:spLocks noGrp="1"/>
          </p:cNvSpPr>
          <p:nvPr>
            <p:ph type="sldNum" sz="quarter" idx="12"/>
          </p:nvPr>
        </p:nvSpPr>
        <p:spPr/>
        <p:txBody>
          <a:bodyPr/>
          <a:lstStyle/>
          <a:p>
            <a:fld id="{B016F8AB-BCEA-4347-8BA6-BE776009BC89}" type="slidenum">
              <a:rPr lang="en-US" smtClean="0"/>
              <a:t>60</a:t>
            </a:fld>
            <a:endParaRPr lang="en-US" dirty="0"/>
          </a:p>
        </p:txBody>
      </p:sp>
    </p:spTree>
    <p:extLst>
      <p:ext uri="{BB962C8B-B14F-4D97-AF65-F5344CB8AC3E}">
        <p14:creationId xmlns:p14="http://schemas.microsoft.com/office/powerpoint/2010/main" val="2700387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a:t>OpenStack Neutron Architecture</a:t>
            </a:r>
            <a:endParaRPr lang="ko-KR" altLang="en-US" dirty="0"/>
          </a:p>
        </p:txBody>
      </p:sp>
      <p:sp>
        <p:nvSpPr>
          <p:cNvPr id="4" name="텍스트 개체 틀 3"/>
          <p:cNvSpPr>
            <a:spLocks noGrp="1"/>
          </p:cNvSpPr>
          <p:nvPr>
            <p:ph type="body" sz="quarter" idx="13"/>
          </p:nvPr>
        </p:nvSpPr>
        <p:spPr/>
        <p:txBody>
          <a:bodyPr/>
          <a:lstStyle/>
          <a:p>
            <a:r>
              <a:rPr lang="en-US" altLang="ko-KR" dirty="0"/>
              <a:t>Networking subsystem includes the API, control plane and data plane</a:t>
            </a:r>
          </a:p>
        </p:txBody>
      </p:sp>
      <p:graphicFrame>
        <p:nvGraphicFramePr>
          <p:cNvPr id="19" name="Table 20"/>
          <p:cNvGraphicFramePr>
            <a:graphicFrameLocks noGrp="1"/>
          </p:cNvGraphicFramePr>
          <p:nvPr>
            <p:extLst>
              <p:ext uri="{D42A27DB-BD31-4B8C-83A1-F6EECF244321}">
                <p14:modId xmlns:p14="http://schemas.microsoft.com/office/powerpoint/2010/main" val="1393010669"/>
              </p:ext>
            </p:extLst>
          </p:nvPr>
        </p:nvGraphicFramePr>
        <p:xfrm>
          <a:off x="5285999" y="4324716"/>
          <a:ext cx="6293384" cy="1973192"/>
        </p:xfrm>
        <a:graphic>
          <a:graphicData uri="http://schemas.openxmlformats.org/drawingml/2006/table">
            <a:tbl>
              <a:tblPr firstRow="1" bandRow="1">
                <a:tableStyleId>{F5AB1C69-6EDB-4FF4-983F-18BD219EF322}</a:tableStyleId>
              </a:tblPr>
              <a:tblGrid>
                <a:gridCol w="3146692">
                  <a:extLst>
                    <a:ext uri="{9D8B030D-6E8A-4147-A177-3AD203B41FA5}">
                      <a16:colId xmlns:a16="http://schemas.microsoft.com/office/drawing/2014/main" val="20000"/>
                    </a:ext>
                  </a:extLst>
                </a:gridCol>
                <a:gridCol w="3146692">
                  <a:extLst>
                    <a:ext uri="{9D8B030D-6E8A-4147-A177-3AD203B41FA5}">
                      <a16:colId xmlns:a16="http://schemas.microsoft.com/office/drawing/2014/main" val="20001"/>
                    </a:ext>
                  </a:extLst>
                </a:gridCol>
              </a:tblGrid>
              <a:tr h="408500">
                <a:tc>
                  <a:txBody>
                    <a:bodyPr/>
                    <a:lstStyle/>
                    <a:p>
                      <a:r>
                        <a:rPr lang="en-US" sz="1600" dirty="0"/>
                        <a:t>Control</a:t>
                      </a:r>
                      <a:r>
                        <a:rPr lang="en-US" sz="1600" baseline="0" dirty="0"/>
                        <a:t> Plane </a:t>
                      </a:r>
                      <a:r>
                        <a:rPr lang="en-US" sz="1600" dirty="0" err="1"/>
                        <a:t>PlugIn</a:t>
                      </a:r>
                      <a:r>
                        <a:rPr lang="en-US" sz="1600" dirty="0"/>
                        <a:t> Service</a:t>
                      </a:r>
                    </a:p>
                  </a:txBody>
                  <a:tcPr marL="121920" marR="121920" marT="60960" marB="60960"/>
                </a:tc>
                <a:tc>
                  <a:txBody>
                    <a:bodyPr/>
                    <a:lstStyle/>
                    <a:p>
                      <a:r>
                        <a:rPr lang="en-US" sz="1600" dirty="0"/>
                        <a:t>Underlying</a:t>
                      </a:r>
                      <a:r>
                        <a:rPr lang="en-US" sz="1600" baseline="0" dirty="0"/>
                        <a:t> Mechanism</a:t>
                      </a:r>
                      <a:endParaRPr lang="en-US" sz="1600" dirty="0"/>
                    </a:p>
                  </a:txBody>
                  <a:tcPr marL="121920" marR="121920" marT="60960" marB="60960"/>
                </a:tc>
                <a:extLst>
                  <a:ext uri="{0D108BD9-81ED-4DB2-BD59-A6C34878D82A}">
                    <a16:rowId xmlns:a16="http://schemas.microsoft.com/office/drawing/2014/main" val="10000"/>
                  </a:ext>
                </a:extLst>
              </a:tr>
              <a:tr h="391173">
                <a:tc>
                  <a:txBody>
                    <a:bodyPr/>
                    <a:lstStyle/>
                    <a:p>
                      <a:r>
                        <a:rPr lang="en-US" sz="1400" dirty="0" err="1"/>
                        <a:t>LBaaS</a:t>
                      </a:r>
                      <a:endParaRPr lang="en-US" sz="1400" dirty="0"/>
                    </a:p>
                  </a:txBody>
                  <a:tcPr marL="121920" marR="121920" marT="60960" marB="60960"/>
                </a:tc>
                <a:tc>
                  <a:txBody>
                    <a:bodyPr/>
                    <a:lstStyle/>
                    <a:p>
                      <a:r>
                        <a:rPr lang="en-US" sz="1400" dirty="0"/>
                        <a:t>HA Proxy, Octavia</a:t>
                      </a:r>
                    </a:p>
                  </a:txBody>
                  <a:tcPr marL="121920" marR="121920" marT="60960" marB="60960"/>
                </a:tc>
                <a:extLst>
                  <a:ext uri="{0D108BD9-81ED-4DB2-BD59-A6C34878D82A}">
                    <a16:rowId xmlns:a16="http://schemas.microsoft.com/office/drawing/2014/main" val="10001"/>
                  </a:ext>
                </a:extLst>
              </a:tr>
              <a:tr h="391173">
                <a:tc>
                  <a:txBody>
                    <a:bodyPr/>
                    <a:lstStyle/>
                    <a:p>
                      <a:r>
                        <a:rPr lang="en-US" sz="1400" dirty="0" err="1"/>
                        <a:t>FWaaS</a:t>
                      </a:r>
                      <a:r>
                        <a:rPr lang="en-US" sz="1400" baseline="0" dirty="0"/>
                        <a:t> v1</a:t>
                      </a:r>
                      <a:endParaRPr lang="en-US" sz="1400" dirty="0"/>
                    </a:p>
                  </a:txBody>
                  <a:tcPr marL="121920" marR="121920" marT="60960" marB="60960"/>
                </a:tc>
                <a:tc>
                  <a:txBody>
                    <a:bodyPr/>
                    <a:lstStyle/>
                    <a:p>
                      <a:r>
                        <a:rPr lang="en-US" sz="1400" dirty="0" err="1"/>
                        <a:t>IPTables</a:t>
                      </a:r>
                      <a:endParaRPr lang="en-US" sz="1400" dirty="0"/>
                    </a:p>
                  </a:txBody>
                  <a:tcPr marL="121920" marR="121920" marT="60960" marB="60960"/>
                </a:tc>
                <a:extLst>
                  <a:ext uri="{0D108BD9-81ED-4DB2-BD59-A6C34878D82A}">
                    <a16:rowId xmlns:a16="http://schemas.microsoft.com/office/drawing/2014/main" val="10002"/>
                  </a:ext>
                </a:extLst>
              </a:tr>
              <a:tr h="391173">
                <a:tc>
                  <a:txBody>
                    <a:bodyPr/>
                    <a:lstStyle/>
                    <a:p>
                      <a:r>
                        <a:rPr lang="en-US" sz="1400" dirty="0" err="1"/>
                        <a:t>VPNaaS</a:t>
                      </a:r>
                      <a:endParaRPr lang="en-US" sz="1400" dirty="0"/>
                    </a:p>
                  </a:txBody>
                  <a:tcPr marL="121920" marR="121920" marT="60960" marB="60960"/>
                </a:tc>
                <a:tc>
                  <a:txBody>
                    <a:bodyPr/>
                    <a:lstStyle/>
                    <a:p>
                      <a:r>
                        <a:rPr lang="en-US" sz="1400" dirty="0" err="1"/>
                        <a:t>StrongSwan</a:t>
                      </a:r>
                      <a:endParaRPr lang="en-US" sz="1400" dirty="0"/>
                    </a:p>
                  </a:txBody>
                  <a:tcPr marL="121920" marR="121920" marT="60960" marB="60960"/>
                </a:tc>
                <a:extLst>
                  <a:ext uri="{0D108BD9-81ED-4DB2-BD59-A6C34878D82A}">
                    <a16:rowId xmlns:a16="http://schemas.microsoft.com/office/drawing/2014/main" val="10003"/>
                  </a:ext>
                </a:extLst>
              </a:tr>
              <a:tr h="391173">
                <a:tc>
                  <a:txBody>
                    <a:bodyPr/>
                    <a:lstStyle/>
                    <a:p>
                      <a:r>
                        <a:rPr lang="en-US" sz="1400" dirty="0"/>
                        <a:t>L3 Router </a:t>
                      </a:r>
                    </a:p>
                  </a:txBody>
                  <a:tcPr marL="121920" marR="121920" marT="60960" marB="60960"/>
                </a:tc>
                <a:tc>
                  <a:txBody>
                    <a:bodyPr/>
                    <a:lstStyle/>
                    <a:p>
                      <a:r>
                        <a:rPr lang="en-US" sz="1400" dirty="0"/>
                        <a:t>Namespace</a:t>
                      </a:r>
                    </a:p>
                  </a:txBody>
                  <a:tcPr marL="121920" marR="121920" marT="60960" marB="60960"/>
                </a:tc>
                <a:extLst>
                  <a:ext uri="{0D108BD9-81ED-4DB2-BD59-A6C34878D82A}">
                    <a16:rowId xmlns:a16="http://schemas.microsoft.com/office/drawing/2014/main" val="10004"/>
                  </a:ext>
                </a:extLst>
              </a:tr>
            </a:tbl>
          </a:graphicData>
        </a:graphic>
      </p:graphicFrame>
      <p:sp>
        <p:nvSpPr>
          <p:cNvPr id="5" name="Rounded Rectangle 7"/>
          <p:cNvSpPr/>
          <p:nvPr/>
        </p:nvSpPr>
        <p:spPr bwMode="ltGray">
          <a:xfrm>
            <a:off x="4119756" y="1493999"/>
            <a:ext cx="7459627" cy="657849"/>
          </a:xfrm>
          <a:prstGeom prst="round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000" dirty="0"/>
              <a:t>Neutron v2.0/Extensions</a:t>
            </a:r>
          </a:p>
          <a:p>
            <a:pPr algn="ctr">
              <a:lnSpc>
                <a:spcPct val="90000"/>
              </a:lnSpc>
            </a:pPr>
            <a:r>
              <a:rPr lang="en-US" sz="1200" dirty="0"/>
              <a:t>Security Groups, Provider Network, L3 Agent Scheduler, L3 Router, AAP, L4-L7 services</a:t>
            </a:r>
            <a:endParaRPr lang="en-US" dirty="0"/>
          </a:p>
        </p:txBody>
      </p:sp>
      <p:sp>
        <p:nvSpPr>
          <p:cNvPr id="6" name="Flowchart: Alternate Process 8"/>
          <p:cNvSpPr/>
          <p:nvPr/>
        </p:nvSpPr>
        <p:spPr bwMode="ltGray">
          <a:xfrm>
            <a:off x="4765885" y="2916593"/>
            <a:ext cx="2253854" cy="516881"/>
          </a:xfrm>
          <a:prstGeom prst="flowChartAlternateProcess">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000" dirty="0"/>
              <a:t>Rabbit MQ</a:t>
            </a:r>
          </a:p>
        </p:txBody>
      </p:sp>
      <p:sp>
        <p:nvSpPr>
          <p:cNvPr id="7" name="Rounded Rectangle 11"/>
          <p:cNvSpPr/>
          <p:nvPr/>
        </p:nvSpPr>
        <p:spPr bwMode="ltGray">
          <a:xfrm>
            <a:off x="914435" y="1508021"/>
            <a:ext cx="2904451" cy="657849"/>
          </a:xfrm>
          <a:prstGeom prst="round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000" dirty="0"/>
              <a:t>Neutron API v2</a:t>
            </a:r>
          </a:p>
          <a:p>
            <a:pPr algn="ctr">
              <a:lnSpc>
                <a:spcPct val="90000"/>
              </a:lnSpc>
            </a:pPr>
            <a:r>
              <a:rPr lang="en-US" sz="1400" dirty="0"/>
              <a:t>Port, Network, </a:t>
            </a:r>
            <a:r>
              <a:rPr lang="en-US" sz="1400" dirty="0" err="1"/>
              <a:t>Subnetcv</a:t>
            </a:r>
            <a:endParaRPr lang="en-US" sz="1400" dirty="0"/>
          </a:p>
        </p:txBody>
      </p:sp>
      <p:grpSp>
        <p:nvGrpSpPr>
          <p:cNvPr id="8" name="Group 21"/>
          <p:cNvGrpSpPr/>
          <p:nvPr/>
        </p:nvGrpSpPr>
        <p:grpSpPr>
          <a:xfrm>
            <a:off x="914435" y="2858014"/>
            <a:ext cx="3857110" cy="3032990"/>
            <a:chOff x="758952" y="1803924"/>
            <a:chExt cx="3035808" cy="2360854"/>
          </a:xfrm>
        </p:grpSpPr>
        <p:sp>
          <p:nvSpPr>
            <p:cNvPr id="9" name="Rounded Rectangle 6"/>
            <p:cNvSpPr/>
            <p:nvPr/>
          </p:nvSpPr>
          <p:spPr bwMode="ltGray">
            <a:xfrm>
              <a:off x="758952" y="1803924"/>
              <a:ext cx="2286000" cy="512064"/>
            </a:xfrm>
            <a:prstGeom prst="roundRect">
              <a:avLst/>
            </a:prstGeom>
            <a:solidFill>
              <a:schemeClr val="accent3"/>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000" dirty="0"/>
                <a:t>Neutron Server</a:t>
              </a:r>
            </a:p>
          </p:txBody>
        </p:sp>
        <p:cxnSp>
          <p:nvCxnSpPr>
            <p:cNvPr id="10" name="Straight Arrow Connector 10"/>
            <p:cNvCxnSpPr/>
            <p:nvPr/>
          </p:nvCxnSpPr>
          <p:spPr>
            <a:xfrm>
              <a:off x="3044952" y="2075688"/>
              <a:ext cx="749808"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2"/>
            <p:cNvSpPr/>
            <p:nvPr/>
          </p:nvSpPr>
          <p:spPr bwMode="ltGray">
            <a:xfrm>
              <a:off x="758952" y="2483136"/>
              <a:ext cx="1058125" cy="512064"/>
            </a:xfrm>
            <a:prstGeom prst="roundRect">
              <a:avLst/>
            </a:prstGeom>
            <a:solidFill>
              <a:schemeClr val="accent3"/>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000" dirty="0"/>
                <a:t>Core Plugin</a:t>
              </a:r>
            </a:p>
          </p:txBody>
        </p:sp>
        <p:sp>
          <p:nvSpPr>
            <p:cNvPr id="12" name="Rounded Rectangle 13"/>
            <p:cNvSpPr/>
            <p:nvPr/>
          </p:nvSpPr>
          <p:spPr bwMode="ltGray">
            <a:xfrm>
              <a:off x="1925398" y="2483136"/>
              <a:ext cx="1579802" cy="512064"/>
            </a:xfrm>
            <a:prstGeom prst="roundRect">
              <a:avLst/>
            </a:prstGeom>
            <a:solidFill>
              <a:schemeClr val="accent3"/>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000" dirty="0"/>
                <a:t>Service Plugin</a:t>
              </a:r>
            </a:p>
          </p:txBody>
        </p:sp>
        <p:sp>
          <p:nvSpPr>
            <p:cNvPr id="13" name="TextBox 12"/>
            <p:cNvSpPr txBox="1"/>
            <p:nvPr/>
          </p:nvSpPr>
          <p:spPr>
            <a:xfrm>
              <a:off x="878070" y="3162348"/>
              <a:ext cx="343017" cy="914400"/>
            </a:xfrm>
            <a:prstGeom prst="rect">
              <a:avLst/>
            </a:prstGeom>
            <a:noFill/>
          </p:spPr>
          <p:txBody>
            <a:bodyPr vert="vert270" wrap="none" lIns="0" tIns="0" rIns="0" bIns="0" rtlCol="0">
              <a:noAutofit/>
            </a:bodyPr>
            <a:lstStyle/>
            <a:p>
              <a:pPr algn="ctr">
                <a:lnSpc>
                  <a:spcPct val="90000"/>
                </a:lnSpc>
              </a:pPr>
              <a:r>
                <a:rPr lang="en-US" sz="2000" dirty="0"/>
                <a:t>ML2</a:t>
              </a:r>
            </a:p>
          </p:txBody>
        </p:sp>
        <p:sp>
          <p:nvSpPr>
            <p:cNvPr id="14" name="TextBox 13"/>
            <p:cNvSpPr txBox="1"/>
            <p:nvPr/>
          </p:nvSpPr>
          <p:spPr>
            <a:xfrm>
              <a:off x="1402694" y="3177487"/>
              <a:ext cx="343017" cy="914400"/>
            </a:xfrm>
            <a:prstGeom prst="rect">
              <a:avLst/>
            </a:prstGeom>
            <a:noFill/>
          </p:spPr>
          <p:txBody>
            <a:bodyPr vert="vert270" wrap="none" lIns="0" tIns="0" rIns="0" bIns="0" rtlCol="0">
              <a:noAutofit/>
            </a:bodyPr>
            <a:lstStyle/>
            <a:p>
              <a:pPr>
                <a:lnSpc>
                  <a:spcPct val="90000"/>
                </a:lnSpc>
              </a:pPr>
              <a:r>
                <a:rPr lang="en-US" sz="2000" dirty="0"/>
                <a:t>Monolithic</a:t>
              </a:r>
            </a:p>
          </p:txBody>
        </p:sp>
        <p:sp>
          <p:nvSpPr>
            <p:cNvPr id="15" name="TextBox 14"/>
            <p:cNvSpPr txBox="1"/>
            <p:nvPr/>
          </p:nvSpPr>
          <p:spPr>
            <a:xfrm>
              <a:off x="2329846" y="3162348"/>
              <a:ext cx="343017" cy="914400"/>
            </a:xfrm>
            <a:prstGeom prst="rect">
              <a:avLst/>
            </a:prstGeom>
            <a:noFill/>
          </p:spPr>
          <p:txBody>
            <a:bodyPr vert="vert270" wrap="none" lIns="0" tIns="0" rIns="0" bIns="0" rtlCol="0">
              <a:noAutofit/>
            </a:bodyPr>
            <a:lstStyle/>
            <a:p>
              <a:pPr algn="ctr">
                <a:lnSpc>
                  <a:spcPct val="90000"/>
                </a:lnSpc>
              </a:pPr>
              <a:r>
                <a:rPr lang="en-US" sz="2000" dirty="0" err="1"/>
                <a:t>LBaaS</a:t>
              </a:r>
              <a:endParaRPr lang="en-US" sz="2000" dirty="0"/>
            </a:p>
          </p:txBody>
        </p:sp>
        <p:sp>
          <p:nvSpPr>
            <p:cNvPr id="16" name="TextBox 15"/>
            <p:cNvSpPr txBox="1"/>
            <p:nvPr/>
          </p:nvSpPr>
          <p:spPr>
            <a:xfrm>
              <a:off x="2687399" y="3162348"/>
              <a:ext cx="343017" cy="914400"/>
            </a:xfrm>
            <a:prstGeom prst="rect">
              <a:avLst/>
            </a:prstGeom>
            <a:noFill/>
          </p:spPr>
          <p:txBody>
            <a:bodyPr vert="vert270" wrap="none" lIns="0" tIns="0" rIns="0" bIns="0" rtlCol="0">
              <a:noAutofit/>
            </a:bodyPr>
            <a:lstStyle/>
            <a:p>
              <a:pPr algn="ctr">
                <a:lnSpc>
                  <a:spcPct val="90000"/>
                </a:lnSpc>
              </a:pPr>
              <a:r>
                <a:rPr lang="en-US" sz="2000" dirty="0" err="1"/>
                <a:t>FWaaS</a:t>
              </a:r>
              <a:endParaRPr lang="en-US" sz="2000" dirty="0"/>
            </a:p>
          </p:txBody>
        </p:sp>
        <p:sp>
          <p:nvSpPr>
            <p:cNvPr id="17" name="TextBox 16"/>
            <p:cNvSpPr txBox="1"/>
            <p:nvPr/>
          </p:nvSpPr>
          <p:spPr>
            <a:xfrm>
              <a:off x="3044952" y="3162348"/>
              <a:ext cx="343017" cy="914400"/>
            </a:xfrm>
            <a:prstGeom prst="rect">
              <a:avLst/>
            </a:prstGeom>
            <a:noFill/>
          </p:spPr>
          <p:txBody>
            <a:bodyPr vert="vert270" wrap="none" lIns="0" tIns="0" rIns="0" bIns="0" rtlCol="0">
              <a:noAutofit/>
            </a:bodyPr>
            <a:lstStyle/>
            <a:p>
              <a:pPr algn="ctr">
                <a:lnSpc>
                  <a:spcPct val="90000"/>
                </a:lnSpc>
              </a:pPr>
              <a:r>
                <a:rPr lang="en-US" sz="2000" dirty="0" err="1"/>
                <a:t>VPNaaS</a:t>
              </a:r>
              <a:endParaRPr lang="en-US" sz="2000" dirty="0"/>
            </a:p>
          </p:txBody>
        </p:sp>
        <p:sp>
          <p:nvSpPr>
            <p:cNvPr id="18" name="TextBox 17"/>
            <p:cNvSpPr txBox="1"/>
            <p:nvPr/>
          </p:nvSpPr>
          <p:spPr>
            <a:xfrm>
              <a:off x="1986829" y="3250378"/>
              <a:ext cx="343017" cy="914400"/>
            </a:xfrm>
            <a:prstGeom prst="rect">
              <a:avLst/>
            </a:prstGeom>
            <a:noFill/>
          </p:spPr>
          <p:txBody>
            <a:bodyPr vert="vert270" wrap="none" lIns="0" tIns="0" rIns="0" bIns="0" rtlCol="0">
              <a:noAutofit/>
            </a:bodyPr>
            <a:lstStyle/>
            <a:p>
              <a:pPr algn="ctr">
                <a:lnSpc>
                  <a:spcPct val="90000"/>
                </a:lnSpc>
              </a:pPr>
              <a:r>
                <a:rPr lang="en-US" sz="2000" dirty="0"/>
                <a:t>L3 Services</a:t>
              </a:r>
            </a:p>
          </p:txBody>
        </p:sp>
      </p:grpSp>
      <p:sp>
        <p:nvSpPr>
          <p:cNvPr id="20" name="Flowchart: Alternate Process 22"/>
          <p:cNvSpPr/>
          <p:nvPr/>
        </p:nvSpPr>
        <p:spPr bwMode="ltGray">
          <a:xfrm>
            <a:off x="7308099" y="2266860"/>
            <a:ext cx="2253854" cy="516881"/>
          </a:xfrm>
          <a:prstGeom prst="flowChartAlternateProcess">
            <a:avLst/>
          </a:prstGeom>
          <a:solidFill>
            <a:schemeClr val="accent2"/>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000" dirty="0"/>
              <a:t>DHCP Agent</a:t>
            </a:r>
          </a:p>
        </p:txBody>
      </p:sp>
      <p:sp>
        <p:nvSpPr>
          <p:cNvPr id="21" name="Flowchart: Alternate Process 23"/>
          <p:cNvSpPr/>
          <p:nvPr/>
        </p:nvSpPr>
        <p:spPr bwMode="ltGray">
          <a:xfrm>
            <a:off x="7308099" y="2980511"/>
            <a:ext cx="2253854" cy="516881"/>
          </a:xfrm>
          <a:prstGeom prst="flowChartAlternateProcess">
            <a:avLst/>
          </a:prstGeom>
          <a:solidFill>
            <a:schemeClr val="accent2"/>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000" dirty="0"/>
              <a:t>L3 Agent</a:t>
            </a:r>
          </a:p>
        </p:txBody>
      </p:sp>
      <p:sp>
        <p:nvSpPr>
          <p:cNvPr id="22" name="Flowchart: Alternate Process 24"/>
          <p:cNvSpPr/>
          <p:nvPr/>
        </p:nvSpPr>
        <p:spPr bwMode="ltGray">
          <a:xfrm>
            <a:off x="7308099" y="3645391"/>
            <a:ext cx="2253854" cy="516881"/>
          </a:xfrm>
          <a:prstGeom prst="flowChartAlternateProcess">
            <a:avLst/>
          </a:prstGeom>
          <a:solidFill>
            <a:schemeClr val="accent2"/>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000" dirty="0"/>
              <a:t>L2 Agent</a:t>
            </a:r>
          </a:p>
        </p:txBody>
      </p:sp>
      <p:sp>
        <p:nvSpPr>
          <p:cNvPr id="23" name="Left Brace 25"/>
          <p:cNvSpPr/>
          <p:nvPr/>
        </p:nvSpPr>
        <p:spPr>
          <a:xfrm>
            <a:off x="7133999" y="2266861"/>
            <a:ext cx="174099" cy="189541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cxnSp>
        <p:nvCxnSpPr>
          <p:cNvPr id="24" name="Straight Arrow Connector 27"/>
          <p:cNvCxnSpPr/>
          <p:nvPr/>
        </p:nvCxnSpPr>
        <p:spPr>
          <a:xfrm>
            <a:off x="2168150" y="2049638"/>
            <a:ext cx="0" cy="781315"/>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8"/>
          <p:cNvCxnSpPr/>
          <p:nvPr/>
        </p:nvCxnSpPr>
        <p:spPr>
          <a:xfrm flipH="1">
            <a:off x="2168150" y="2188117"/>
            <a:ext cx="4184582" cy="62185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09439" y="2856304"/>
            <a:ext cx="381470" cy="1468412"/>
          </a:xfrm>
          <a:prstGeom prst="rect">
            <a:avLst/>
          </a:prstGeom>
          <a:noFill/>
        </p:spPr>
        <p:txBody>
          <a:bodyPr vert="vert270" wrap="none" lIns="0" tIns="0" rIns="0" bIns="0" rtlCol="0">
            <a:noAutofit/>
          </a:bodyPr>
          <a:lstStyle/>
          <a:p>
            <a:pPr>
              <a:lnSpc>
                <a:spcPct val="90000"/>
              </a:lnSpc>
            </a:pPr>
            <a:r>
              <a:rPr lang="en-US" sz="1600" dirty="0"/>
              <a:t>Control Plane</a:t>
            </a:r>
          </a:p>
        </p:txBody>
      </p:sp>
      <p:sp>
        <p:nvSpPr>
          <p:cNvPr id="27" name="TextBox 26"/>
          <p:cNvSpPr txBox="1"/>
          <p:nvPr/>
        </p:nvSpPr>
        <p:spPr>
          <a:xfrm>
            <a:off x="9771241" y="2347596"/>
            <a:ext cx="381470" cy="1468412"/>
          </a:xfrm>
          <a:prstGeom prst="rect">
            <a:avLst/>
          </a:prstGeom>
          <a:noFill/>
        </p:spPr>
        <p:txBody>
          <a:bodyPr vert="vert270" wrap="none" lIns="0" tIns="0" rIns="0" bIns="0" rtlCol="0">
            <a:noAutofit/>
          </a:bodyPr>
          <a:lstStyle/>
          <a:p>
            <a:pPr>
              <a:lnSpc>
                <a:spcPct val="90000"/>
              </a:lnSpc>
            </a:pPr>
            <a:r>
              <a:rPr lang="en-US" sz="1600" dirty="0"/>
              <a:t>Data Plane</a:t>
            </a:r>
          </a:p>
        </p:txBody>
      </p:sp>
    </p:spTree>
    <p:extLst>
      <p:ext uri="{BB962C8B-B14F-4D97-AF65-F5344CB8AC3E}">
        <p14:creationId xmlns:p14="http://schemas.microsoft.com/office/powerpoint/2010/main" val="289862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56"/>
          <p:cNvSpPr>
            <a:spLocks noGrp="1"/>
          </p:cNvSpPr>
          <p:nvPr>
            <p:ph type="title"/>
          </p:nvPr>
        </p:nvSpPr>
        <p:spPr/>
        <p:txBody>
          <a:bodyPr/>
          <a:lstStyle/>
          <a:p>
            <a:r>
              <a:rPr lang="en-US" dirty="0"/>
              <a:t>Network Traffic Types</a:t>
            </a:r>
          </a:p>
        </p:txBody>
      </p:sp>
      <p:sp>
        <p:nvSpPr>
          <p:cNvPr id="59" name="Content Placeholder 58"/>
          <p:cNvSpPr>
            <a:spLocks noGrp="1"/>
          </p:cNvSpPr>
          <p:nvPr>
            <p:ph sz="half" idx="2"/>
          </p:nvPr>
        </p:nvSpPr>
        <p:spPr>
          <a:xfrm>
            <a:off x="8862466" y="1524000"/>
            <a:ext cx="2716917" cy="4572000"/>
          </a:xfrm>
        </p:spPr>
        <p:txBody>
          <a:bodyPr/>
          <a:lstStyle/>
          <a:p>
            <a:r>
              <a:rPr lang="en-US" dirty="0">
                <a:solidFill>
                  <a:srgbClr val="FFC000"/>
                </a:solidFill>
              </a:rPr>
              <a:t>SNAT traffic still routed via Controller Nodes</a:t>
            </a:r>
          </a:p>
          <a:p>
            <a:r>
              <a:rPr lang="en-US" dirty="0">
                <a:solidFill>
                  <a:schemeClr val="accent2"/>
                </a:solidFill>
              </a:rPr>
              <a:t>FIP traffic uses external bridge </a:t>
            </a:r>
          </a:p>
          <a:p>
            <a:r>
              <a:rPr lang="en-US" dirty="0">
                <a:solidFill>
                  <a:srgbClr val="7030A0"/>
                </a:solidFill>
              </a:rPr>
              <a:t>East West Traffic uses the tunnel bridge</a:t>
            </a:r>
          </a:p>
          <a:p>
            <a:r>
              <a:rPr lang="en-US" dirty="0">
                <a:solidFill>
                  <a:schemeClr val="accent3"/>
                </a:solidFill>
              </a:rPr>
              <a:t>VTEP – HV IP Tables is unicast using L2Pop Driver</a:t>
            </a:r>
          </a:p>
          <a:p>
            <a:r>
              <a:rPr lang="en-US" dirty="0"/>
              <a:t>All bridges are created using OVS</a:t>
            </a:r>
          </a:p>
        </p:txBody>
      </p:sp>
      <p:cxnSp>
        <p:nvCxnSpPr>
          <p:cNvPr id="3" name="Straight Connector 2"/>
          <p:cNvCxnSpPr>
            <a:stCxn id="15" idx="2"/>
            <a:endCxn id="27" idx="2"/>
          </p:cNvCxnSpPr>
          <p:nvPr/>
        </p:nvCxnSpPr>
        <p:spPr>
          <a:xfrm flipH="1">
            <a:off x="2611365" y="2844000"/>
            <a:ext cx="2063443" cy="900616"/>
          </a:xfrm>
          <a:prstGeom prst="line">
            <a:avLst/>
          </a:prstGeom>
          <a:ln w="1905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 name="Straight Connector 3"/>
          <p:cNvCxnSpPr>
            <a:stCxn id="15" idx="2"/>
            <a:endCxn id="39" idx="0"/>
          </p:cNvCxnSpPr>
          <p:nvPr/>
        </p:nvCxnSpPr>
        <p:spPr>
          <a:xfrm>
            <a:off x="4674808" y="2844000"/>
            <a:ext cx="2366193" cy="897108"/>
          </a:xfrm>
          <a:prstGeom prst="line">
            <a:avLst/>
          </a:prstGeom>
          <a:ln w="19050">
            <a:solidFill>
              <a:schemeClr val="accent3"/>
            </a:solidFill>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3159139" y="1411450"/>
            <a:ext cx="2768388" cy="1489639"/>
          </a:xfrm>
          <a:prstGeom prst="rect">
            <a:avLst/>
          </a:prstGeom>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01" tIns="60951" rIns="121901" bIns="60951" rtlCol="0" anchor="t"/>
          <a:lstStyle/>
          <a:p>
            <a:pPr algn="ctr"/>
            <a:r>
              <a:rPr lang="en-US" sz="1400" b="1" dirty="0">
                <a:solidFill>
                  <a:prstClr val="white"/>
                </a:solidFill>
              </a:rPr>
              <a:t>Control Node</a:t>
            </a:r>
          </a:p>
          <a:p>
            <a:pPr algn="ctr"/>
            <a:endParaRPr lang="en-US" sz="1400" b="1" dirty="0">
              <a:solidFill>
                <a:prstClr val="white"/>
              </a:solidFill>
            </a:endParaRPr>
          </a:p>
        </p:txBody>
      </p:sp>
      <p:sp>
        <p:nvSpPr>
          <p:cNvPr id="15" name="Rectangle 14"/>
          <p:cNvSpPr/>
          <p:nvPr/>
        </p:nvSpPr>
        <p:spPr>
          <a:xfrm>
            <a:off x="4108935" y="2357329"/>
            <a:ext cx="1131746" cy="486671"/>
          </a:xfrm>
          <a:prstGeom prst="rect">
            <a:avLst/>
          </a:prstGeom>
          <a:solidFill>
            <a:schemeClr val="bg1">
              <a:lumMod val="50000"/>
            </a:schemeClr>
          </a:solidFill>
          <a:ln w="31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lIns="121901" tIns="60951" rIns="121901" bIns="60951" rtlCol="0" anchor="ctr"/>
          <a:lstStyle/>
          <a:p>
            <a:pPr algn="ctr"/>
            <a:r>
              <a:rPr lang="en-US" sz="1400" dirty="0">
                <a:solidFill>
                  <a:schemeClr val="bg1"/>
                </a:solidFill>
              </a:rPr>
              <a:t>Tunnel Bridge</a:t>
            </a:r>
          </a:p>
        </p:txBody>
      </p:sp>
      <p:sp>
        <p:nvSpPr>
          <p:cNvPr id="16" name="Rectangle 15"/>
          <p:cNvSpPr/>
          <p:nvPr/>
        </p:nvSpPr>
        <p:spPr>
          <a:xfrm>
            <a:off x="3261758" y="1626175"/>
            <a:ext cx="494242" cy="1018528"/>
          </a:xfrm>
          <a:prstGeom prst="rect">
            <a:avLst/>
          </a:prstGeom>
          <a:solidFill>
            <a:schemeClr val="bg1">
              <a:lumMod val="50000"/>
            </a:schemeClr>
          </a:solidFill>
          <a:ln w="31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vert="vert270" lIns="121901" tIns="60951" rIns="121901" bIns="60951" rtlCol="0" anchor="ctr"/>
          <a:lstStyle/>
          <a:p>
            <a:pPr algn="ctr"/>
            <a:r>
              <a:rPr lang="en-US" sz="1400" dirty="0">
                <a:solidFill>
                  <a:schemeClr val="bg1"/>
                </a:solidFill>
              </a:rPr>
              <a:t>External Bridge</a:t>
            </a:r>
          </a:p>
        </p:txBody>
      </p:sp>
      <p:cxnSp>
        <p:nvCxnSpPr>
          <p:cNvPr id="17" name="Straight Connector 16"/>
          <p:cNvCxnSpPr>
            <a:stCxn id="39" idx="0"/>
            <a:endCxn id="27" idx="2"/>
          </p:cNvCxnSpPr>
          <p:nvPr/>
        </p:nvCxnSpPr>
        <p:spPr>
          <a:xfrm flipH="1">
            <a:off x="2611365" y="3741108"/>
            <a:ext cx="4429636" cy="3508"/>
          </a:xfrm>
          <a:prstGeom prst="line">
            <a:avLst/>
          </a:prstGeom>
          <a:ln w="19050">
            <a:solidFill>
              <a:schemeClr val="accent3"/>
            </a:solidFill>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1174416" y="2503251"/>
            <a:ext cx="1545574" cy="2879349"/>
          </a:xfrm>
          <a:prstGeom prst="rect">
            <a:avLst/>
          </a:prstGeom>
          <a:solidFill>
            <a:schemeClr val="bg1">
              <a:lumMod val="7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01" tIns="60951" rIns="121901" bIns="60951" rtlCol="0" anchor="t"/>
          <a:lstStyle/>
          <a:p>
            <a:pPr algn="ctr"/>
            <a:r>
              <a:rPr lang="en-US" sz="1400" b="1" dirty="0">
                <a:solidFill>
                  <a:prstClr val="white"/>
                </a:solidFill>
              </a:rPr>
              <a:t>Compute Node</a:t>
            </a:r>
          </a:p>
          <a:p>
            <a:pPr algn="ctr"/>
            <a:endParaRPr lang="en-US" sz="2000" b="1" dirty="0">
              <a:solidFill>
                <a:prstClr val="white"/>
              </a:solidFill>
            </a:endParaRPr>
          </a:p>
        </p:txBody>
      </p:sp>
      <p:sp>
        <p:nvSpPr>
          <p:cNvPr id="20" name="Rectangle 19"/>
          <p:cNvSpPr/>
          <p:nvPr/>
        </p:nvSpPr>
        <p:spPr>
          <a:xfrm rot="16200000">
            <a:off x="846690" y="3643169"/>
            <a:ext cx="1886868" cy="241553"/>
          </a:xfrm>
          <a:prstGeom prst="rect">
            <a:avLst/>
          </a:prstGeom>
          <a:solidFill>
            <a:schemeClr val="bg1">
              <a:lumMod val="50000"/>
            </a:schemeClr>
          </a:solidFill>
          <a:ln w="31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lIns="121901" tIns="60951" rIns="121901" bIns="60951" rtlCol="0" anchor="ctr"/>
          <a:lstStyle/>
          <a:p>
            <a:pPr algn="ctr"/>
            <a:r>
              <a:rPr lang="en-US" sz="1400" dirty="0">
                <a:solidFill>
                  <a:schemeClr val="bg1"/>
                </a:solidFill>
              </a:rPr>
              <a:t>Integration Bridge</a:t>
            </a:r>
          </a:p>
        </p:txBody>
      </p:sp>
      <p:sp>
        <p:nvSpPr>
          <p:cNvPr id="21" name="Rectangle 20"/>
          <p:cNvSpPr/>
          <p:nvPr/>
        </p:nvSpPr>
        <p:spPr>
          <a:xfrm rot="16200000">
            <a:off x="1153628" y="4291867"/>
            <a:ext cx="481106" cy="241553"/>
          </a:xfrm>
          <a:prstGeom prst="rect">
            <a:avLst/>
          </a:prstGeom>
          <a:solidFill>
            <a:schemeClr val="accent3"/>
          </a:solidFill>
          <a:ln w="31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lIns="36000" tIns="36000" rIns="36000" bIns="36000" rtlCol="0" anchor="ctr"/>
          <a:lstStyle/>
          <a:p>
            <a:pPr algn="ctr"/>
            <a:r>
              <a:rPr lang="en-US" sz="1067" dirty="0">
                <a:solidFill>
                  <a:prstClr val="white"/>
                </a:solidFill>
              </a:rPr>
              <a:t>VM</a:t>
            </a:r>
          </a:p>
        </p:txBody>
      </p:sp>
      <p:sp>
        <p:nvSpPr>
          <p:cNvPr id="22" name="Rectangle 21"/>
          <p:cNvSpPr/>
          <p:nvPr/>
        </p:nvSpPr>
        <p:spPr>
          <a:xfrm rot="16200000">
            <a:off x="1168751" y="2898583"/>
            <a:ext cx="433765" cy="241553"/>
          </a:xfrm>
          <a:prstGeom prst="rect">
            <a:avLst/>
          </a:prstGeom>
          <a:solidFill>
            <a:srgbClr val="00B388"/>
          </a:solidFill>
          <a:ln w="31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lIns="36000" tIns="36000" rIns="36000" bIns="36000" rtlCol="0" anchor="ctr"/>
          <a:lstStyle/>
          <a:p>
            <a:pPr algn="ctr"/>
            <a:r>
              <a:rPr lang="en-US" sz="1067" dirty="0">
                <a:solidFill>
                  <a:schemeClr val="bg1"/>
                </a:solidFill>
              </a:rPr>
              <a:t>VM</a:t>
            </a:r>
          </a:p>
        </p:txBody>
      </p:sp>
      <p:cxnSp>
        <p:nvCxnSpPr>
          <p:cNvPr id="23" name="Straight Connector 22"/>
          <p:cNvCxnSpPr>
            <a:stCxn id="21" idx="2"/>
          </p:cNvCxnSpPr>
          <p:nvPr/>
        </p:nvCxnSpPr>
        <p:spPr>
          <a:xfrm rot="16200000" flipH="1">
            <a:off x="1587878" y="4339723"/>
            <a:ext cx="1" cy="145843"/>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22" idx="2"/>
          </p:cNvCxnSpPr>
          <p:nvPr/>
        </p:nvCxnSpPr>
        <p:spPr>
          <a:xfrm rot="16200000">
            <a:off x="1583059" y="2933148"/>
            <a:ext cx="9551" cy="162936"/>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rot="16200000">
            <a:off x="1168774" y="3633360"/>
            <a:ext cx="433765" cy="241553"/>
          </a:xfrm>
          <a:prstGeom prst="rect">
            <a:avLst/>
          </a:prstGeom>
          <a:solidFill>
            <a:srgbClr val="00B388"/>
          </a:solidFill>
          <a:ln w="31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lIns="36000" tIns="36000" rIns="36000" bIns="36000" rtlCol="0" anchor="ctr"/>
          <a:lstStyle/>
          <a:p>
            <a:pPr algn="ctr"/>
            <a:r>
              <a:rPr lang="en-US" sz="1067" dirty="0">
                <a:solidFill>
                  <a:schemeClr val="bg1"/>
                </a:solidFill>
              </a:rPr>
              <a:t>VM</a:t>
            </a:r>
          </a:p>
        </p:txBody>
      </p:sp>
      <p:cxnSp>
        <p:nvCxnSpPr>
          <p:cNvPr id="26" name="Straight Connector 25"/>
          <p:cNvCxnSpPr>
            <a:stCxn id="25" idx="2"/>
          </p:cNvCxnSpPr>
          <p:nvPr/>
        </p:nvCxnSpPr>
        <p:spPr>
          <a:xfrm rot="16200000">
            <a:off x="1583081" y="3667925"/>
            <a:ext cx="9551" cy="162936"/>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rot="16200000">
            <a:off x="1859043" y="3551935"/>
            <a:ext cx="1119281" cy="385363"/>
          </a:xfrm>
          <a:prstGeom prst="rect">
            <a:avLst/>
          </a:prstGeom>
          <a:solidFill>
            <a:schemeClr val="bg1">
              <a:lumMod val="50000"/>
            </a:schemeClr>
          </a:solidFill>
          <a:ln w="31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lIns="121901" tIns="60951" rIns="121901" bIns="60951" rtlCol="0" anchor="ctr"/>
          <a:lstStyle/>
          <a:p>
            <a:pPr algn="ctr"/>
            <a:r>
              <a:rPr lang="en-US" sz="1400" dirty="0">
                <a:solidFill>
                  <a:schemeClr val="bg1"/>
                </a:solidFill>
              </a:rPr>
              <a:t>Tunnel Bridge</a:t>
            </a:r>
          </a:p>
        </p:txBody>
      </p:sp>
      <p:sp>
        <p:nvSpPr>
          <p:cNvPr id="28" name="Rectangle 27"/>
          <p:cNvSpPr/>
          <p:nvPr/>
        </p:nvSpPr>
        <p:spPr>
          <a:xfrm rot="5400000">
            <a:off x="1695608" y="4508297"/>
            <a:ext cx="503188" cy="1029871"/>
          </a:xfrm>
          <a:prstGeom prst="rect">
            <a:avLst/>
          </a:prstGeom>
          <a:solidFill>
            <a:schemeClr val="bg1">
              <a:lumMod val="50000"/>
            </a:schemeClr>
          </a:solidFill>
          <a:ln w="31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vert="vert270" lIns="121901" tIns="60951" rIns="121901" bIns="60951" rtlCol="0" anchor="ctr"/>
          <a:lstStyle/>
          <a:p>
            <a:pPr algn="ctr"/>
            <a:r>
              <a:rPr lang="en-US" sz="1400" dirty="0">
                <a:solidFill>
                  <a:schemeClr val="bg1"/>
                </a:solidFill>
              </a:rPr>
              <a:t>External Bridge</a:t>
            </a:r>
          </a:p>
        </p:txBody>
      </p:sp>
      <p:sp>
        <p:nvSpPr>
          <p:cNvPr id="31" name="Rectangle 30"/>
          <p:cNvSpPr/>
          <p:nvPr/>
        </p:nvSpPr>
        <p:spPr>
          <a:xfrm>
            <a:off x="6951000" y="2503250"/>
            <a:ext cx="1544400" cy="2879349"/>
          </a:xfrm>
          <a:prstGeom prst="rect">
            <a:avLst/>
          </a:prstGeom>
          <a:solidFill>
            <a:schemeClr val="bg1">
              <a:lumMod val="7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01" tIns="60951" rIns="121901" bIns="60951" rtlCol="0" anchor="t"/>
          <a:lstStyle/>
          <a:p>
            <a:pPr algn="ctr"/>
            <a:r>
              <a:rPr lang="en-US" sz="1400" b="1" dirty="0">
                <a:solidFill>
                  <a:prstClr val="white"/>
                </a:solidFill>
              </a:rPr>
              <a:t>Compute Node</a:t>
            </a:r>
          </a:p>
          <a:p>
            <a:pPr algn="ctr"/>
            <a:endParaRPr lang="en-US" sz="1400" b="1" dirty="0">
              <a:solidFill>
                <a:prstClr val="white"/>
              </a:solidFill>
            </a:endParaRPr>
          </a:p>
        </p:txBody>
      </p:sp>
      <p:sp>
        <p:nvSpPr>
          <p:cNvPr id="32" name="Rectangle 31"/>
          <p:cNvSpPr/>
          <p:nvPr/>
        </p:nvSpPr>
        <p:spPr>
          <a:xfrm rot="16200000">
            <a:off x="7281789" y="3639694"/>
            <a:ext cx="1886868" cy="241553"/>
          </a:xfrm>
          <a:prstGeom prst="rect">
            <a:avLst/>
          </a:prstGeom>
          <a:solidFill>
            <a:schemeClr val="bg1">
              <a:lumMod val="50000"/>
            </a:schemeClr>
          </a:solidFill>
          <a:ln w="31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lIns="121901" tIns="60951" rIns="121901" bIns="60951" rtlCol="0" anchor="ctr"/>
          <a:lstStyle/>
          <a:p>
            <a:pPr algn="ctr"/>
            <a:r>
              <a:rPr lang="en-US" sz="1400" dirty="0">
                <a:solidFill>
                  <a:schemeClr val="bg1"/>
                </a:solidFill>
              </a:rPr>
              <a:t>Integration Bridge</a:t>
            </a:r>
          </a:p>
        </p:txBody>
      </p:sp>
      <p:sp>
        <p:nvSpPr>
          <p:cNvPr id="33" name="Rectangle 32"/>
          <p:cNvSpPr/>
          <p:nvPr/>
        </p:nvSpPr>
        <p:spPr>
          <a:xfrm rot="16200000">
            <a:off x="7588728" y="4288391"/>
            <a:ext cx="481106" cy="241553"/>
          </a:xfrm>
          <a:prstGeom prst="rect">
            <a:avLst/>
          </a:prstGeom>
          <a:solidFill>
            <a:srgbClr val="00B388"/>
          </a:solidFill>
          <a:ln w="31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lIns="36000" tIns="36000" rIns="36000" bIns="36000" rtlCol="0" anchor="ctr"/>
          <a:lstStyle/>
          <a:p>
            <a:pPr algn="ctr"/>
            <a:r>
              <a:rPr lang="en-US" sz="1000" dirty="0">
                <a:solidFill>
                  <a:prstClr val="white"/>
                </a:solidFill>
              </a:rPr>
              <a:t>VM</a:t>
            </a:r>
          </a:p>
        </p:txBody>
      </p:sp>
      <p:sp>
        <p:nvSpPr>
          <p:cNvPr id="34" name="Rectangle 33"/>
          <p:cNvSpPr/>
          <p:nvPr/>
        </p:nvSpPr>
        <p:spPr>
          <a:xfrm rot="16200000">
            <a:off x="7603851" y="2895107"/>
            <a:ext cx="433765" cy="241553"/>
          </a:xfrm>
          <a:prstGeom prst="rect">
            <a:avLst/>
          </a:prstGeom>
          <a:solidFill>
            <a:srgbClr val="00B388"/>
          </a:solidFill>
          <a:ln w="31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lIns="36000" tIns="36000" rIns="36000" bIns="36000" rtlCol="0" anchor="ctr"/>
          <a:lstStyle/>
          <a:p>
            <a:pPr algn="ctr"/>
            <a:r>
              <a:rPr lang="en-US" sz="1000" dirty="0">
                <a:solidFill>
                  <a:schemeClr val="bg1"/>
                </a:solidFill>
              </a:rPr>
              <a:t>VM</a:t>
            </a:r>
          </a:p>
        </p:txBody>
      </p:sp>
      <p:cxnSp>
        <p:nvCxnSpPr>
          <p:cNvPr id="35" name="Straight Connector 34"/>
          <p:cNvCxnSpPr>
            <a:stCxn id="33" idx="2"/>
          </p:cNvCxnSpPr>
          <p:nvPr/>
        </p:nvCxnSpPr>
        <p:spPr>
          <a:xfrm rot="16200000" flipH="1">
            <a:off x="8022978" y="4336247"/>
            <a:ext cx="1" cy="145843"/>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34" idx="2"/>
          </p:cNvCxnSpPr>
          <p:nvPr/>
        </p:nvCxnSpPr>
        <p:spPr>
          <a:xfrm rot="16200000">
            <a:off x="8018159" y="2929672"/>
            <a:ext cx="9551" cy="162936"/>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rot="16200000">
            <a:off x="7603873" y="3629884"/>
            <a:ext cx="433765" cy="241553"/>
          </a:xfrm>
          <a:prstGeom prst="rect">
            <a:avLst/>
          </a:prstGeom>
          <a:solidFill>
            <a:srgbClr val="00B388"/>
          </a:solidFill>
          <a:ln w="31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lIns="36000" tIns="36000" rIns="36000" bIns="36000" rtlCol="0" anchor="ctr"/>
          <a:lstStyle/>
          <a:p>
            <a:pPr algn="ctr"/>
            <a:r>
              <a:rPr lang="en-US" sz="1000" dirty="0">
                <a:solidFill>
                  <a:schemeClr val="bg1"/>
                </a:solidFill>
              </a:rPr>
              <a:t>VM</a:t>
            </a:r>
          </a:p>
        </p:txBody>
      </p:sp>
      <p:cxnSp>
        <p:nvCxnSpPr>
          <p:cNvPr id="38" name="Straight Connector 37"/>
          <p:cNvCxnSpPr>
            <a:stCxn id="37" idx="2"/>
          </p:cNvCxnSpPr>
          <p:nvPr/>
        </p:nvCxnSpPr>
        <p:spPr>
          <a:xfrm rot="16200000">
            <a:off x="8018180" y="3664449"/>
            <a:ext cx="9551" cy="162936"/>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rot="16200000">
            <a:off x="6674041" y="3548427"/>
            <a:ext cx="1119281" cy="385362"/>
          </a:xfrm>
          <a:prstGeom prst="rect">
            <a:avLst/>
          </a:prstGeom>
          <a:solidFill>
            <a:schemeClr val="bg1">
              <a:lumMod val="50000"/>
            </a:schemeClr>
          </a:solidFill>
          <a:ln w="31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lIns="121901" tIns="60951" rIns="121901" bIns="60951" rtlCol="0" anchor="ctr"/>
          <a:lstStyle/>
          <a:p>
            <a:pPr algn="ctr"/>
            <a:r>
              <a:rPr lang="en-US" sz="1400" dirty="0">
                <a:solidFill>
                  <a:schemeClr val="bg1"/>
                </a:solidFill>
              </a:rPr>
              <a:t>Tunnel Bridge</a:t>
            </a:r>
          </a:p>
        </p:txBody>
      </p:sp>
      <p:sp>
        <p:nvSpPr>
          <p:cNvPr id="40" name="Rectangle 39"/>
          <p:cNvSpPr/>
          <p:nvPr/>
        </p:nvSpPr>
        <p:spPr>
          <a:xfrm rot="5400000">
            <a:off x="7486377" y="4512430"/>
            <a:ext cx="503188" cy="1029871"/>
          </a:xfrm>
          <a:prstGeom prst="rect">
            <a:avLst/>
          </a:prstGeom>
          <a:solidFill>
            <a:schemeClr val="bg1">
              <a:lumMod val="50000"/>
            </a:schemeClr>
          </a:solidFill>
          <a:ln w="31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vert="vert270" lIns="121901" tIns="60951" rIns="121901" bIns="60951" rtlCol="0" anchor="ctr"/>
          <a:lstStyle/>
          <a:p>
            <a:pPr algn="ctr"/>
            <a:r>
              <a:rPr lang="en-US" sz="1400" dirty="0">
                <a:solidFill>
                  <a:schemeClr val="bg1"/>
                </a:solidFill>
              </a:rPr>
              <a:t>External Bridge</a:t>
            </a:r>
          </a:p>
        </p:txBody>
      </p:sp>
      <p:sp>
        <p:nvSpPr>
          <p:cNvPr id="42" name="TextBox 41"/>
          <p:cNvSpPr txBox="1"/>
          <p:nvPr/>
        </p:nvSpPr>
        <p:spPr bwMode="gray">
          <a:xfrm>
            <a:off x="4044658" y="3024000"/>
            <a:ext cx="1573892" cy="710451"/>
          </a:xfrm>
          <a:prstGeom prst="rect">
            <a:avLst/>
          </a:prstGeom>
          <a:noFill/>
        </p:spPr>
        <p:txBody>
          <a:bodyPr wrap="none" rtlCol="0">
            <a:spAutoFit/>
          </a:bodyPr>
          <a:lstStyle/>
          <a:p>
            <a:pPr algn="ctr" defTabSz="573603">
              <a:spcAft>
                <a:spcPts val="533"/>
              </a:spcAft>
              <a:buSzPct val="100000"/>
            </a:pPr>
            <a:r>
              <a:rPr lang="en-US" dirty="0">
                <a:solidFill>
                  <a:schemeClr val="accent3"/>
                </a:solidFill>
                <a:cs typeface="HP Simplified" pitchFamily="34" charset="0"/>
              </a:rPr>
              <a:t>VxLAN</a:t>
            </a:r>
          </a:p>
          <a:p>
            <a:pPr algn="ctr" defTabSz="573603">
              <a:spcAft>
                <a:spcPts val="533"/>
              </a:spcAft>
              <a:buSzPct val="100000"/>
            </a:pPr>
            <a:r>
              <a:rPr lang="en-US" dirty="0">
                <a:solidFill>
                  <a:schemeClr val="accent3"/>
                </a:solidFill>
                <a:cs typeface="HP Simplified" pitchFamily="34" charset="0"/>
              </a:rPr>
              <a:t>Tunnel Mesh </a:t>
            </a:r>
          </a:p>
        </p:txBody>
      </p:sp>
      <p:cxnSp>
        <p:nvCxnSpPr>
          <p:cNvPr id="43" name="Straight Connector 42"/>
          <p:cNvCxnSpPr/>
          <p:nvPr/>
        </p:nvCxnSpPr>
        <p:spPr>
          <a:xfrm>
            <a:off x="647783" y="1371600"/>
            <a:ext cx="0" cy="4757400"/>
          </a:xfrm>
          <a:prstGeom prst="line">
            <a:avLst/>
          </a:prstGeom>
          <a:ln w="57150"/>
        </p:spPr>
        <p:style>
          <a:lnRef idx="2">
            <a:schemeClr val="accent2"/>
          </a:lnRef>
          <a:fillRef idx="0">
            <a:schemeClr val="accent2"/>
          </a:fillRef>
          <a:effectRef idx="1">
            <a:schemeClr val="accent2"/>
          </a:effectRef>
          <a:fontRef idx="minor">
            <a:schemeClr val="tx1"/>
          </a:fontRef>
        </p:style>
      </p:cxnSp>
      <p:cxnSp>
        <p:nvCxnSpPr>
          <p:cNvPr id="44" name="Straight Connector 43"/>
          <p:cNvCxnSpPr/>
          <p:nvPr/>
        </p:nvCxnSpPr>
        <p:spPr>
          <a:xfrm flipH="1">
            <a:off x="647784" y="6108192"/>
            <a:ext cx="7703736" cy="3294"/>
          </a:xfrm>
          <a:prstGeom prst="line">
            <a:avLst/>
          </a:prstGeom>
          <a:ln w="57150"/>
        </p:spPr>
        <p:style>
          <a:lnRef idx="2">
            <a:schemeClr val="accent2"/>
          </a:lnRef>
          <a:fillRef idx="0">
            <a:schemeClr val="accent2"/>
          </a:fillRef>
          <a:effectRef idx="1">
            <a:schemeClr val="accent2"/>
          </a:effectRef>
          <a:fontRef idx="minor">
            <a:schemeClr val="tx1"/>
          </a:fontRef>
        </p:style>
      </p:cxnSp>
      <p:cxnSp>
        <p:nvCxnSpPr>
          <p:cNvPr id="45" name="Straight Arrow Connector 44"/>
          <p:cNvCxnSpPr>
            <a:stCxn id="40" idx="3"/>
          </p:cNvCxnSpPr>
          <p:nvPr/>
        </p:nvCxnSpPr>
        <p:spPr>
          <a:xfrm>
            <a:off x="7737971" y="5278960"/>
            <a:ext cx="0" cy="789033"/>
          </a:xfrm>
          <a:prstGeom prst="straightConnector1">
            <a:avLst/>
          </a:prstGeom>
          <a:ln w="19050">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46" name="Straight Arrow Connector 45"/>
          <p:cNvCxnSpPr/>
          <p:nvPr/>
        </p:nvCxnSpPr>
        <p:spPr>
          <a:xfrm>
            <a:off x="1882403" y="5322452"/>
            <a:ext cx="0" cy="789033"/>
          </a:xfrm>
          <a:prstGeom prst="straightConnector1">
            <a:avLst/>
          </a:prstGeom>
          <a:ln w="19050">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47" name="Straight Arrow Connector 46"/>
          <p:cNvCxnSpPr/>
          <p:nvPr/>
        </p:nvCxnSpPr>
        <p:spPr>
          <a:xfrm flipH="1" flipV="1">
            <a:off x="678000" y="2096988"/>
            <a:ext cx="2448000" cy="1"/>
          </a:xfrm>
          <a:prstGeom prst="straightConnector1">
            <a:avLst/>
          </a:prstGeom>
          <a:ln w="19050">
            <a:headEnd type="triangle" w="med" len="med"/>
            <a:tailEnd type="triangle" w="med" len="med"/>
          </a:ln>
        </p:spPr>
        <p:style>
          <a:lnRef idx="2">
            <a:schemeClr val="accent2"/>
          </a:lnRef>
          <a:fillRef idx="0">
            <a:schemeClr val="accent2"/>
          </a:fillRef>
          <a:effectRef idx="1">
            <a:schemeClr val="accent2"/>
          </a:effectRef>
          <a:fontRef idx="minor">
            <a:schemeClr val="tx1"/>
          </a:fontRef>
        </p:style>
      </p:cxnSp>
      <p:sp>
        <p:nvSpPr>
          <p:cNvPr id="48" name="Freeform 47"/>
          <p:cNvSpPr/>
          <p:nvPr/>
        </p:nvSpPr>
        <p:spPr bwMode="gray">
          <a:xfrm>
            <a:off x="872050" y="1931203"/>
            <a:ext cx="6810704" cy="2481441"/>
          </a:xfrm>
          <a:custGeom>
            <a:avLst/>
            <a:gdLst>
              <a:gd name="connsiteX0" fmla="*/ 5390984 w 5390984"/>
              <a:gd name="connsiteY0" fmla="*/ 2122998 h 2122998"/>
              <a:gd name="connsiteX1" fmla="*/ 2838616 w 5390984"/>
              <a:gd name="connsiteY1" fmla="*/ 445273 h 2122998"/>
              <a:gd name="connsiteX2" fmla="*/ 2528515 w 5390984"/>
              <a:gd name="connsiteY2" fmla="*/ 103367 h 2122998"/>
              <a:gd name="connsiteX3" fmla="*/ 0 w 5390984"/>
              <a:gd name="connsiteY3" fmla="*/ 0 h 2122998"/>
            </a:gdLst>
            <a:ahLst/>
            <a:cxnLst>
              <a:cxn ang="0">
                <a:pos x="connsiteX0" y="connsiteY0"/>
              </a:cxn>
              <a:cxn ang="0">
                <a:pos x="connsiteX1" y="connsiteY1"/>
              </a:cxn>
              <a:cxn ang="0">
                <a:pos x="connsiteX2" y="connsiteY2"/>
              </a:cxn>
              <a:cxn ang="0">
                <a:pos x="connsiteX3" y="connsiteY3"/>
              </a:cxn>
            </a:cxnLst>
            <a:rect l="l" t="t" r="r" b="b"/>
            <a:pathLst>
              <a:path w="5390984" h="2122998">
                <a:moveTo>
                  <a:pt x="5390984" y="2122998"/>
                </a:moveTo>
                <a:cubicBezTo>
                  <a:pt x="4353339" y="1452438"/>
                  <a:pt x="3315694" y="781878"/>
                  <a:pt x="2838616" y="445273"/>
                </a:cubicBezTo>
                <a:cubicBezTo>
                  <a:pt x="2361538" y="108668"/>
                  <a:pt x="3001618" y="177579"/>
                  <a:pt x="2528515" y="103367"/>
                </a:cubicBezTo>
                <a:cubicBezTo>
                  <a:pt x="2055412" y="29155"/>
                  <a:pt x="1027706" y="14577"/>
                  <a:pt x="0" y="0"/>
                </a:cubicBezTo>
              </a:path>
            </a:pathLst>
          </a:custGeom>
          <a:noFill/>
          <a:ln w="19050">
            <a:solidFill>
              <a:srgbClr val="FFC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p>
        </p:txBody>
      </p:sp>
      <p:sp>
        <p:nvSpPr>
          <p:cNvPr id="49" name="TextBox 48"/>
          <p:cNvSpPr txBox="1"/>
          <p:nvPr/>
        </p:nvSpPr>
        <p:spPr bwMode="gray">
          <a:xfrm>
            <a:off x="848436" y="1478802"/>
            <a:ext cx="783099" cy="369332"/>
          </a:xfrm>
          <a:prstGeom prst="rect">
            <a:avLst/>
          </a:prstGeom>
          <a:noFill/>
        </p:spPr>
        <p:txBody>
          <a:bodyPr wrap="none" rtlCol="0">
            <a:spAutoFit/>
          </a:bodyPr>
          <a:lstStyle/>
          <a:p>
            <a:pPr defTabSz="573603">
              <a:spcAft>
                <a:spcPts val="533"/>
              </a:spcAft>
              <a:buSzPct val="100000"/>
            </a:pPr>
            <a:r>
              <a:rPr lang="en-US" dirty="0">
                <a:solidFill>
                  <a:srgbClr val="FFC000"/>
                </a:solidFill>
                <a:cs typeface="HP Simplified" pitchFamily="34" charset="0"/>
              </a:rPr>
              <a:t>SNAT</a:t>
            </a:r>
          </a:p>
        </p:txBody>
      </p:sp>
      <p:sp>
        <p:nvSpPr>
          <p:cNvPr id="50" name="Freeform 49"/>
          <p:cNvSpPr/>
          <p:nvPr/>
        </p:nvSpPr>
        <p:spPr bwMode="gray">
          <a:xfrm>
            <a:off x="1401370" y="3122068"/>
            <a:ext cx="6531571" cy="1046468"/>
          </a:xfrm>
          <a:custGeom>
            <a:avLst/>
            <a:gdLst>
              <a:gd name="connsiteX0" fmla="*/ 0 w 5110139"/>
              <a:gd name="connsiteY0" fmla="*/ 1065475 h 1065475"/>
              <a:gd name="connsiteX1" fmla="*/ 882595 w 5110139"/>
              <a:gd name="connsiteY1" fmla="*/ 723569 h 1065475"/>
              <a:gd name="connsiteX2" fmla="*/ 4603805 w 5110139"/>
              <a:gd name="connsiteY2" fmla="*/ 930303 h 1065475"/>
              <a:gd name="connsiteX3" fmla="*/ 4977517 w 5110139"/>
              <a:gd name="connsiteY3" fmla="*/ 0 h 1065475"/>
            </a:gdLst>
            <a:ahLst/>
            <a:cxnLst>
              <a:cxn ang="0">
                <a:pos x="connsiteX0" y="connsiteY0"/>
              </a:cxn>
              <a:cxn ang="0">
                <a:pos x="connsiteX1" y="connsiteY1"/>
              </a:cxn>
              <a:cxn ang="0">
                <a:pos x="connsiteX2" y="connsiteY2"/>
              </a:cxn>
              <a:cxn ang="0">
                <a:pos x="connsiteX3" y="connsiteY3"/>
              </a:cxn>
            </a:cxnLst>
            <a:rect l="l" t="t" r="r" b="b"/>
            <a:pathLst>
              <a:path w="5110139" h="1065475">
                <a:moveTo>
                  <a:pt x="0" y="1065475"/>
                </a:moveTo>
                <a:cubicBezTo>
                  <a:pt x="57647" y="905786"/>
                  <a:pt x="115294" y="746098"/>
                  <a:pt x="882595" y="723569"/>
                </a:cubicBezTo>
                <a:cubicBezTo>
                  <a:pt x="1649896" y="701040"/>
                  <a:pt x="3921318" y="1050898"/>
                  <a:pt x="4603805" y="930303"/>
                </a:cubicBezTo>
                <a:cubicBezTo>
                  <a:pt x="5286292" y="809708"/>
                  <a:pt x="5131904" y="404854"/>
                  <a:pt x="4977517" y="0"/>
                </a:cubicBezTo>
              </a:path>
            </a:pathLst>
          </a:custGeom>
          <a:noFill/>
          <a:ln w="19050">
            <a:solidFill>
              <a:srgbClr val="7030A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p>
        </p:txBody>
      </p:sp>
      <p:sp>
        <p:nvSpPr>
          <p:cNvPr id="51" name="TextBox 50"/>
          <p:cNvSpPr txBox="1"/>
          <p:nvPr/>
        </p:nvSpPr>
        <p:spPr bwMode="gray">
          <a:xfrm>
            <a:off x="5739771" y="4024752"/>
            <a:ext cx="671979" cy="369332"/>
          </a:xfrm>
          <a:prstGeom prst="rect">
            <a:avLst/>
          </a:prstGeom>
          <a:noFill/>
        </p:spPr>
        <p:txBody>
          <a:bodyPr wrap="none" rtlCol="0">
            <a:spAutoFit/>
          </a:bodyPr>
          <a:lstStyle/>
          <a:p>
            <a:pPr defTabSz="573603">
              <a:spcAft>
                <a:spcPts val="533"/>
              </a:spcAft>
              <a:buSzPct val="100000"/>
            </a:pPr>
            <a:r>
              <a:rPr lang="en-US" dirty="0">
                <a:solidFill>
                  <a:srgbClr val="7030A0"/>
                </a:solidFill>
                <a:cs typeface="HP Simplified" pitchFamily="34" charset="0"/>
              </a:rPr>
              <a:t>DVR</a:t>
            </a:r>
          </a:p>
        </p:txBody>
      </p:sp>
      <p:sp>
        <p:nvSpPr>
          <p:cNvPr id="52" name="Freeform 51"/>
          <p:cNvSpPr/>
          <p:nvPr/>
        </p:nvSpPr>
        <p:spPr bwMode="gray">
          <a:xfrm>
            <a:off x="1331460" y="3748603"/>
            <a:ext cx="580103" cy="2331010"/>
          </a:xfrm>
          <a:custGeom>
            <a:avLst/>
            <a:gdLst>
              <a:gd name="connsiteX0" fmla="*/ 23854 w 461850"/>
              <a:gd name="connsiteY0" fmla="*/ 0 h 1876507"/>
              <a:gd name="connsiteX1" fmla="*/ 365760 w 461850"/>
              <a:gd name="connsiteY1" fmla="*/ 485029 h 1876507"/>
              <a:gd name="connsiteX2" fmla="*/ 437322 w 461850"/>
              <a:gd name="connsiteY2" fmla="*/ 1081377 h 1876507"/>
              <a:gd name="connsiteX3" fmla="*/ 0 w 461850"/>
              <a:gd name="connsiteY3" fmla="*/ 1876507 h 1876507"/>
              <a:gd name="connsiteX4" fmla="*/ 0 w 461850"/>
              <a:gd name="connsiteY4" fmla="*/ 1876507 h 1876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850" h="1876507">
                <a:moveTo>
                  <a:pt x="23854" y="0"/>
                </a:moveTo>
                <a:cubicBezTo>
                  <a:pt x="160351" y="152400"/>
                  <a:pt x="296849" y="304800"/>
                  <a:pt x="365760" y="485029"/>
                </a:cubicBezTo>
                <a:cubicBezTo>
                  <a:pt x="434671" y="665258"/>
                  <a:pt x="498282" y="849464"/>
                  <a:pt x="437322" y="1081377"/>
                </a:cubicBezTo>
                <a:cubicBezTo>
                  <a:pt x="376362" y="1313290"/>
                  <a:pt x="0" y="1876507"/>
                  <a:pt x="0" y="1876507"/>
                </a:cubicBezTo>
                <a:lnTo>
                  <a:pt x="0" y="1876507"/>
                </a:lnTo>
              </a:path>
            </a:pathLst>
          </a:custGeom>
          <a:noFill/>
          <a:ln w="19050">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p>
        </p:txBody>
      </p:sp>
      <p:sp>
        <p:nvSpPr>
          <p:cNvPr id="53" name="TextBox 52"/>
          <p:cNvSpPr txBox="1"/>
          <p:nvPr/>
        </p:nvSpPr>
        <p:spPr bwMode="gray">
          <a:xfrm>
            <a:off x="771869" y="5488275"/>
            <a:ext cx="543739" cy="369332"/>
          </a:xfrm>
          <a:prstGeom prst="rect">
            <a:avLst/>
          </a:prstGeom>
          <a:noFill/>
        </p:spPr>
        <p:txBody>
          <a:bodyPr wrap="none" rtlCol="0">
            <a:spAutoFit/>
          </a:bodyPr>
          <a:lstStyle/>
          <a:p>
            <a:pPr defTabSz="573603">
              <a:spcAft>
                <a:spcPts val="533"/>
              </a:spcAft>
              <a:buSzPct val="100000"/>
            </a:pPr>
            <a:r>
              <a:rPr lang="en-US" dirty="0">
                <a:solidFill>
                  <a:schemeClr val="accent2"/>
                </a:solidFill>
                <a:cs typeface="HP Simplified" pitchFamily="34" charset="0"/>
              </a:rPr>
              <a:t>FIP</a:t>
            </a:r>
          </a:p>
        </p:txBody>
      </p:sp>
      <p:sp>
        <p:nvSpPr>
          <p:cNvPr id="55" name="TextBox 54"/>
          <p:cNvSpPr txBox="1"/>
          <p:nvPr/>
        </p:nvSpPr>
        <p:spPr bwMode="gray">
          <a:xfrm>
            <a:off x="3530644" y="5737179"/>
            <a:ext cx="2025378" cy="391821"/>
          </a:xfrm>
          <a:prstGeom prst="rect">
            <a:avLst/>
          </a:prstGeom>
          <a:noFill/>
        </p:spPr>
        <p:txBody>
          <a:bodyPr wrap="none" rtlCol="0">
            <a:spAutoFit/>
          </a:bodyPr>
          <a:lstStyle/>
          <a:p>
            <a:pPr defTabSz="573603">
              <a:spcAft>
                <a:spcPts val="533"/>
              </a:spcAft>
              <a:buSzPct val="100000"/>
            </a:pPr>
            <a:r>
              <a:rPr lang="en-US" sz="2133" dirty="0">
                <a:solidFill>
                  <a:srgbClr val="000000"/>
                </a:solidFill>
                <a:cs typeface="HP Simplified" pitchFamily="34" charset="0"/>
              </a:rPr>
              <a:t>External Network</a:t>
            </a:r>
          </a:p>
        </p:txBody>
      </p:sp>
    </p:spTree>
    <p:extLst>
      <p:ext uri="{BB962C8B-B14F-4D97-AF65-F5344CB8AC3E}">
        <p14:creationId xmlns:p14="http://schemas.microsoft.com/office/powerpoint/2010/main" val="2538222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animEffect transition="in" filter="fade">
                                      <p:cBhvr>
                                        <p:cTn id="7" dur="500"/>
                                        <p:tgtEl>
                                          <p:spTgt spid="5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9">
                                            <p:txEl>
                                              <p:pRg st="1" end="1"/>
                                            </p:txEl>
                                          </p:spTgt>
                                        </p:tgtEl>
                                        <p:attrNameLst>
                                          <p:attrName>style.visibility</p:attrName>
                                        </p:attrNameLst>
                                      </p:cBhvr>
                                      <p:to>
                                        <p:strVal val="visible"/>
                                      </p:to>
                                    </p:set>
                                    <p:animEffect transition="in" filter="fade">
                                      <p:cBhvr>
                                        <p:cTn id="20" dur="500"/>
                                        <p:tgtEl>
                                          <p:spTgt spid="59">
                                            <p:txEl>
                                              <p:pRg st="1" end="1"/>
                                            </p:txEl>
                                          </p:spTgt>
                                        </p:tgtEl>
                                      </p:cBhvr>
                                    </p:animEffect>
                                  </p:childTnLst>
                                </p:cTn>
                              </p:par>
                            </p:childTnLst>
                          </p:cTn>
                        </p:par>
                        <p:par>
                          <p:cTn id="21" fill="hold">
                            <p:stCondLst>
                              <p:cond delay="500"/>
                            </p:stCondLst>
                            <p:childTnLst>
                              <p:par>
                                <p:cTn id="22" presetID="14" presetClass="entr" presetSubtype="10" fill="hold"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randombar(horizontal)">
                                      <p:cBhvr>
                                        <p:cTn id="24" dur="500"/>
                                        <p:tgtEl>
                                          <p:spTgt spid="43"/>
                                        </p:tgtEl>
                                      </p:cBhvr>
                                    </p:animEffect>
                                  </p:childTnLst>
                                </p:cTn>
                              </p:par>
                            </p:childTnLst>
                          </p:cTn>
                        </p:par>
                        <p:par>
                          <p:cTn id="25" fill="hold">
                            <p:stCondLst>
                              <p:cond delay="1000"/>
                            </p:stCondLst>
                            <p:childTnLst>
                              <p:par>
                                <p:cTn id="26" presetID="14" presetClass="entr" presetSubtype="10" fill="hold" nodeType="after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randombar(horizontal)">
                                      <p:cBhvr>
                                        <p:cTn id="28" dur="500"/>
                                        <p:tgtEl>
                                          <p:spTgt spid="44"/>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500"/>
                                        <p:tgtEl>
                                          <p:spTgt spid="53"/>
                                        </p:tgtEl>
                                      </p:cBhvr>
                                    </p:animEffect>
                                  </p:childTnLst>
                                </p:cTn>
                              </p:par>
                            </p:childTnLst>
                          </p:cTn>
                        </p:par>
                        <p:par>
                          <p:cTn id="37" fill="hold">
                            <p:stCondLst>
                              <p:cond delay="2500"/>
                            </p:stCondLst>
                            <p:childTnLst>
                              <p:par>
                                <p:cTn id="38" presetID="14" presetClass="entr" presetSubtype="10" fill="hold" nodeType="after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randombar(horizontal)">
                                      <p:cBhvr>
                                        <p:cTn id="40" dur="500"/>
                                        <p:tgtEl>
                                          <p:spTgt spid="47"/>
                                        </p:tgtEl>
                                      </p:cBhvr>
                                    </p:animEffect>
                                  </p:childTnLst>
                                </p:cTn>
                              </p:par>
                            </p:childTnLst>
                          </p:cTn>
                        </p:par>
                        <p:par>
                          <p:cTn id="41" fill="hold">
                            <p:stCondLst>
                              <p:cond delay="3000"/>
                            </p:stCondLst>
                            <p:childTnLst>
                              <p:par>
                                <p:cTn id="42" presetID="14" presetClass="entr" presetSubtype="10" fill="hold" nodeType="after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randombar(horizontal)">
                                      <p:cBhvr>
                                        <p:cTn id="44" dur="500"/>
                                        <p:tgtEl>
                                          <p:spTgt spid="46"/>
                                        </p:tgtEl>
                                      </p:cBhvr>
                                    </p:animEffect>
                                  </p:childTnLst>
                                </p:cTn>
                              </p:par>
                            </p:childTnLst>
                          </p:cTn>
                        </p:par>
                        <p:par>
                          <p:cTn id="45" fill="hold">
                            <p:stCondLst>
                              <p:cond delay="3500"/>
                            </p:stCondLst>
                            <p:childTnLst>
                              <p:par>
                                <p:cTn id="46" presetID="14" presetClass="entr" presetSubtype="10" fill="hold" nodeType="after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randombar(horizontal)">
                                      <p:cBhvr>
                                        <p:cTn id="48" dur="500"/>
                                        <p:tgtEl>
                                          <p:spTgt spid="45"/>
                                        </p:tgtEl>
                                      </p:cBhvr>
                                    </p:animEffect>
                                  </p:childTnLst>
                                </p:cTn>
                              </p:par>
                            </p:childTnLst>
                          </p:cTn>
                        </p:par>
                        <p:par>
                          <p:cTn id="49" fill="hold">
                            <p:stCondLst>
                              <p:cond delay="4000"/>
                            </p:stCondLst>
                            <p:childTnLst>
                              <p:par>
                                <p:cTn id="50" presetID="14" presetClass="entr" presetSubtype="10" fill="hold" grpId="0" nodeType="after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randombar(horizontal)">
                                      <p:cBhvr>
                                        <p:cTn id="52" dur="500"/>
                                        <p:tgtEl>
                                          <p:spTgt spid="5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9">
                                            <p:txEl>
                                              <p:pRg st="2" end="2"/>
                                            </p:txEl>
                                          </p:spTgt>
                                        </p:tgtEl>
                                        <p:attrNameLst>
                                          <p:attrName>style.visibility</p:attrName>
                                        </p:attrNameLst>
                                      </p:cBhvr>
                                      <p:to>
                                        <p:strVal val="visible"/>
                                      </p:to>
                                    </p:set>
                                    <p:animEffect transition="in" filter="fade">
                                      <p:cBhvr>
                                        <p:cTn id="57" dur="500"/>
                                        <p:tgtEl>
                                          <p:spTgt spid="59">
                                            <p:txEl>
                                              <p:pRg st="2" end="2"/>
                                            </p:txEl>
                                          </p:spTgt>
                                        </p:tgtEl>
                                      </p:cBhvr>
                                    </p:animEffect>
                                  </p:childTnLst>
                                </p:cTn>
                              </p:par>
                            </p:childTnLst>
                          </p:cTn>
                        </p:par>
                        <p:par>
                          <p:cTn id="58" fill="hold">
                            <p:stCondLst>
                              <p:cond delay="500"/>
                            </p:stCondLst>
                            <p:childTnLst>
                              <p:par>
                                <p:cTn id="59" presetID="14" presetClass="entr" presetSubtype="10" fill="hold" grpId="0" nodeType="after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randombar(horizontal)">
                                      <p:cBhvr>
                                        <p:cTn id="61" dur="500"/>
                                        <p:tgtEl>
                                          <p:spTgt spid="51"/>
                                        </p:tgtEl>
                                      </p:cBhvr>
                                    </p:animEffect>
                                  </p:childTnLst>
                                </p:cTn>
                              </p:par>
                            </p:childTnLst>
                          </p:cTn>
                        </p:par>
                        <p:par>
                          <p:cTn id="62" fill="hold">
                            <p:stCondLst>
                              <p:cond delay="1000"/>
                            </p:stCondLst>
                            <p:childTnLst>
                              <p:par>
                                <p:cTn id="63" presetID="14" presetClass="entr" presetSubtype="10"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randombar(horizontal)">
                                      <p:cBhvr>
                                        <p:cTn id="65" dur="500"/>
                                        <p:tgtEl>
                                          <p:spTgt spid="5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9">
                                            <p:txEl>
                                              <p:pRg st="3" end="3"/>
                                            </p:txEl>
                                          </p:spTgt>
                                        </p:tgtEl>
                                        <p:attrNameLst>
                                          <p:attrName>style.visibility</p:attrName>
                                        </p:attrNameLst>
                                      </p:cBhvr>
                                      <p:to>
                                        <p:strVal val="visible"/>
                                      </p:to>
                                    </p:set>
                                    <p:animEffect transition="in" filter="fade">
                                      <p:cBhvr>
                                        <p:cTn id="70" dur="500"/>
                                        <p:tgtEl>
                                          <p:spTgt spid="59">
                                            <p:txEl>
                                              <p:pRg st="3" end="3"/>
                                            </p:txEl>
                                          </p:spTgt>
                                        </p:tgtEl>
                                      </p:cBhvr>
                                    </p:animEffect>
                                  </p:childTnLst>
                                </p:cTn>
                              </p:par>
                            </p:childTnLst>
                          </p:cTn>
                        </p:par>
                        <p:par>
                          <p:cTn id="71" fill="hold">
                            <p:stCondLst>
                              <p:cond delay="500"/>
                            </p:stCondLst>
                            <p:childTnLst>
                              <p:par>
                                <p:cTn id="72" presetID="14" presetClass="entr" presetSubtype="10" fill="hold" nodeType="after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randombar(horizontal)">
                                      <p:cBhvr>
                                        <p:cTn id="74" dur="500"/>
                                        <p:tgtEl>
                                          <p:spTgt spid="3"/>
                                        </p:tgtEl>
                                      </p:cBhvr>
                                    </p:animEffect>
                                  </p:childTnLst>
                                </p:cTn>
                              </p:par>
                            </p:childTnLst>
                          </p:cTn>
                        </p:par>
                        <p:par>
                          <p:cTn id="75" fill="hold">
                            <p:stCondLst>
                              <p:cond delay="1000"/>
                            </p:stCondLst>
                            <p:childTnLst>
                              <p:par>
                                <p:cTn id="76" presetID="14" presetClass="entr" presetSubtype="10" fill="hold" nodeType="after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randombar(horizontal)">
                                      <p:cBhvr>
                                        <p:cTn id="78" dur="500"/>
                                        <p:tgtEl>
                                          <p:spTgt spid="17"/>
                                        </p:tgtEl>
                                      </p:cBhvr>
                                    </p:animEffect>
                                  </p:childTnLst>
                                </p:cTn>
                              </p:par>
                            </p:childTnLst>
                          </p:cTn>
                        </p:par>
                        <p:par>
                          <p:cTn id="79" fill="hold">
                            <p:stCondLst>
                              <p:cond delay="1500"/>
                            </p:stCondLst>
                            <p:childTnLst>
                              <p:par>
                                <p:cTn id="80" presetID="14" presetClass="entr" presetSubtype="10" fill="hold" nodeType="after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randombar(horizontal)">
                                      <p:cBhvr>
                                        <p:cTn id="82" dur="500"/>
                                        <p:tgtEl>
                                          <p:spTgt spid="4"/>
                                        </p:tgtEl>
                                      </p:cBhvr>
                                    </p:animEffect>
                                  </p:childTnLst>
                                </p:cTn>
                              </p:par>
                            </p:childTnLst>
                          </p:cTn>
                        </p:par>
                        <p:par>
                          <p:cTn id="83" fill="hold">
                            <p:stCondLst>
                              <p:cond delay="2000"/>
                            </p:stCondLst>
                            <p:childTnLst>
                              <p:par>
                                <p:cTn id="84" presetID="10" presetClass="entr" presetSubtype="0" fill="hold" grpId="0" nodeType="after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59">
                                            <p:txEl>
                                              <p:pRg st="4" end="4"/>
                                            </p:txEl>
                                          </p:spTgt>
                                        </p:tgtEl>
                                        <p:attrNameLst>
                                          <p:attrName>style.visibility</p:attrName>
                                        </p:attrNameLst>
                                      </p:cBhvr>
                                      <p:to>
                                        <p:strVal val="visible"/>
                                      </p:to>
                                    </p:set>
                                    <p:animEffect transition="in" filter="fade">
                                      <p:cBhvr>
                                        <p:cTn id="91" dur="500"/>
                                        <p:tgtEl>
                                          <p:spTgt spid="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8" grpId="0" animBg="1"/>
      <p:bldP spid="49" grpId="0"/>
      <p:bldP spid="50" grpId="0" animBg="1"/>
      <p:bldP spid="51" grpId="0"/>
      <p:bldP spid="52" grpId="0" animBg="1"/>
      <p:bldP spid="53" grpId="0"/>
      <p:bldP spid="5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en-US" altLang="ko-KR" dirty="0"/>
              <a:t>Liberty and HOS 3.0 </a:t>
            </a:r>
            <a:endParaRPr lang="ko-KR" altLang="en-US" dirty="0"/>
          </a:p>
        </p:txBody>
      </p:sp>
      <p:sp>
        <p:nvSpPr>
          <p:cNvPr id="5" name="슬라이드 번호 개체 틀 4"/>
          <p:cNvSpPr>
            <a:spLocks noGrp="1"/>
          </p:cNvSpPr>
          <p:nvPr>
            <p:ph type="sldNum" sz="quarter" idx="12"/>
          </p:nvPr>
        </p:nvSpPr>
        <p:spPr/>
        <p:txBody>
          <a:bodyPr/>
          <a:lstStyle/>
          <a:p>
            <a:fld id="{B016F8AB-BCEA-4347-8BA6-BE776009BC89}" type="slidenum">
              <a:rPr lang="en-US" altLang="ko-KR" smtClean="0"/>
              <a:t>63</a:t>
            </a:fld>
            <a:endParaRPr lang="en-US" altLang="ko-KR"/>
          </a:p>
        </p:txBody>
      </p:sp>
      <p:graphicFrame>
        <p:nvGraphicFramePr>
          <p:cNvPr id="8" name="Table 4"/>
          <p:cNvGraphicFramePr>
            <a:graphicFrameLocks noGrp="1"/>
          </p:cNvGraphicFramePr>
          <p:nvPr>
            <p:extLst/>
          </p:nvPr>
        </p:nvGraphicFramePr>
        <p:xfrm>
          <a:off x="609440" y="1228082"/>
          <a:ext cx="10969945" cy="4173772"/>
        </p:xfrm>
        <a:graphic>
          <a:graphicData uri="http://schemas.openxmlformats.org/drawingml/2006/table">
            <a:tbl>
              <a:tblPr firstRow="1" bandRow="1">
                <a:tableStyleId>{5C22544A-7EE6-4342-B048-85BDC9FD1C3A}</a:tableStyleId>
              </a:tblPr>
              <a:tblGrid>
                <a:gridCol w="5240922">
                  <a:extLst>
                    <a:ext uri="{9D8B030D-6E8A-4147-A177-3AD203B41FA5}">
                      <a16:colId xmlns:a16="http://schemas.microsoft.com/office/drawing/2014/main" val="20000"/>
                    </a:ext>
                  </a:extLst>
                </a:gridCol>
                <a:gridCol w="2430573">
                  <a:extLst>
                    <a:ext uri="{9D8B030D-6E8A-4147-A177-3AD203B41FA5}">
                      <a16:colId xmlns:a16="http://schemas.microsoft.com/office/drawing/2014/main" val="20001"/>
                    </a:ext>
                  </a:extLst>
                </a:gridCol>
                <a:gridCol w="3298450">
                  <a:extLst>
                    <a:ext uri="{9D8B030D-6E8A-4147-A177-3AD203B41FA5}">
                      <a16:colId xmlns:a16="http://schemas.microsoft.com/office/drawing/2014/main" val="20002"/>
                    </a:ext>
                  </a:extLst>
                </a:gridCol>
              </a:tblGrid>
              <a:tr h="339981">
                <a:tc>
                  <a:txBody>
                    <a:bodyPr/>
                    <a:lstStyle/>
                    <a:p>
                      <a:r>
                        <a:rPr lang="en-US" sz="2000" dirty="0"/>
                        <a:t>Function</a:t>
                      </a:r>
                      <a:r>
                        <a:rPr lang="en-US" sz="2000" baseline="0" dirty="0"/>
                        <a:t> Introduced in Liberty</a:t>
                      </a:r>
                      <a:endParaRPr lang="en-US" sz="2000" dirty="0"/>
                    </a:p>
                  </a:txBody>
                  <a:tcPr marL="121920" marR="121920" marT="60960" marB="60960"/>
                </a:tc>
                <a:tc>
                  <a:txBody>
                    <a:bodyPr/>
                    <a:lstStyle/>
                    <a:p>
                      <a:r>
                        <a:rPr lang="en-US" sz="2000" dirty="0"/>
                        <a:t>Is in HOS 3.0</a:t>
                      </a:r>
                    </a:p>
                  </a:txBody>
                  <a:tcPr marL="121920" marR="121920" marT="60960" marB="60960"/>
                </a:tc>
                <a:tc>
                  <a:txBody>
                    <a:bodyPr/>
                    <a:lstStyle/>
                    <a:p>
                      <a:r>
                        <a:rPr lang="en-US" sz="2000" dirty="0"/>
                        <a:t>Planned for HOS 4.0</a:t>
                      </a:r>
                    </a:p>
                  </a:txBody>
                  <a:tcPr marL="121920" marR="121920" marT="60960" marB="60960"/>
                </a:tc>
                <a:extLst>
                  <a:ext uri="{0D108BD9-81ED-4DB2-BD59-A6C34878D82A}">
                    <a16:rowId xmlns:a16="http://schemas.microsoft.com/office/drawing/2014/main" val="10000"/>
                  </a:ext>
                </a:extLst>
              </a:tr>
              <a:tr h="339981">
                <a:tc>
                  <a:txBody>
                    <a:bodyPr/>
                    <a:lstStyle/>
                    <a:p>
                      <a:r>
                        <a:rPr lang="en-US" sz="2000" dirty="0"/>
                        <a:t>Neutron</a:t>
                      </a:r>
                      <a:r>
                        <a:rPr lang="en-US" sz="2000" baseline="0" dirty="0"/>
                        <a:t> </a:t>
                      </a:r>
                      <a:r>
                        <a:rPr lang="en-US" sz="2000" baseline="0" dirty="0" err="1"/>
                        <a:t>QoS</a:t>
                      </a:r>
                      <a:endParaRPr lang="en-US" sz="2000" dirty="0"/>
                    </a:p>
                  </a:txBody>
                  <a:tcPr marL="121920" marR="121920" marT="60960" marB="60960"/>
                </a:tc>
                <a:tc>
                  <a:txBody>
                    <a:bodyPr/>
                    <a:lstStyle/>
                    <a:p>
                      <a:r>
                        <a:rPr lang="en-US" sz="2000" dirty="0">
                          <a:solidFill>
                            <a:srgbClr val="FF0000"/>
                          </a:solidFill>
                        </a:rPr>
                        <a:t>No</a:t>
                      </a:r>
                    </a:p>
                  </a:txBody>
                  <a:tcPr marL="121920" marR="121920" marT="60960" marB="60960"/>
                </a:tc>
                <a:tc>
                  <a:txBody>
                    <a:bodyPr/>
                    <a:lstStyle/>
                    <a:p>
                      <a:r>
                        <a:rPr lang="en-US" sz="2000" dirty="0">
                          <a:solidFill>
                            <a:srgbClr val="FF0000"/>
                          </a:solidFill>
                        </a:rPr>
                        <a:t>Yes</a:t>
                      </a:r>
                    </a:p>
                  </a:txBody>
                  <a:tcPr marL="121920" marR="121920" marT="60960" marB="60960"/>
                </a:tc>
                <a:extLst>
                  <a:ext uri="{0D108BD9-81ED-4DB2-BD59-A6C34878D82A}">
                    <a16:rowId xmlns:a16="http://schemas.microsoft.com/office/drawing/2014/main" val="10001"/>
                  </a:ext>
                </a:extLst>
              </a:tr>
              <a:tr h="339981">
                <a:tc>
                  <a:txBody>
                    <a:bodyPr/>
                    <a:lstStyle/>
                    <a:p>
                      <a:r>
                        <a:rPr lang="en-US" sz="2000" dirty="0"/>
                        <a:t>SR-IOV/PFs ports</a:t>
                      </a:r>
                    </a:p>
                  </a:txBody>
                  <a:tcPr marL="121920" marR="121920" marT="60960" marB="60960"/>
                </a:tc>
                <a:tc>
                  <a:txBody>
                    <a:bodyPr/>
                    <a:lstStyle/>
                    <a:p>
                      <a:r>
                        <a:rPr lang="en-US" sz="2000" dirty="0">
                          <a:solidFill>
                            <a:srgbClr val="FF0000"/>
                          </a:solidFill>
                        </a:rPr>
                        <a:t>No</a:t>
                      </a:r>
                    </a:p>
                  </a:txBody>
                  <a:tcPr marL="121920" marR="121920" marT="60960" marB="60960"/>
                </a:tc>
                <a:tc>
                  <a:txBody>
                    <a:bodyPr/>
                    <a:lstStyle/>
                    <a:p>
                      <a:r>
                        <a:rPr lang="en-US" sz="2000" dirty="0">
                          <a:solidFill>
                            <a:srgbClr val="FF0000"/>
                          </a:solidFill>
                        </a:rPr>
                        <a:t>Yes</a:t>
                      </a:r>
                    </a:p>
                  </a:txBody>
                  <a:tcPr marL="121920" marR="121920" marT="60960" marB="60960"/>
                </a:tc>
                <a:extLst>
                  <a:ext uri="{0D108BD9-81ED-4DB2-BD59-A6C34878D82A}">
                    <a16:rowId xmlns:a16="http://schemas.microsoft.com/office/drawing/2014/main" val="10002"/>
                  </a:ext>
                </a:extLst>
              </a:tr>
              <a:tr h="339981">
                <a:tc>
                  <a:txBody>
                    <a:bodyPr/>
                    <a:lstStyle/>
                    <a:p>
                      <a:r>
                        <a:rPr lang="en-US" sz="2000" dirty="0"/>
                        <a:t>SR-IOV/VEB</a:t>
                      </a:r>
                    </a:p>
                  </a:txBody>
                  <a:tcPr marL="121920" marR="121920" marT="60960" marB="60960"/>
                </a:tc>
                <a:tc>
                  <a:txBody>
                    <a:bodyPr/>
                    <a:lstStyle/>
                    <a:p>
                      <a:r>
                        <a:rPr lang="en-US" sz="2000" dirty="0">
                          <a:solidFill>
                            <a:srgbClr val="FF0000"/>
                          </a:solidFill>
                        </a:rPr>
                        <a:t>No</a:t>
                      </a:r>
                    </a:p>
                  </a:txBody>
                  <a:tcPr marL="121920" marR="121920" marT="60960" marB="60960"/>
                </a:tc>
                <a:tc>
                  <a:txBody>
                    <a:bodyPr/>
                    <a:lstStyle/>
                    <a:p>
                      <a:r>
                        <a:rPr lang="en-US" sz="2000" dirty="0">
                          <a:solidFill>
                            <a:srgbClr val="FF0000"/>
                          </a:solidFill>
                        </a:rPr>
                        <a:t>Yes</a:t>
                      </a:r>
                    </a:p>
                  </a:txBody>
                  <a:tcPr marL="121920" marR="121920" marT="60960" marB="60960"/>
                </a:tc>
                <a:extLst>
                  <a:ext uri="{0D108BD9-81ED-4DB2-BD59-A6C34878D82A}">
                    <a16:rowId xmlns:a16="http://schemas.microsoft.com/office/drawing/2014/main" val="10003"/>
                  </a:ext>
                </a:extLst>
              </a:tr>
              <a:tr h="339981">
                <a:tc>
                  <a:txBody>
                    <a:bodyPr/>
                    <a:lstStyle/>
                    <a:p>
                      <a:r>
                        <a:rPr lang="en-US" sz="2000" dirty="0"/>
                        <a:t>Pluggable</a:t>
                      </a:r>
                      <a:r>
                        <a:rPr lang="en-US" sz="2000" baseline="0" dirty="0"/>
                        <a:t> IPAM Framework</a:t>
                      </a:r>
                      <a:endParaRPr lang="en-US" sz="2000" dirty="0"/>
                    </a:p>
                  </a:txBody>
                  <a:tcPr marL="121920" marR="121920" marT="60960" marB="60960"/>
                </a:tc>
                <a:tc>
                  <a:txBody>
                    <a:bodyPr/>
                    <a:lstStyle/>
                    <a:p>
                      <a:r>
                        <a:rPr lang="en-US" sz="2000" dirty="0"/>
                        <a:t>Yes w/ </a:t>
                      </a:r>
                      <a:r>
                        <a:rPr lang="en-US" sz="2000" dirty="0" err="1"/>
                        <a:t>InflBlox</a:t>
                      </a:r>
                      <a:endParaRPr lang="en-US" sz="2000" dirty="0"/>
                    </a:p>
                  </a:txBody>
                  <a:tcPr marL="121920" marR="121920" marT="60960" marB="60960"/>
                </a:tc>
                <a:tc>
                  <a:txBody>
                    <a:bodyPr/>
                    <a:lstStyle/>
                    <a:p>
                      <a:r>
                        <a:rPr lang="en-US" sz="2000" dirty="0"/>
                        <a:t>Yes with QIP,</a:t>
                      </a:r>
                      <a:r>
                        <a:rPr lang="en-US" sz="2000" baseline="0" dirty="0"/>
                        <a:t> </a:t>
                      </a:r>
                      <a:r>
                        <a:rPr lang="en-US" sz="2000" baseline="0" dirty="0" err="1"/>
                        <a:t>BlueCat</a:t>
                      </a:r>
                      <a:endParaRPr lang="en-US" sz="2000" dirty="0"/>
                    </a:p>
                  </a:txBody>
                  <a:tcPr marL="121920" marR="121920" marT="60960" marB="60960"/>
                </a:tc>
                <a:extLst>
                  <a:ext uri="{0D108BD9-81ED-4DB2-BD59-A6C34878D82A}">
                    <a16:rowId xmlns:a16="http://schemas.microsoft.com/office/drawing/2014/main" val="10004"/>
                  </a:ext>
                </a:extLst>
              </a:tr>
              <a:tr h="699052">
                <a:tc>
                  <a:txBody>
                    <a:bodyPr/>
                    <a:lstStyle/>
                    <a:p>
                      <a:r>
                        <a:rPr lang="en-US" sz="2000" dirty="0"/>
                        <a:t>Neutron</a:t>
                      </a:r>
                      <a:r>
                        <a:rPr lang="en-US" sz="2000" baseline="0" dirty="0"/>
                        <a:t> RBAC</a:t>
                      </a:r>
                    </a:p>
                    <a:p>
                      <a:r>
                        <a:rPr lang="en-US" sz="2000" baseline="0" dirty="0"/>
                        <a:t>   - Allow “specific” VM attach to a network</a:t>
                      </a:r>
                    </a:p>
                    <a:p>
                      <a:r>
                        <a:rPr lang="en-US" sz="2000" baseline="0" dirty="0"/>
                        <a:t>   - Deny the ability for some tenants to create new networks</a:t>
                      </a:r>
                      <a:endParaRPr lang="en-US" sz="2000" dirty="0"/>
                    </a:p>
                  </a:txBody>
                  <a:tcPr marL="121920" marR="121920" marT="60960" marB="60960"/>
                </a:tc>
                <a:tc>
                  <a:txBody>
                    <a:bodyPr/>
                    <a:lstStyle/>
                    <a:p>
                      <a:endParaRPr lang="en-US" sz="2000" dirty="0"/>
                    </a:p>
                    <a:p>
                      <a:r>
                        <a:rPr lang="en-US" sz="2000" dirty="0"/>
                        <a:t>Yes</a:t>
                      </a:r>
                    </a:p>
                    <a:p>
                      <a:r>
                        <a:rPr lang="en-US" sz="2000" dirty="0"/>
                        <a:t>Yes</a:t>
                      </a:r>
                    </a:p>
                  </a:txBody>
                  <a:tcPr marL="121920" marR="121920" marT="60960" marB="60960"/>
                </a:tc>
                <a:tc>
                  <a:txBody>
                    <a:bodyPr/>
                    <a:lstStyle/>
                    <a:p>
                      <a:r>
                        <a:rPr lang="en-US" sz="2000" dirty="0"/>
                        <a:t>Attach</a:t>
                      </a:r>
                      <a:r>
                        <a:rPr lang="en-US" sz="2000" baseline="0" dirty="0"/>
                        <a:t> specific provider/external networks to “specific” tenants. </a:t>
                      </a:r>
                      <a:endParaRPr lang="en-US" sz="2000" dirty="0"/>
                    </a:p>
                  </a:txBody>
                  <a:tcPr marL="121920" marR="121920" marT="60960" marB="60960"/>
                </a:tc>
                <a:extLst>
                  <a:ext uri="{0D108BD9-81ED-4DB2-BD59-A6C34878D82A}">
                    <a16:rowId xmlns:a16="http://schemas.microsoft.com/office/drawing/2014/main" val="10005"/>
                  </a:ext>
                </a:extLst>
              </a:tr>
              <a:tr h="699052">
                <a:tc>
                  <a:txBody>
                    <a:bodyPr/>
                    <a:lstStyle/>
                    <a:p>
                      <a:r>
                        <a:rPr lang="en-US" sz="2000" dirty="0"/>
                        <a:t>AZ based DHCP and L3 Agent</a:t>
                      </a:r>
                    </a:p>
                  </a:txBody>
                  <a:tcPr marL="121920" marR="121920" marT="60960" marB="60960"/>
                </a:tc>
                <a:tc>
                  <a:txBody>
                    <a:bodyPr/>
                    <a:lstStyle/>
                    <a:p>
                      <a:r>
                        <a:rPr lang="en-US" sz="2000" dirty="0">
                          <a:solidFill>
                            <a:srgbClr val="FF0000"/>
                          </a:solidFill>
                        </a:rPr>
                        <a:t>No</a:t>
                      </a:r>
                    </a:p>
                  </a:txBody>
                  <a:tcPr marL="121920" marR="121920" marT="60960" marB="60960"/>
                </a:tc>
                <a:tc>
                  <a:txBody>
                    <a:bodyPr/>
                    <a:lstStyle/>
                    <a:p>
                      <a:r>
                        <a:rPr lang="en-US" sz="2000" dirty="0">
                          <a:solidFill>
                            <a:srgbClr val="FF0000"/>
                          </a:solidFill>
                        </a:rPr>
                        <a:t>Yes</a:t>
                      </a:r>
                    </a:p>
                  </a:txBody>
                  <a:tcPr marL="121920" marR="121920" marT="60960" marB="60960"/>
                </a:tc>
                <a:extLst>
                  <a:ext uri="{0D108BD9-81ED-4DB2-BD59-A6C34878D82A}">
                    <a16:rowId xmlns:a16="http://schemas.microsoft.com/office/drawing/2014/main" val="4051693822"/>
                  </a:ext>
                </a:extLst>
              </a:tr>
            </a:tbl>
          </a:graphicData>
        </a:graphic>
      </p:graphicFrame>
    </p:spTree>
    <p:extLst>
      <p:ext uri="{BB962C8B-B14F-4D97-AF65-F5344CB8AC3E}">
        <p14:creationId xmlns:p14="http://schemas.microsoft.com/office/powerpoint/2010/main" val="75254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en-US" altLang="ko-KR" dirty="0"/>
              <a:t>Liberty and HOS 3.0 </a:t>
            </a:r>
            <a:endParaRPr lang="ko-KR" altLang="en-US" dirty="0"/>
          </a:p>
        </p:txBody>
      </p:sp>
      <p:sp>
        <p:nvSpPr>
          <p:cNvPr id="5" name="슬라이드 번호 개체 틀 4"/>
          <p:cNvSpPr>
            <a:spLocks noGrp="1"/>
          </p:cNvSpPr>
          <p:nvPr>
            <p:ph type="sldNum" sz="quarter" idx="12"/>
          </p:nvPr>
        </p:nvSpPr>
        <p:spPr/>
        <p:txBody>
          <a:bodyPr/>
          <a:lstStyle/>
          <a:p>
            <a:fld id="{B016F8AB-BCEA-4347-8BA6-BE776009BC89}" type="slidenum">
              <a:rPr lang="en-US" altLang="ko-KR" smtClean="0"/>
              <a:t>64</a:t>
            </a:fld>
            <a:endParaRPr lang="en-US" altLang="ko-KR"/>
          </a:p>
        </p:txBody>
      </p:sp>
      <p:graphicFrame>
        <p:nvGraphicFramePr>
          <p:cNvPr id="8" name="Table 4"/>
          <p:cNvGraphicFramePr>
            <a:graphicFrameLocks noGrp="1"/>
          </p:cNvGraphicFramePr>
          <p:nvPr>
            <p:extLst/>
          </p:nvPr>
        </p:nvGraphicFramePr>
        <p:xfrm>
          <a:off x="609440" y="1228082"/>
          <a:ext cx="10969945" cy="4328160"/>
        </p:xfrm>
        <a:graphic>
          <a:graphicData uri="http://schemas.openxmlformats.org/drawingml/2006/table">
            <a:tbl>
              <a:tblPr firstRow="1" bandRow="1">
                <a:tableStyleId>{5C22544A-7EE6-4342-B048-85BDC9FD1C3A}</a:tableStyleId>
              </a:tblPr>
              <a:tblGrid>
                <a:gridCol w="5240922">
                  <a:extLst>
                    <a:ext uri="{9D8B030D-6E8A-4147-A177-3AD203B41FA5}">
                      <a16:colId xmlns:a16="http://schemas.microsoft.com/office/drawing/2014/main" val="20000"/>
                    </a:ext>
                  </a:extLst>
                </a:gridCol>
                <a:gridCol w="2430573">
                  <a:extLst>
                    <a:ext uri="{9D8B030D-6E8A-4147-A177-3AD203B41FA5}">
                      <a16:colId xmlns:a16="http://schemas.microsoft.com/office/drawing/2014/main" val="20001"/>
                    </a:ext>
                  </a:extLst>
                </a:gridCol>
                <a:gridCol w="3298450">
                  <a:extLst>
                    <a:ext uri="{9D8B030D-6E8A-4147-A177-3AD203B41FA5}">
                      <a16:colId xmlns:a16="http://schemas.microsoft.com/office/drawing/2014/main" val="20002"/>
                    </a:ext>
                  </a:extLst>
                </a:gridCol>
              </a:tblGrid>
              <a:tr h="339981">
                <a:tc>
                  <a:txBody>
                    <a:bodyPr/>
                    <a:lstStyle/>
                    <a:p>
                      <a:r>
                        <a:rPr lang="en-US" sz="2000" dirty="0"/>
                        <a:t>Function</a:t>
                      </a:r>
                      <a:r>
                        <a:rPr lang="en-US" sz="2000" baseline="0" dirty="0"/>
                        <a:t> Introduced in Liberty</a:t>
                      </a:r>
                      <a:endParaRPr lang="en-US" sz="2000" dirty="0"/>
                    </a:p>
                  </a:txBody>
                  <a:tcPr marL="121920" marR="121920" marT="60960" marB="60960"/>
                </a:tc>
                <a:tc>
                  <a:txBody>
                    <a:bodyPr/>
                    <a:lstStyle/>
                    <a:p>
                      <a:r>
                        <a:rPr lang="en-US" sz="2000" dirty="0"/>
                        <a:t>Is in HOS 3.0</a:t>
                      </a:r>
                    </a:p>
                  </a:txBody>
                  <a:tcPr marL="121920" marR="121920" marT="60960" marB="60960"/>
                </a:tc>
                <a:tc>
                  <a:txBody>
                    <a:bodyPr/>
                    <a:lstStyle/>
                    <a:p>
                      <a:r>
                        <a:rPr lang="en-US" sz="2000" dirty="0"/>
                        <a:t>Planned for HOS 4.0</a:t>
                      </a:r>
                    </a:p>
                  </a:txBody>
                  <a:tcPr marL="121920" marR="121920" marT="60960" marB="60960"/>
                </a:tc>
                <a:extLst>
                  <a:ext uri="{0D108BD9-81ED-4DB2-BD59-A6C34878D82A}">
                    <a16:rowId xmlns:a16="http://schemas.microsoft.com/office/drawing/2014/main" val="10000"/>
                  </a:ext>
                </a:extLst>
              </a:tr>
              <a:tr h="339981">
                <a:tc>
                  <a:txBody>
                    <a:bodyPr/>
                    <a:lstStyle/>
                    <a:p>
                      <a:r>
                        <a:rPr lang="en-US" sz="2000" dirty="0"/>
                        <a:t>Curvature</a:t>
                      </a:r>
                      <a:r>
                        <a:rPr lang="en-US" sz="2000" baseline="0" dirty="0"/>
                        <a:t> GUI</a:t>
                      </a:r>
                      <a:endParaRPr lang="en-US" sz="2000" dirty="0"/>
                    </a:p>
                  </a:txBody>
                  <a:tcPr marL="121920" marR="121920" marT="60960" marB="60960"/>
                </a:tc>
                <a:tc>
                  <a:txBody>
                    <a:bodyPr/>
                    <a:lstStyle/>
                    <a:p>
                      <a:r>
                        <a:rPr lang="en-US" sz="2000" dirty="0"/>
                        <a:t>Yes</a:t>
                      </a:r>
                    </a:p>
                  </a:txBody>
                  <a:tcPr marL="121920" marR="121920" marT="60960" marB="60960"/>
                </a:tc>
                <a:tc>
                  <a:txBody>
                    <a:bodyPr/>
                    <a:lstStyle/>
                    <a:p>
                      <a:r>
                        <a:rPr lang="en-US" sz="2000" dirty="0"/>
                        <a:t>Yes</a:t>
                      </a:r>
                    </a:p>
                  </a:txBody>
                  <a:tcPr marL="121920" marR="121920" marT="60960" marB="60960"/>
                </a:tc>
                <a:extLst>
                  <a:ext uri="{0D108BD9-81ED-4DB2-BD59-A6C34878D82A}">
                    <a16:rowId xmlns:a16="http://schemas.microsoft.com/office/drawing/2014/main" val="10006"/>
                  </a:ext>
                </a:extLst>
              </a:tr>
              <a:tr h="894786">
                <a:tc>
                  <a:txBody>
                    <a:bodyPr/>
                    <a:lstStyle/>
                    <a:p>
                      <a:r>
                        <a:rPr lang="en-US" sz="2000" dirty="0"/>
                        <a:t>IPv6 </a:t>
                      </a:r>
                    </a:p>
                    <a:p>
                      <a:r>
                        <a:rPr lang="en-US" sz="2000" dirty="0"/>
                        <a:t>  - Operator (Services)</a:t>
                      </a:r>
                    </a:p>
                    <a:p>
                      <a:r>
                        <a:rPr lang="en-US" sz="2000" dirty="0"/>
                        <a:t>  -</a:t>
                      </a:r>
                      <a:r>
                        <a:rPr lang="en-US" sz="2000" baseline="0" dirty="0"/>
                        <a:t> Management Networks</a:t>
                      </a:r>
                    </a:p>
                    <a:p>
                      <a:r>
                        <a:rPr lang="en-US" sz="2000" baseline="0" dirty="0"/>
                        <a:t>  - Prefix Delegation</a:t>
                      </a:r>
                      <a:endParaRPr lang="en-US" sz="2000" dirty="0"/>
                    </a:p>
                  </a:txBody>
                  <a:tcPr marL="121920" marR="121920" marT="60960" marB="60960"/>
                </a:tc>
                <a:tc>
                  <a:txBody>
                    <a:bodyPr/>
                    <a:lstStyle/>
                    <a:p>
                      <a:endParaRPr lang="en-US" sz="2000" dirty="0"/>
                    </a:p>
                    <a:p>
                      <a:r>
                        <a:rPr lang="en-US" sz="2000" dirty="0"/>
                        <a:t>No</a:t>
                      </a:r>
                    </a:p>
                    <a:p>
                      <a:r>
                        <a:rPr lang="en-US" sz="2000" dirty="0"/>
                        <a:t>No</a:t>
                      </a:r>
                    </a:p>
                    <a:p>
                      <a:r>
                        <a:rPr lang="en-US" sz="2000" dirty="0"/>
                        <a:t>Yes</a:t>
                      </a:r>
                    </a:p>
                  </a:txBody>
                  <a:tcPr marL="121920" marR="121920" marT="60960" marB="60960"/>
                </a:tc>
                <a:tc>
                  <a:txBody>
                    <a:bodyPr/>
                    <a:lstStyle/>
                    <a:p>
                      <a:endParaRPr lang="en-US" sz="2000" dirty="0"/>
                    </a:p>
                    <a:p>
                      <a:r>
                        <a:rPr lang="en-US" sz="2000" dirty="0"/>
                        <a:t>Yes</a:t>
                      </a:r>
                    </a:p>
                    <a:p>
                      <a:r>
                        <a:rPr lang="en-US" sz="2000" dirty="0"/>
                        <a:t>Yes</a:t>
                      </a:r>
                    </a:p>
                  </a:txBody>
                  <a:tcPr marL="121920" marR="121920" marT="60960" marB="60960"/>
                </a:tc>
                <a:extLst>
                  <a:ext uri="{0D108BD9-81ED-4DB2-BD59-A6C34878D82A}">
                    <a16:rowId xmlns:a16="http://schemas.microsoft.com/office/drawing/2014/main" val="10007"/>
                  </a:ext>
                </a:extLst>
              </a:tr>
              <a:tr h="339981">
                <a:tc>
                  <a:txBody>
                    <a:bodyPr/>
                    <a:lstStyle/>
                    <a:p>
                      <a:r>
                        <a:rPr lang="en-US" sz="2000" dirty="0"/>
                        <a:t>Port</a:t>
                      </a:r>
                      <a:r>
                        <a:rPr lang="en-US" sz="2000" baseline="0" dirty="0"/>
                        <a:t> Level Security Group Enablement</a:t>
                      </a:r>
                      <a:endParaRPr lang="en-US" sz="2000" dirty="0"/>
                    </a:p>
                  </a:txBody>
                  <a:tcPr marL="121920" marR="121920" marT="60960" marB="60960"/>
                </a:tc>
                <a:tc>
                  <a:txBody>
                    <a:bodyPr/>
                    <a:lstStyle/>
                    <a:p>
                      <a:r>
                        <a:rPr lang="en-US" sz="2000" dirty="0">
                          <a:solidFill>
                            <a:srgbClr val="FF0000"/>
                          </a:solidFill>
                        </a:rPr>
                        <a:t>No</a:t>
                      </a:r>
                    </a:p>
                  </a:txBody>
                  <a:tcPr marL="121920" marR="121920" marT="60960" marB="60960"/>
                </a:tc>
                <a:tc>
                  <a:txBody>
                    <a:bodyPr/>
                    <a:lstStyle/>
                    <a:p>
                      <a:r>
                        <a:rPr lang="en-US" sz="2000" dirty="0">
                          <a:solidFill>
                            <a:srgbClr val="FF0000"/>
                          </a:solidFill>
                        </a:rPr>
                        <a:t>Yes</a:t>
                      </a:r>
                    </a:p>
                  </a:txBody>
                  <a:tcPr marL="121920" marR="121920" marT="60960" marB="60960"/>
                </a:tc>
                <a:extLst>
                  <a:ext uri="{0D108BD9-81ED-4DB2-BD59-A6C34878D82A}">
                    <a16:rowId xmlns:a16="http://schemas.microsoft.com/office/drawing/2014/main" val="10008"/>
                  </a:ext>
                </a:extLst>
              </a:tr>
              <a:tr h="339981">
                <a:tc>
                  <a:txBody>
                    <a:bodyPr/>
                    <a:lstStyle/>
                    <a:p>
                      <a:r>
                        <a:rPr lang="en-US" sz="2000" dirty="0"/>
                        <a:t>L2 Gateway</a:t>
                      </a:r>
                    </a:p>
                  </a:txBody>
                  <a:tcPr marL="121920" marR="121920" marT="60960" marB="60960"/>
                </a:tc>
                <a:tc>
                  <a:txBody>
                    <a:bodyPr/>
                    <a:lstStyle/>
                    <a:p>
                      <a:r>
                        <a:rPr lang="en-US" sz="2000" dirty="0"/>
                        <a:t>Yes</a:t>
                      </a:r>
                    </a:p>
                  </a:txBody>
                  <a:tcPr marL="121920" marR="121920" marT="60960" marB="60960"/>
                </a:tc>
                <a:tc>
                  <a:txBody>
                    <a:bodyPr/>
                    <a:lstStyle/>
                    <a:p>
                      <a:r>
                        <a:rPr lang="en-US" sz="2000" dirty="0"/>
                        <a:t>Yes</a:t>
                      </a:r>
                    </a:p>
                  </a:txBody>
                  <a:tcPr marL="121920" marR="121920" marT="60960" marB="60960"/>
                </a:tc>
                <a:extLst>
                  <a:ext uri="{0D108BD9-81ED-4DB2-BD59-A6C34878D82A}">
                    <a16:rowId xmlns:a16="http://schemas.microsoft.com/office/drawing/2014/main" val="10009"/>
                  </a:ext>
                </a:extLst>
              </a:tr>
              <a:tr h="419155">
                <a:tc>
                  <a:txBody>
                    <a:bodyPr/>
                    <a:lstStyle/>
                    <a:p>
                      <a:r>
                        <a:rPr lang="en-US" sz="2000" dirty="0"/>
                        <a:t>DVR</a:t>
                      </a:r>
                      <a:r>
                        <a:rPr lang="en-US" sz="2000" baseline="0" dirty="0"/>
                        <a:t> Connectivity across VLAN and VXLAN</a:t>
                      </a:r>
                      <a:endParaRPr lang="en-US" sz="2000" dirty="0"/>
                    </a:p>
                  </a:txBody>
                  <a:tcPr marL="121920" marR="121920" marT="60960" marB="60960"/>
                </a:tc>
                <a:tc>
                  <a:txBody>
                    <a:bodyPr/>
                    <a:lstStyle/>
                    <a:p>
                      <a:r>
                        <a:rPr lang="en-US" sz="2000" dirty="0">
                          <a:solidFill>
                            <a:srgbClr val="FF0000"/>
                          </a:solidFill>
                        </a:rPr>
                        <a:t>No</a:t>
                      </a:r>
                    </a:p>
                  </a:txBody>
                  <a:tcPr marL="121920" marR="121920" marT="60960" marB="60960"/>
                </a:tc>
                <a:tc>
                  <a:txBody>
                    <a:bodyPr/>
                    <a:lstStyle/>
                    <a:p>
                      <a:r>
                        <a:rPr lang="en-US" sz="2000" dirty="0">
                          <a:solidFill>
                            <a:srgbClr val="FF0000"/>
                          </a:solidFill>
                        </a:rPr>
                        <a:t>Yes</a:t>
                      </a:r>
                    </a:p>
                  </a:txBody>
                  <a:tcPr marL="121920" marR="121920" marT="60960" marB="60960"/>
                </a:tc>
                <a:extLst>
                  <a:ext uri="{0D108BD9-81ED-4DB2-BD59-A6C34878D82A}">
                    <a16:rowId xmlns:a16="http://schemas.microsoft.com/office/drawing/2014/main" val="10010"/>
                  </a:ext>
                </a:extLst>
              </a:tr>
              <a:tr h="419155">
                <a:tc>
                  <a:txBody>
                    <a:bodyPr/>
                    <a:lstStyle/>
                    <a:p>
                      <a:r>
                        <a:rPr lang="en-US" sz="2000" dirty="0"/>
                        <a:t>CVR HA</a:t>
                      </a:r>
                    </a:p>
                  </a:txBody>
                  <a:tcPr marL="121920" marR="121920" marT="60960" marB="60960"/>
                </a:tc>
                <a:tc>
                  <a:txBody>
                    <a:bodyPr/>
                    <a:lstStyle/>
                    <a:p>
                      <a:r>
                        <a:rPr lang="en-US" sz="2000" dirty="0"/>
                        <a:t>Yes</a:t>
                      </a:r>
                    </a:p>
                  </a:txBody>
                  <a:tcPr marL="121920" marR="121920" marT="60960" marB="60960"/>
                </a:tc>
                <a:tc>
                  <a:txBody>
                    <a:bodyPr/>
                    <a:lstStyle/>
                    <a:p>
                      <a:r>
                        <a:rPr lang="en-US" sz="2000" dirty="0"/>
                        <a:t>Yes</a:t>
                      </a:r>
                    </a:p>
                  </a:txBody>
                  <a:tcPr marL="121920" marR="121920" marT="60960" marB="60960"/>
                </a:tc>
                <a:extLst>
                  <a:ext uri="{0D108BD9-81ED-4DB2-BD59-A6C34878D82A}">
                    <a16:rowId xmlns:a16="http://schemas.microsoft.com/office/drawing/2014/main" val="93136789"/>
                  </a:ext>
                </a:extLst>
              </a:tr>
              <a:tr h="419155">
                <a:tc>
                  <a:txBody>
                    <a:bodyPr/>
                    <a:lstStyle/>
                    <a:p>
                      <a:r>
                        <a:rPr lang="en-US" sz="2000" dirty="0"/>
                        <a:t>DVR, SNAT HA</a:t>
                      </a:r>
                    </a:p>
                  </a:txBody>
                  <a:tcPr marL="121920" marR="121920" marT="60960" marB="60960"/>
                </a:tc>
                <a:tc>
                  <a:txBody>
                    <a:bodyPr/>
                    <a:lstStyle/>
                    <a:p>
                      <a:r>
                        <a:rPr lang="en-US" sz="2000" dirty="0">
                          <a:solidFill>
                            <a:srgbClr val="FF0000"/>
                          </a:solidFill>
                        </a:rPr>
                        <a:t>No</a:t>
                      </a:r>
                    </a:p>
                  </a:txBody>
                  <a:tcPr marL="121920" marR="121920" marT="60960" marB="60960"/>
                </a:tc>
                <a:tc>
                  <a:txBody>
                    <a:bodyPr/>
                    <a:lstStyle/>
                    <a:p>
                      <a:r>
                        <a:rPr lang="en-US" sz="2000" dirty="0">
                          <a:solidFill>
                            <a:srgbClr val="FF0000"/>
                          </a:solidFill>
                        </a:rPr>
                        <a:t>Yes</a:t>
                      </a:r>
                    </a:p>
                  </a:txBody>
                  <a:tcPr marL="121920" marR="121920" marT="60960" marB="60960"/>
                </a:tc>
                <a:extLst>
                  <a:ext uri="{0D108BD9-81ED-4DB2-BD59-A6C34878D82A}">
                    <a16:rowId xmlns:a16="http://schemas.microsoft.com/office/drawing/2014/main" val="3141818626"/>
                  </a:ext>
                </a:extLst>
              </a:tr>
            </a:tbl>
          </a:graphicData>
        </a:graphic>
      </p:graphicFrame>
    </p:spTree>
    <p:extLst>
      <p:ext uri="{BB962C8B-B14F-4D97-AF65-F5344CB8AC3E}">
        <p14:creationId xmlns:p14="http://schemas.microsoft.com/office/powerpoint/2010/main" val="1774419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OVS-DPDK and SR-IOV with HOS 4.0</a:t>
            </a:r>
            <a:endParaRPr lang="ko-KR" altLang="en-US" dirty="0"/>
          </a:p>
        </p:txBody>
      </p:sp>
      <p:sp>
        <p:nvSpPr>
          <p:cNvPr id="3" name="슬라이드 번호 개체 틀 2"/>
          <p:cNvSpPr>
            <a:spLocks noGrp="1"/>
          </p:cNvSpPr>
          <p:nvPr>
            <p:ph type="sldNum" sz="quarter" idx="12"/>
          </p:nvPr>
        </p:nvSpPr>
        <p:spPr/>
        <p:txBody>
          <a:bodyPr/>
          <a:lstStyle/>
          <a:p>
            <a:fld id="{B016F8AB-BCEA-4347-8BA6-BE776009BC89}" type="slidenum">
              <a:rPr lang="en-US" altLang="ko-KR" smtClean="0"/>
              <a:t>65</a:t>
            </a:fld>
            <a:endParaRPr lang="en-US" altLang="ko-KR"/>
          </a:p>
        </p:txBody>
      </p:sp>
      <p:grpSp>
        <p:nvGrpSpPr>
          <p:cNvPr id="4" name="Group 2"/>
          <p:cNvGrpSpPr/>
          <p:nvPr/>
        </p:nvGrpSpPr>
        <p:grpSpPr>
          <a:xfrm>
            <a:off x="6458778" y="1411571"/>
            <a:ext cx="2312172" cy="1939227"/>
            <a:chOff x="5073041" y="1035865"/>
            <a:chExt cx="1914174" cy="1658856"/>
          </a:xfrm>
        </p:grpSpPr>
        <p:sp>
          <p:nvSpPr>
            <p:cNvPr id="5" name="Rectangle 8"/>
            <p:cNvSpPr/>
            <p:nvPr/>
          </p:nvSpPr>
          <p:spPr>
            <a:xfrm>
              <a:off x="5073041" y="1035865"/>
              <a:ext cx="1914174" cy="1658856"/>
            </a:xfrm>
            <a:prstGeom prst="rect">
              <a:avLst/>
            </a:prstGeom>
            <a:solidFill>
              <a:schemeClr val="accent6">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a:t>VNF</a:t>
              </a:r>
            </a:p>
          </p:txBody>
        </p:sp>
        <p:sp>
          <p:nvSpPr>
            <p:cNvPr id="7" name="Rectangle 10"/>
            <p:cNvSpPr/>
            <p:nvPr/>
          </p:nvSpPr>
          <p:spPr>
            <a:xfrm>
              <a:off x="5190058" y="1810932"/>
              <a:ext cx="1713774" cy="306207"/>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Guest OS</a:t>
              </a:r>
            </a:p>
          </p:txBody>
        </p:sp>
        <p:sp>
          <p:nvSpPr>
            <p:cNvPr id="8" name="Rectangle 11"/>
            <p:cNvSpPr/>
            <p:nvPr/>
          </p:nvSpPr>
          <p:spPr>
            <a:xfrm>
              <a:off x="5190058" y="1437699"/>
              <a:ext cx="1713774" cy="306207"/>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DPDK</a:t>
              </a:r>
            </a:p>
          </p:txBody>
        </p:sp>
        <p:sp>
          <p:nvSpPr>
            <p:cNvPr id="9" name="Rectangle 12"/>
            <p:cNvSpPr/>
            <p:nvPr/>
          </p:nvSpPr>
          <p:spPr>
            <a:xfrm>
              <a:off x="5193520" y="2210241"/>
              <a:ext cx="517358" cy="3704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VF</a:t>
              </a:r>
            </a:p>
          </p:txBody>
        </p:sp>
        <p:sp>
          <p:nvSpPr>
            <p:cNvPr id="10" name="Rectangle 13"/>
            <p:cNvSpPr/>
            <p:nvPr/>
          </p:nvSpPr>
          <p:spPr>
            <a:xfrm>
              <a:off x="5829816" y="2221294"/>
              <a:ext cx="517358" cy="3704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VF</a:t>
              </a:r>
            </a:p>
          </p:txBody>
        </p:sp>
        <p:sp>
          <p:nvSpPr>
            <p:cNvPr id="11" name="Rectangle 16"/>
            <p:cNvSpPr/>
            <p:nvPr/>
          </p:nvSpPr>
          <p:spPr>
            <a:xfrm>
              <a:off x="6428024" y="2221294"/>
              <a:ext cx="517358" cy="3704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VF</a:t>
              </a:r>
            </a:p>
          </p:txBody>
        </p:sp>
      </p:grpSp>
      <p:sp>
        <p:nvSpPr>
          <p:cNvPr id="12" name="Round Diagonal Corner Rectangle 3"/>
          <p:cNvSpPr/>
          <p:nvPr/>
        </p:nvSpPr>
        <p:spPr>
          <a:xfrm>
            <a:off x="1004042" y="4474029"/>
            <a:ext cx="8094998" cy="636669"/>
          </a:xfrm>
          <a:prstGeom prst="round2Diag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x86 Platforms</a:t>
            </a:r>
          </a:p>
        </p:txBody>
      </p:sp>
      <p:sp>
        <p:nvSpPr>
          <p:cNvPr id="13" name="Round Diagonal Corner Rectangle 4"/>
          <p:cNvSpPr/>
          <p:nvPr/>
        </p:nvSpPr>
        <p:spPr>
          <a:xfrm>
            <a:off x="6186000" y="4861129"/>
            <a:ext cx="2607842" cy="499138"/>
          </a:xfrm>
          <a:prstGeom prst="round2DiagRect">
            <a:avLst/>
          </a:prstGeom>
          <a:solidFill>
            <a:schemeClr val="bg2"/>
          </a:solidFill>
          <a:ln w="2540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NIC10/40Gbps NIC </a:t>
            </a:r>
          </a:p>
          <a:p>
            <a:pPr algn="ctr"/>
            <a:r>
              <a:rPr lang="en-US" sz="1400" dirty="0">
                <a:solidFill>
                  <a:schemeClr val="tx1"/>
                </a:solidFill>
              </a:rPr>
              <a:t>with SR-IOV</a:t>
            </a:r>
          </a:p>
        </p:txBody>
      </p:sp>
      <p:sp>
        <p:nvSpPr>
          <p:cNvPr id="14" name="Round Diagonal Corner Rectangle 5"/>
          <p:cNvSpPr/>
          <p:nvPr/>
        </p:nvSpPr>
        <p:spPr>
          <a:xfrm>
            <a:off x="1004040" y="3600366"/>
            <a:ext cx="8094998" cy="689190"/>
          </a:xfrm>
          <a:prstGeom prst="round2Diag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b="1" dirty="0"/>
              <a:t>User Space</a:t>
            </a:r>
          </a:p>
        </p:txBody>
      </p:sp>
      <p:sp>
        <p:nvSpPr>
          <p:cNvPr id="15" name="Round Diagonal Corner Rectangle 7"/>
          <p:cNvSpPr/>
          <p:nvPr/>
        </p:nvSpPr>
        <p:spPr>
          <a:xfrm>
            <a:off x="3669115" y="3682626"/>
            <a:ext cx="3820807" cy="524671"/>
          </a:xfrm>
          <a:prstGeom prst="round2Diag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DPDK Accelerated </a:t>
            </a:r>
            <a:r>
              <a:rPr lang="en-US" sz="1400" dirty="0" err="1"/>
              <a:t>vSwitch</a:t>
            </a:r>
            <a:r>
              <a:rPr lang="en-US" sz="1400" dirty="0"/>
              <a:t> w/ </a:t>
            </a:r>
            <a:r>
              <a:rPr lang="en-US" sz="1400" dirty="0" err="1"/>
              <a:t>vhost</a:t>
            </a:r>
            <a:r>
              <a:rPr lang="en-US" sz="1400" dirty="0"/>
              <a:t>-user</a:t>
            </a:r>
          </a:p>
        </p:txBody>
      </p:sp>
      <p:sp>
        <p:nvSpPr>
          <p:cNvPr id="16" name="Up Arrow 15"/>
          <p:cNvSpPr/>
          <p:nvPr/>
        </p:nvSpPr>
        <p:spPr>
          <a:xfrm>
            <a:off x="7443515" y="3260468"/>
            <a:ext cx="774362" cy="1600660"/>
          </a:xfrm>
          <a:prstGeom prst="upArrow">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a:t>Intel VT-d and </a:t>
            </a:r>
          </a:p>
          <a:p>
            <a:pPr algn="ctr"/>
            <a:r>
              <a:rPr lang="en-US" sz="1200" dirty="0"/>
              <a:t>SR-IOV</a:t>
            </a:r>
          </a:p>
        </p:txBody>
      </p:sp>
      <p:cxnSp>
        <p:nvCxnSpPr>
          <p:cNvPr id="17" name="Straight Arrow Connector 39"/>
          <p:cNvCxnSpPr>
            <a:stCxn id="15" idx="1"/>
            <a:endCxn id="13" idx="3"/>
          </p:cNvCxnSpPr>
          <p:nvPr/>
        </p:nvCxnSpPr>
        <p:spPr>
          <a:xfrm>
            <a:off x="5579519" y="4207296"/>
            <a:ext cx="1910401" cy="653832"/>
          </a:xfrm>
          <a:prstGeom prst="straightConnector1">
            <a:avLst/>
          </a:prstGeom>
          <a:ln w="25400" cmpd="sng">
            <a:solidFill>
              <a:srgbClr val="C00000"/>
            </a:solidFill>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8" name="Round Diagonal Corner Rectangle 42"/>
          <p:cNvSpPr/>
          <p:nvPr/>
        </p:nvSpPr>
        <p:spPr>
          <a:xfrm>
            <a:off x="1156639" y="4861127"/>
            <a:ext cx="2607842" cy="499138"/>
          </a:xfrm>
          <a:prstGeom prst="round2DiagRect">
            <a:avLst/>
          </a:prstGeom>
          <a:solidFill>
            <a:schemeClr val="bg2"/>
          </a:solidFill>
          <a:ln w="2540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rPr>
              <a:t>FlexNIC</a:t>
            </a:r>
            <a:r>
              <a:rPr lang="en-US" sz="1400" dirty="0">
                <a:solidFill>
                  <a:schemeClr val="tx1"/>
                </a:solidFill>
              </a:rPr>
              <a:t> Cards</a:t>
            </a:r>
          </a:p>
        </p:txBody>
      </p:sp>
      <p:cxnSp>
        <p:nvCxnSpPr>
          <p:cNvPr id="19" name="Straight Arrow Connector 43"/>
          <p:cNvCxnSpPr>
            <a:stCxn id="18" idx="3"/>
            <a:endCxn id="15" idx="1"/>
          </p:cNvCxnSpPr>
          <p:nvPr/>
        </p:nvCxnSpPr>
        <p:spPr>
          <a:xfrm flipV="1">
            <a:off x="2460560" y="4207296"/>
            <a:ext cx="3118959" cy="653831"/>
          </a:xfrm>
          <a:prstGeom prst="straightConnector1">
            <a:avLst/>
          </a:prstGeom>
          <a:ln w="25400" cmpd="sng">
            <a:solidFill>
              <a:srgbClr val="C00000"/>
            </a:solidFill>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0" name="Round Diagonal Corner Rectangle 38"/>
          <p:cNvSpPr/>
          <p:nvPr/>
        </p:nvSpPr>
        <p:spPr>
          <a:xfrm>
            <a:off x="5187282" y="5487460"/>
            <a:ext cx="1865052" cy="499138"/>
          </a:xfrm>
          <a:prstGeom prst="round2DiagRect">
            <a:avLst/>
          </a:prstGeom>
          <a:solidFill>
            <a:schemeClr val="bg2"/>
          </a:solidFill>
          <a:ln w="2540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Networking Switches</a:t>
            </a:r>
          </a:p>
        </p:txBody>
      </p:sp>
      <p:sp>
        <p:nvSpPr>
          <p:cNvPr id="21" name="Round Diagonal Corner Rectangle 40"/>
          <p:cNvSpPr/>
          <p:nvPr/>
        </p:nvSpPr>
        <p:spPr>
          <a:xfrm>
            <a:off x="2603179" y="5489876"/>
            <a:ext cx="1865052" cy="499138"/>
          </a:xfrm>
          <a:prstGeom prst="round2DiagRect">
            <a:avLst/>
          </a:prstGeom>
          <a:solidFill>
            <a:schemeClr val="bg2"/>
          </a:solidFill>
          <a:ln w="2540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Storage</a:t>
            </a:r>
          </a:p>
        </p:txBody>
      </p:sp>
      <p:cxnSp>
        <p:nvCxnSpPr>
          <p:cNvPr id="22" name="Straight Arrow Connector 26"/>
          <p:cNvCxnSpPr>
            <a:stCxn id="13" idx="1"/>
            <a:endCxn id="20" idx="0"/>
          </p:cNvCxnSpPr>
          <p:nvPr/>
        </p:nvCxnSpPr>
        <p:spPr>
          <a:xfrm flipH="1">
            <a:off x="7052336" y="5360267"/>
            <a:ext cx="437586" cy="376764"/>
          </a:xfrm>
          <a:prstGeom prst="straightConnector1">
            <a:avLst/>
          </a:prstGeom>
          <a:ln w="1270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41"/>
          <p:cNvCxnSpPr>
            <a:stCxn id="18" idx="1"/>
            <a:endCxn id="21" idx="2"/>
          </p:cNvCxnSpPr>
          <p:nvPr/>
        </p:nvCxnSpPr>
        <p:spPr>
          <a:xfrm>
            <a:off x="2460561" y="5360265"/>
            <a:ext cx="142618" cy="379179"/>
          </a:xfrm>
          <a:prstGeom prst="straightConnector1">
            <a:avLst/>
          </a:prstGeom>
          <a:ln w="1270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Connector 19"/>
          <p:cNvCxnSpPr/>
          <p:nvPr/>
        </p:nvCxnSpPr>
        <p:spPr>
          <a:xfrm>
            <a:off x="8879488" y="3505514"/>
            <a:ext cx="347513" cy="1357"/>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34"/>
          <p:cNvCxnSpPr/>
          <p:nvPr/>
        </p:nvCxnSpPr>
        <p:spPr>
          <a:xfrm>
            <a:off x="11001547" y="3505514"/>
            <a:ext cx="347513" cy="1357"/>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 name="Round Diagonal Corner Rectangle 37"/>
          <p:cNvSpPr/>
          <p:nvPr/>
        </p:nvSpPr>
        <p:spPr>
          <a:xfrm>
            <a:off x="9226368" y="1373548"/>
            <a:ext cx="2122692" cy="3737150"/>
          </a:xfrm>
          <a:prstGeom prst="round2DiagRect">
            <a:avLst>
              <a:gd name="adj1" fmla="val 8488"/>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893" tIns="60947" rIns="121893" bIns="60947" rtlCol="0" anchor="ctr"/>
          <a:lstStyle/>
          <a:p>
            <a:pPr algn="ctr"/>
            <a:r>
              <a:rPr lang="en-US" b="1" dirty="0"/>
              <a:t>HPE Helion</a:t>
            </a:r>
          </a:p>
          <a:p>
            <a:pPr algn="ctr"/>
            <a:r>
              <a:rPr lang="en-US" b="1" dirty="0"/>
              <a:t>OpenStack Control Plane</a:t>
            </a:r>
          </a:p>
        </p:txBody>
      </p:sp>
      <p:cxnSp>
        <p:nvCxnSpPr>
          <p:cNvPr id="27" name="Straight Arrow Connector 44"/>
          <p:cNvCxnSpPr>
            <a:endCxn id="20" idx="2"/>
          </p:cNvCxnSpPr>
          <p:nvPr/>
        </p:nvCxnSpPr>
        <p:spPr>
          <a:xfrm>
            <a:off x="3764482" y="5110700"/>
            <a:ext cx="1422800" cy="626333"/>
          </a:xfrm>
          <a:prstGeom prst="straightConnector1">
            <a:avLst/>
          </a:prstGeom>
          <a:ln w="1270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28" name="Group 45"/>
          <p:cNvGrpSpPr/>
          <p:nvPr/>
        </p:nvGrpSpPr>
        <p:grpSpPr>
          <a:xfrm>
            <a:off x="3995301" y="1411571"/>
            <a:ext cx="2312172" cy="1939227"/>
            <a:chOff x="5073041" y="1035865"/>
            <a:chExt cx="1914174" cy="1658856"/>
          </a:xfrm>
        </p:grpSpPr>
        <p:sp>
          <p:nvSpPr>
            <p:cNvPr id="29" name="Rectangle 46"/>
            <p:cNvSpPr/>
            <p:nvPr/>
          </p:nvSpPr>
          <p:spPr>
            <a:xfrm>
              <a:off x="5073041" y="1035865"/>
              <a:ext cx="1914174" cy="1658856"/>
            </a:xfrm>
            <a:prstGeom prst="rect">
              <a:avLst/>
            </a:prstGeom>
            <a:solidFill>
              <a:schemeClr val="accent6">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a:t>VNF</a:t>
              </a:r>
            </a:p>
          </p:txBody>
        </p:sp>
        <p:sp>
          <p:nvSpPr>
            <p:cNvPr id="31" name="Rectangle 48"/>
            <p:cNvSpPr/>
            <p:nvPr/>
          </p:nvSpPr>
          <p:spPr>
            <a:xfrm>
              <a:off x="5190058" y="2261868"/>
              <a:ext cx="1713774" cy="306207"/>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Guest OS</a:t>
              </a:r>
            </a:p>
          </p:txBody>
        </p:sp>
        <p:sp>
          <p:nvSpPr>
            <p:cNvPr id="32" name="Rectangle 51"/>
            <p:cNvSpPr/>
            <p:nvPr/>
          </p:nvSpPr>
          <p:spPr>
            <a:xfrm>
              <a:off x="5190058" y="1888635"/>
              <a:ext cx="1713774" cy="306207"/>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ko-KR" sz="1400" dirty="0" err="1"/>
                <a:t>Virtio</a:t>
              </a:r>
              <a:r>
                <a:rPr lang="en-US" altLang="ko-KR" sz="1400" dirty="0"/>
                <a:t> (MSI-X)</a:t>
              </a:r>
            </a:p>
          </p:txBody>
        </p:sp>
      </p:grpSp>
      <p:cxnSp>
        <p:nvCxnSpPr>
          <p:cNvPr id="33" name="Straight Arrow Connector 57"/>
          <p:cNvCxnSpPr>
            <a:endCxn id="15" idx="3"/>
          </p:cNvCxnSpPr>
          <p:nvPr/>
        </p:nvCxnSpPr>
        <p:spPr>
          <a:xfrm>
            <a:off x="5187285" y="3202750"/>
            <a:ext cx="392234" cy="479875"/>
          </a:xfrm>
          <a:prstGeom prst="straightConnector1">
            <a:avLst/>
          </a:prstGeom>
          <a:ln w="25400" cmpd="sng">
            <a:solidFill>
              <a:srgbClr val="C00000"/>
            </a:solidFill>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610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SR-IOV in Helion OpenStack 4.0</a:t>
            </a:r>
            <a:endParaRPr lang="ko-KR" altLang="en-US" dirty="0"/>
          </a:p>
        </p:txBody>
      </p:sp>
      <p:sp>
        <p:nvSpPr>
          <p:cNvPr id="3" name="슬라이드 번호 개체 틀 2"/>
          <p:cNvSpPr>
            <a:spLocks noGrp="1"/>
          </p:cNvSpPr>
          <p:nvPr>
            <p:ph type="sldNum" sz="quarter" idx="12"/>
          </p:nvPr>
        </p:nvSpPr>
        <p:spPr/>
        <p:txBody>
          <a:bodyPr/>
          <a:lstStyle/>
          <a:p>
            <a:fld id="{B016F8AB-BCEA-4347-8BA6-BE776009BC89}" type="slidenum">
              <a:rPr lang="en-US" altLang="ko-KR" smtClean="0"/>
              <a:t>66</a:t>
            </a:fld>
            <a:endParaRPr lang="en-US" altLang="ko-KR"/>
          </a:p>
        </p:txBody>
      </p:sp>
      <p:sp>
        <p:nvSpPr>
          <p:cNvPr id="4" name="직사각형 3"/>
          <p:cNvSpPr/>
          <p:nvPr/>
        </p:nvSpPr>
        <p:spPr bwMode="ltGray">
          <a:xfrm>
            <a:off x="609440" y="1269000"/>
            <a:ext cx="3371559" cy="4005000"/>
          </a:xfrm>
          <a:prstGeom prst="rect">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90000"/>
              </a:lnSpc>
            </a:pPr>
            <a:r>
              <a:rPr lang="en-US" altLang="ko-KR" b="1" dirty="0">
                <a:solidFill>
                  <a:schemeClr val="tx1"/>
                </a:solidFill>
              </a:rPr>
              <a:t>Control Node</a:t>
            </a:r>
            <a:endParaRPr lang="ko-KR" altLang="en-US" b="1" dirty="0" err="1">
              <a:solidFill>
                <a:schemeClr val="tx1"/>
              </a:solidFill>
            </a:endParaRPr>
          </a:p>
        </p:txBody>
      </p:sp>
      <p:sp>
        <p:nvSpPr>
          <p:cNvPr id="5" name="직사각형 4"/>
          <p:cNvSpPr/>
          <p:nvPr/>
        </p:nvSpPr>
        <p:spPr bwMode="ltGray">
          <a:xfrm>
            <a:off x="876000" y="2169000"/>
            <a:ext cx="2835000" cy="394884"/>
          </a:xfrm>
          <a:prstGeom prst="rect">
            <a:avLst/>
          </a:prstGeom>
          <a:solidFill>
            <a:schemeClr val="accent3"/>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b="1" dirty="0">
                <a:solidFill>
                  <a:schemeClr val="tx1"/>
                </a:solidFill>
              </a:rPr>
              <a:t>ML2 plugin</a:t>
            </a:r>
            <a:endParaRPr lang="ko-KR" altLang="en-US" sz="1000" b="1" dirty="0" err="1">
              <a:solidFill>
                <a:schemeClr val="tx1"/>
              </a:solidFill>
            </a:endParaRPr>
          </a:p>
        </p:txBody>
      </p:sp>
      <p:sp>
        <p:nvSpPr>
          <p:cNvPr id="6" name="직사각형 5"/>
          <p:cNvSpPr/>
          <p:nvPr/>
        </p:nvSpPr>
        <p:spPr bwMode="ltGray">
          <a:xfrm>
            <a:off x="876000" y="2574000"/>
            <a:ext cx="1395000" cy="394884"/>
          </a:xfrm>
          <a:prstGeom prst="rect">
            <a:avLst/>
          </a:prstGeom>
          <a:solidFill>
            <a:schemeClr val="accent3"/>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err="1">
                <a:solidFill>
                  <a:schemeClr val="tx1"/>
                </a:solidFill>
              </a:rPr>
              <a:t>sriovnicswitch</a:t>
            </a:r>
            <a:endParaRPr lang="ko-KR" altLang="en-US" sz="1000" dirty="0" err="1">
              <a:solidFill>
                <a:schemeClr val="tx1"/>
              </a:solidFill>
            </a:endParaRPr>
          </a:p>
        </p:txBody>
      </p:sp>
      <p:sp>
        <p:nvSpPr>
          <p:cNvPr id="7" name="직사각형 6"/>
          <p:cNvSpPr/>
          <p:nvPr/>
        </p:nvSpPr>
        <p:spPr bwMode="ltGray">
          <a:xfrm>
            <a:off x="4454370" y="1269000"/>
            <a:ext cx="5826630" cy="4005000"/>
          </a:xfrm>
          <a:prstGeom prst="rect">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90000"/>
              </a:lnSpc>
            </a:pPr>
            <a:r>
              <a:rPr lang="en-US" altLang="ko-KR" b="1" dirty="0">
                <a:solidFill>
                  <a:schemeClr val="tx1"/>
                </a:solidFill>
              </a:rPr>
              <a:t>Compute Node</a:t>
            </a:r>
            <a:endParaRPr lang="ko-KR" altLang="en-US" b="1" dirty="0" err="1">
              <a:solidFill>
                <a:schemeClr val="tx1"/>
              </a:solidFill>
            </a:endParaRPr>
          </a:p>
        </p:txBody>
      </p:sp>
      <p:sp>
        <p:nvSpPr>
          <p:cNvPr id="8" name="직사각형 7"/>
          <p:cNvSpPr/>
          <p:nvPr/>
        </p:nvSpPr>
        <p:spPr bwMode="ltGray">
          <a:xfrm>
            <a:off x="877719" y="4693528"/>
            <a:ext cx="2835000" cy="394884"/>
          </a:xfrm>
          <a:prstGeom prst="rect">
            <a:avLst/>
          </a:prstGeom>
          <a:solidFill>
            <a:schemeClr val="accent3"/>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b="1" dirty="0">
                <a:solidFill>
                  <a:schemeClr val="tx1"/>
                </a:solidFill>
              </a:rPr>
              <a:t>Open </a:t>
            </a:r>
            <a:r>
              <a:rPr lang="en-US" altLang="ko-KR" sz="1000" b="1" dirty="0" err="1">
                <a:solidFill>
                  <a:schemeClr val="tx1"/>
                </a:solidFill>
              </a:rPr>
              <a:t>vSwitch</a:t>
            </a:r>
            <a:endParaRPr lang="ko-KR" altLang="en-US" sz="1000" b="1" dirty="0" err="1">
              <a:solidFill>
                <a:schemeClr val="tx1"/>
              </a:solidFill>
            </a:endParaRPr>
          </a:p>
        </p:txBody>
      </p:sp>
      <p:sp>
        <p:nvSpPr>
          <p:cNvPr id="9" name="직사각형 8"/>
          <p:cNvSpPr/>
          <p:nvPr/>
        </p:nvSpPr>
        <p:spPr bwMode="ltGray">
          <a:xfrm>
            <a:off x="1179758" y="4197018"/>
            <a:ext cx="2230923" cy="394884"/>
          </a:xfrm>
          <a:prstGeom prst="rect">
            <a:avLst/>
          </a:prstGeom>
          <a:solidFill>
            <a:srgbClr val="00B388"/>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a:solidFill>
                  <a:schemeClr val="bg1"/>
                </a:solidFill>
              </a:rPr>
              <a:t>L2 Agent</a:t>
            </a:r>
            <a:endParaRPr lang="ko-KR" altLang="en-US" sz="1000" dirty="0" err="1">
              <a:solidFill>
                <a:schemeClr val="bg1"/>
              </a:solidFill>
            </a:endParaRPr>
          </a:p>
        </p:txBody>
      </p:sp>
      <p:sp>
        <p:nvSpPr>
          <p:cNvPr id="10" name="직사각형 9"/>
          <p:cNvSpPr/>
          <p:nvPr/>
        </p:nvSpPr>
        <p:spPr bwMode="ltGray">
          <a:xfrm>
            <a:off x="1179758" y="3700509"/>
            <a:ext cx="2230923" cy="394884"/>
          </a:xfrm>
          <a:prstGeom prst="rect">
            <a:avLst/>
          </a:prstGeom>
          <a:solidFill>
            <a:srgbClr val="00B388"/>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a:solidFill>
                  <a:schemeClr val="bg1"/>
                </a:solidFill>
              </a:rPr>
              <a:t>L3 Agent</a:t>
            </a:r>
            <a:endParaRPr lang="ko-KR" altLang="en-US" sz="1000" dirty="0" err="1">
              <a:solidFill>
                <a:schemeClr val="bg1"/>
              </a:solidFill>
            </a:endParaRPr>
          </a:p>
        </p:txBody>
      </p:sp>
      <p:sp>
        <p:nvSpPr>
          <p:cNvPr id="11" name="직사각형 10"/>
          <p:cNvSpPr/>
          <p:nvPr/>
        </p:nvSpPr>
        <p:spPr bwMode="ltGray">
          <a:xfrm>
            <a:off x="1179758" y="3204000"/>
            <a:ext cx="2230923" cy="394884"/>
          </a:xfrm>
          <a:prstGeom prst="rect">
            <a:avLst/>
          </a:prstGeom>
          <a:solidFill>
            <a:srgbClr val="00B388"/>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a:solidFill>
                  <a:schemeClr val="bg1"/>
                </a:solidFill>
              </a:rPr>
              <a:t>DHCP Agent</a:t>
            </a:r>
            <a:endParaRPr lang="ko-KR" altLang="en-US" sz="1000" dirty="0" err="1">
              <a:solidFill>
                <a:schemeClr val="bg1"/>
              </a:solidFill>
            </a:endParaRPr>
          </a:p>
        </p:txBody>
      </p:sp>
      <p:cxnSp>
        <p:nvCxnSpPr>
          <p:cNvPr id="12" name="직선 연결선 11"/>
          <p:cNvCxnSpPr/>
          <p:nvPr/>
        </p:nvCxnSpPr>
        <p:spPr>
          <a:xfrm>
            <a:off x="609441" y="5894794"/>
            <a:ext cx="96715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직사각형 12"/>
          <p:cNvSpPr/>
          <p:nvPr/>
        </p:nvSpPr>
        <p:spPr bwMode="ltGray">
          <a:xfrm>
            <a:off x="1867719" y="5283206"/>
            <a:ext cx="855000" cy="270000"/>
          </a:xfrm>
          <a:prstGeom prst="rect">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a:solidFill>
                  <a:schemeClr val="tx1"/>
                </a:solidFill>
              </a:rPr>
              <a:t>NIC</a:t>
            </a:r>
            <a:endParaRPr lang="ko-KR" altLang="en-US" sz="1000" dirty="0" err="1">
              <a:solidFill>
                <a:schemeClr val="tx1"/>
              </a:solidFill>
            </a:endParaRPr>
          </a:p>
        </p:txBody>
      </p:sp>
      <p:sp>
        <p:nvSpPr>
          <p:cNvPr id="14" name="직사각형 13"/>
          <p:cNvSpPr/>
          <p:nvPr/>
        </p:nvSpPr>
        <p:spPr bwMode="ltGray">
          <a:xfrm>
            <a:off x="6940185" y="5283206"/>
            <a:ext cx="855000" cy="270000"/>
          </a:xfrm>
          <a:prstGeom prst="rect">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a:solidFill>
                  <a:schemeClr val="tx1"/>
                </a:solidFill>
              </a:rPr>
              <a:t>NIC</a:t>
            </a:r>
            <a:endParaRPr lang="ko-KR" altLang="en-US" sz="1000" dirty="0" err="1">
              <a:solidFill>
                <a:schemeClr val="tx1"/>
              </a:solidFill>
            </a:endParaRPr>
          </a:p>
        </p:txBody>
      </p:sp>
      <p:sp>
        <p:nvSpPr>
          <p:cNvPr id="15" name="직사각형 14"/>
          <p:cNvSpPr/>
          <p:nvPr/>
        </p:nvSpPr>
        <p:spPr bwMode="ltGray">
          <a:xfrm>
            <a:off x="7187112" y="5373580"/>
            <a:ext cx="855000" cy="270000"/>
          </a:xfrm>
          <a:prstGeom prst="rect">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a:solidFill>
                  <a:schemeClr val="tx1"/>
                </a:solidFill>
              </a:rPr>
              <a:t>NIC</a:t>
            </a:r>
            <a:endParaRPr lang="ko-KR" altLang="en-US" sz="1000" dirty="0" err="1">
              <a:solidFill>
                <a:schemeClr val="tx1"/>
              </a:solidFill>
            </a:endParaRPr>
          </a:p>
        </p:txBody>
      </p:sp>
      <p:sp>
        <p:nvSpPr>
          <p:cNvPr id="16" name="TextBox 15"/>
          <p:cNvSpPr txBox="1"/>
          <p:nvPr/>
        </p:nvSpPr>
        <p:spPr>
          <a:xfrm>
            <a:off x="609440" y="5984794"/>
            <a:ext cx="2799521" cy="189206"/>
          </a:xfrm>
          <a:prstGeom prst="rect">
            <a:avLst/>
          </a:prstGeom>
          <a:noFill/>
        </p:spPr>
        <p:txBody>
          <a:bodyPr wrap="square" lIns="0" tIns="0" rIns="0" bIns="0" rtlCol="0">
            <a:noAutofit/>
          </a:bodyPr>
          <a:lstStyle/>
          <a:p>
            <a:pPr>
              <a:lnSpc>
                <a:spcPct val="90000"/>
              </a:lnSpc>
            </a:pPr>
            <a:r>
              <a:rPr lang="en-US" altLang="ko-KR" sz="1200" dirty="0"/>
              <a:t>Tenant data network (VLAN Tagged)</a:t>
            </a:r>
            <a:endParaRPr lang="ko-KR" altLang="en-US" sz="1200" dirty="0"/>
          </a:p>
        </p:txBody>
      </p:sp>
      <p:sp>
        <p:nvSpPr>
          <p:cNvPr id="17" name="직사각형 16"/>
          <p:cNvSpPr/>
          <p:nvPr/>
        </p:nvSpPr>
        <p:spPr bwMode="ltGray">
          <a:xfrm>
            <a:off x="2316000" y="2574000"/>
            <a:ext cx="1395000" cy="394884"/>
          </a:xfrm>
          <a:prstGeom prst="rect">
            <a:avLst/>
          </a:prstGeom>
          <a:solidFill>
            <a:schemeClr val="accent3"/>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err="1">
                <a:solidFill>
                  <a:schemeClr val="tx1"/>
                </a:solidFill>
              </a:rPr>
              <a:t>ovs</a:t>
            </a:r>
            <a:endParaRPr lang="ko-KR" altLang="en-US" sz="1000" dirty="0" err="1">
              <a:solidFill>
                <a:schemeClr val="tx1"/>
              </a:solidFill>
            </a:endParaRPr>
          </a:p>
        </p:txBody>
      </p:sp>
      <p:sp>
        <p:nvSpPr>
          <p:cNvPr id="18" name="직사각형 17"/>
          <p:cNvSpPr/>
          <p:nvPr/>
        </p:nvSpPr>
        <p:spPr bwMode="ltGray">
          <a:xfrm>
            <a:off x="4780185" y="3891602"/>
            <a:ext cx="5175000" cy="1196810"/>
          </a:xfrm>
          <a:prstGeom prst="rect">
            <a:avLst/>
          </a:prstGeom>
          <a:solidFill>
            <a:schemeClr val="accent3"/>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nSpc>
                <a:spcPct val="90000"/>
              </a:lnSpc>
            </a:pPr>
            <a:r>
              <a:rPr lang="en-US" altLang="ko-KR" sz="1000" b="1" dirty="0">
                <a:solidFill>
                  <a:schemeClr val="tx1"/>
                </a:solidFill>
              </a:rPr>
              <a:t>SR-IOV PCI Device (NIC)</a:t>
            </a:r>
            <a:endParaRPr lang="ko-KR" altLang="en-US" sz="1000" b="1" dirty="0" err="1">
              <a:solidFill>
                <a:schemeClr val="tx1"/>
              </a:solidFill>
            </a:endParaRPr>
          </a:p>
        </p:txBody>
      </p:sp>
      <p:sp>
        <p:nvSpPr>
          <p:cNvPr id="19" name="직사각형 18"/>
          <p:cNvSpPr/>
          <p:nvPr/>
        </p:nvSpPr>
        <p:spPr bwMode="ltGray">
          <a:xfrm>
            <a:off x="5038500" y="4490007"/>
            <a:ext cx="2835000" cy="241745"/>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a:solidFill>
                  <a:schemeClr val="tx1"/>
                </a:solidFill>
              </a:rPr>
              <a:t>Virtual Ethernet Bridge</a:t>
            </a:r>
            <a:endParaRPr lang="ko-KR" altLang="en-US" sz="1000" dirty="0" err="1">
              <a:solidFill>
                <a:schemeClr val="tx1"/>
              </a:solidFill>
            </a:endParaRPr>
          </a:p>
        </p:txBody>
      </p:sp>
      <p:sp>
        <p:nvSpPr>
          <p:cNvPr id="20" name="직사각형 19"/>
          <p:cNvSpPr/>
          <p:nvPr/>
        </p:nvSpPr>
        <p:spPr bwMode="ltGray">
          <a:xfrm>
            <a:off x="8751000" y="4687723"/>
            <a:ext cx="1080000" cy="316553"/>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a:solidFill>
                  <a:schemeClr val="tx1"/>
                </a:solidFill>
              </a:rPr>
              <a:t>Physical Function</a:t>
            </a:r>
            <a:endParaRPr lang="ko-KR" altLang="en-US" sz="1000" dirty="0" err="1">
              <a:solidFill>
                <a:schemeClr val="tx1"/>
              </a:solidFill>
            </a:endParaRPr>
          </a:p>
        </p:txBody>
      </p:sp>
      <p:cxnSp>
        <p:nvCxnSpPr>
          <p:cNvPr id="21" name="꺾인 연결선 20"/>
          <p:cNvCxnSpPr>
            <a:stCxn id="19" idx="2"/>
            <a:endCxn id="20" idx="1"/>
          </p:cNvCxnSpPr>
          <p:nvPr/>
        </p:nvCxnSpPr>
        <p:spPr>
          <a:xfrm rot="16200000" flipH="1">
            <a:off x="7546376" y="3641376"/>
            <a:ext cx="114248" cy="2295000"/>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직사각형 21"/>
          <p:cNvSpPr/>
          <p:nvPr/>
        </p:nvSpPr>
        <p:spPr bwMode="ltGray">
          <a:xfrm>
            <a:off x="5038500" y="4024357"/>
            <a:ext cx="1080000" cy="401683"/>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a:solidFill>
                  <a:schemeClr val="tx1"/>
                </a:solidFill>
              </a:rPr>
              <a:t>Virtual Function#1</a:t>
            </a:r>
          </a:p>
          <a:p>
            <a:pPr algn="ctr">
              <a:lnSpc>
                <a:spcPct val="90000"/>
              </a:lnSpc>
            </a:pPr>
            <a:r>
              <a:rPr lang="en-US" altLang="ko-KR" sz="1000" dirty="0">
                <a:solidFill>
                  <a:schemeClr val="tx1"/>
                </a:solidFill>
              </a:rPr>
              <a:t>(</a:t>
            </a:r>
            <a:r>
              <a:rPr lang="en-US" altLang="ko-KR" sz="1000" dirty="0" err="1">
                <a:solidFill>
                  <a:schemeClr val="tx1"/>
                </a:solidFill>
              </a:rPr>
              <a:t>vlan</a:t>
            </a:r>
            <a:r>
              <a:rPr lang="en-US" altLang="ko-KR" sz="1000" dirty="0">
                <a:solidFill>
                  <a:schemeClr val="tx1"/>
                </a:solidFill>
              </a:rPr>
              <a:t>=1075)</a:t>
            </a:r>
            <a:endParaRPr lang="ko-KR" altLang="en-US" sz="1000" dirty="0" err="1">
              <a:solidFill>
                <a:schemeClr val="tx1"/>
              </a:solidFill>
            </a:endParaRPr>
          </a:p>
        </p:txBody>
      </p:sp>
      <p:sp>
        <p:nvSpPr>
          <p:cNvPr id="23" name="직사각형 22"/>
          <p:cNvSpPr/>
          <p:nvPr/>
        </p:nvSpPr>
        <p:spPr bwMode="ltGray">
          <a:xfrm>
            <a:off x="6793500" y="4024357"/>
            <a:ext cx="1080000" cy="401683"/>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a:solidFill>
                  <a:schemeClr val="tx1"/>
                </a:solidFill>
              </a:rPr>
              <a:t>Virtual Function#1</a:t>
            </a:r>
          </a:p>
          <a:p>
            <a:pPr algn="ctr">
              <a:lnSpc>
                <a:spcPct val="90000"/>
              </a:lnSpc>
            </a:pPr>
            <a:r>
              <a:rPr lang="en-US" altLang="ko-KR" sz="1000" dirty="0">
                <a:solidFill>
                  <a:schemeClr val="tx1"/>
                </a:solidFill>
              </a:rPr>
              <a:t>(</a:t>
            </a:r>
            <a:r>
              <a:rPr lang="en-US" altLang="ko-KR" sz="1000" dirty="0" err="1">
                <a:solidFill>
                  <a:schemeClr val="tx1"/>
                </a:solidFill>
              </a:rPr>
              <a:t>vlan</a:t>
            </a:r>
            <a:r>
              <a:rPr lang="en-US" altLang="ko-KR" sz="1000" dirty="0">
                <a:solidFill>
                  <a:schemeClr val="tx1"/>
                </a:solidFill>
              </a:rPr>
              <a:t>=1076)</a:t>
            </a:r>
            <a:endParaRPr lang="ko-KR" altLang="en-US" sz="1000" dirty="0" err="1">
              <a:solidFill>
                <a:schemeClr val="tx1"/>
              </a:solidFill>
            </a:endParaRPr>
          </a:p>
        </p:txBody>
      </p:sp>
      <p:sp>
        <p:nvSpPr>
          <p:cNvPr id="24" name="직사각형 23"/>
          <p:cNvSpPr/>
          <p:nvPr/>
        </p:nvSpPr>
        <p:spPr bwMode="ltGray">
          <a:xfrm>
            <a:off x="6203984" y="4024357"/>
            <a:ext cx="502292" cy="401683"/>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400" b="1" dirty="0">
                <a:solidFill>
                  <a:schemeClr val="tx1"/>
                </a:solidFill>
              </a:rPr>
              <a:t>…</a:t>
            </a:r>
            <a:endParaRPr lang="ko-KR" altLang="en-US" sz="1400" b="1" dirty="0" err="1">
              <a:solidFill>
                <a:schemeClr val="tx1"/>
              </a:solidFill>
            </a:endParaRPr>
          </a:p>
        </p:txBody>
      </p:sp>
      <p:sp>
        <p:nvSpPr>
          <p:cNvPr id="25" name="직사각형 24"/>
          <p:cNvSpPr/>
          <p:nvPr/>
        </p:nvSpPr>
        <p:spPr bwMode="ltGray">
          <a:xfrm>
            <a:off x="4780185" y="3479096"/>
            <a:ext cx="5175000" cy="340514"/>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r>
              <a:rPr lang="en-US" altLang="ko-KR" sz="1000" b="1" dirty="0">
                <a:solidFill>
                  <a:schemeClr val="tx1"/>
                </a:solidFill>
              </a:rPr>
              <a:t>I/O MMU (Intel for </a:t>
            </a:r>
            <a:r>
              <a:rPr lang="en-US" altLang="ko-KR" sz="1000" b="1" dirty="0" err="1">
                <a:solidFill>
                  <a:schemeClr val="tx1"/>
                </a:solidFill>
              </a:rPr>
              <a:t>e.g</a:t>
            </a:r>
            <a:r>
              <a:rPr lang="en-US" altLang="ko-KR" sz="1000" b="1" dirty="0">
                <a:solidFill>
                  <a:schemeClr val="tx1"/>
                </a:solidFill>
              </a:rPr>
              <a:t>)</a:t>
            </a:r>
            <a:endParaRPr lang="ko-KR" altLang="en-US" sz="1000" b="1" dirty="0" err="1">
              <a:solidFill>
                <a:schemeClr val="tx1"/>
              </a:solidFill>
            </a:endParaRPr>
          </a:p>
        </p:txBody>
      </p:sp>
      <p:sp>
        <p:nvSpPr>
          <p:cNvPr id="26" name="직사각형 25"/>
          <p:cNvSpPr/>
          <p:nvPr/>
        </p:nvSpPr>
        <p:spPr bwMode="ltGray">
          <a:xfrm>
            <a:off x="4780185" y="2920197"/>
            <a:ext cx="5175000" cy="486907"/>
          </a:xfrm>
          <a:prstGeom prst="rect">
            <a:avLst/>
          </a:prstGeom>
          <a:solidFill>
            <a:schemeClr val="accent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r>
              <a:rPr lang="en-US" altLang="ko-KR" sz="1000" b="1" dirty="0">
                <a:solidFill>
                  <a:schemeClr val="tx1"/>
                </a:solidFill>
              </a:rPr>
              <a:t>Hypervisor</a:t>
            </a:r>
            <a:endParaRPr lang="ko-KR" altLang="en-US" sz="1000" b="1" dirty="0" err="1">
              <a:solidFill>
                <a:schemeClr val="tx1"/>
              </a:solidFill>
            </a:endParaRPr>
          </a:p>
        </p:txBody>
      </p:sp>
      <p:sp>
        <p:nvSpPr>
          <p:cNvPr id="27" name="직사각형 26"/>
          <p:cNvSpPr/>
          <p:nvPr/>
        </p:nvSpPr>
        <p:spPr bwMode="ltGray">
          <a:xfrm>
            <a:off x="8751000" y="2997805"/>
            <a:ext cx="1080000" cy="316553"/>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a:solidFill>
                  <a:schemeClr val="tx1"/>
                </a:solidFill>
              </a:rPr>
              <a:t>Physical </a:t>
            </a:r>
          </a:p>
          <a:p>
            <a:pPr algn="ctr">
              <a:lnSpc>
                <a:spcPct val="90000"/>
              </a:lnSpc>
            </a:pPr>
            <a:r>
              <a:rPr lang="en-US" altLang="ko-KR" sz="1000" dirty="0">
                <a:solidFill>
                  <a:schemeClr val="tx1"/>
                </a:solidFill>
              </a:rPr>
              <a:t>NIC driver</a:t>
            </a:r>
            <a:endParaRPr lang="ko-KR" altLang="en-US" sz="1000" dirty="0" err="1">
              <a:solidFill>
                <a:schemeClr val="tx1"/>
              </a:solidFill>
            </a:endParaRPr>
          </a:p>
        </p:txBody>
      </p:sp>
      <p:sp>
        <p:nvSpPr>
          <p:cNvPr id="28" name="직사각형 27"/>
          <p:cNvSpPr/>
          <p:nvPr/>
        </p:nvSpPr>
        <p:spPr bwMode="ltGray">
          <a:xfrm>
            <a:off x="4791000" y="2349000"/>
            <a:ext cx="1080000" cy="4627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r>
              <a:rPr lang="en-US" altLang="ko-KR" sz="1000" dirty="0"/>
              <a:t>Guest1</a:t>
            </a:r>
            <a:endParaRPr lang="ko-KR" altLang="en-US" sz="1000" dirty="0" err="1"/>
          </a:p>
        </p:txBody>
      </p:sp>
      <p:sp>
        <p:nvSpPr>
          <p:cNvPr id="29" name="직사각형 28"/>
          <p:cNvSpPr/>
          <p:nvPr/>
        </p:nvSpPr>
        <p:spPr bwMode="ltGray">
          <a:xfrm>
            <a:off x="6006000" y="2349000"/>
            <a:ext cx="1080000" cy="4627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r>
              <a:rPr lang="en-US" altLang="ko-KR" sz="1000" dirty="0"/>
              <a:t>Guest2</a:t>
            </a:r>
            <a:endParaRPr lang="ko-KR" altLang="en-US" sz="1000" dirty="0" err="1"/>
          </a:p>
        </p:txBody>
      </p:sp>
      <p:sp>
        <p:nvSpPr>
          <p:cNvPr id="30" name="직사각형 29"/>
          <p:cNvSpPr/>
          <p:nvPr/>
        </p:nvSpPr>
        <p:spPr bwMode="ltGray">
          <a:xfrm>
            <a:off x="4979700" y="2580362"/>
            <a:ext cx="702600" cy="168150"/>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err="1">
                <a:solidFill>
                  <a:schemeClr val="tx1"/>
                </a:solidFill>
              </a:rPr>
              <a:t>vNIC</a:t>
            </a:r>
            <a:endParaRPr lang="ko-KR" altLang="en-US" sz="1000" dirty="0" err="1">
              <a:solidFill>
                <a:schemeClr val="tx1"/>
              </a:solidFill>
            </a:endParaRPr>
          </a:p>
        </p:txBody>
      </p:sp>
      <p:sp>
        <p:nvSpPr>
          <p:cNvPr id="31" name="직사각형 30"/>
          <p:cNvSpPr/>
          <p:nvPr/>
        </p:nvSpPr>
        <p:spPr bwMode="ltGray">
          <a:xfrm>
            <a:off x="6194700" y="2580362"/>
            <a:ext cx="702600" cy="168150"/>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err="1">
                <a:solidFill>
                  <a:schemeClr val="tx1"/>
                </a:solidFill>
              </a:rPr>
              <a:t>vNIC</a:t>
            </a:r>
            <a:endParaRPr lang="ko-KR" altLang="en-US" sz="1000" dirty="0" err="1">
              <a:solidFill>
                <a:schemeClr val="tx1"/>
              </a:solidFill>
            </a:endParaRPr>
          </a:p>
        </p:txBody>
      </p:sp>
      <p:sp>
        <p:nvSpPr>
          <p:cNvPr id="32" name="직사각형 31"/>
          <p:cNvSpPr/>
          <p:nvPr/>
        </p:nvSpPr>
        <p:spPr bwMode="ltGray">
          <a:xfrm>
            <a:off x="8886000" y="2080064"/>
            <a:ext cx="1080000" cy="316553"/>
          </a:xfrm>
          <a:prstGeom prst="rect">
            <a:avLst/>
          </a:prstGeom>
          <a:solidFill>
            <a:srgbClr val="00B388"/>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a:solidFill>
                  <a:schemeClr val="bg1"/>
                </a:solidFill>
              </a:rPr>
              <a:t>Neutron </a:t>
            </a:r>
          </a:p>
          <a:p>
            <a:pPr algn="ctr">
              <a:lnSpc>
                <a:spcPct val="90000"/>
              </a:lnSpc>
            </a:pPr>
            <a:r>
              <a:rPr lang="en-US" altLang="ko-KR" sz="1000" dirty="0">
                <a:solidFill>
                  <a:schemeClr val="bg1"/>
                </a:solidFill>
              </a:rPr>
              <a:t>SRIOV Agent</a:t>
            </a:r>
            <a:endParaRPr lang="ko-KR" altLang="en-US" sz="1000" dirty="0" err="1">
              <a:solidFill>
                <a:schemeClr val="bg1"/>
              </a:solidFill>
            </a:endParaRPr>
          </a:p>
        </p:txBody>
      </p:sp>
      <p:sp>
        <p:nvSpPr>
          <p:cNvPr id="33" name="직사각형 32"/>
          <p:cNvSpPr/>
          <p:nvPr/>
        </p:nvSpPr>
        <p:spPr bwMode="ltGray">
          <a:xfrm>
            <a:off x="8886000" y="1669639"/>
            <a:ext cx="1080000" cy="316553"/>
          </a:xfrm>
          <a:prstGeom prst="rect">
            <a:avLst/>
          </a:prstGeom>
          <a:solidFill>
            <a:srgbClr val="00B388"/>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sz="1000" dirty="0">
                <a:solidFill>
                  <a:schemeClr val="bg1"/>
                </a:solidFill>
              </a:rPr>
              <a:t>Nova Compute</a:t>
            </a:r>
            <a:endParaRPr lang="ko-KR" altLang="en-US" sz="1000" dirty="0" err="1">
              <a:solidFill>
                <a:schemeClr val="bg1"/>
              </a:solidFill>
            </a:endParaRPr>
          </a:p>
        </p:txBody>
      </p:sp>
      <p:sp>
        <p:nvSpPr>
          <p:cNvPr id="34" name="직사각형 33"/>
          <p:cNvSpPr/>
          <p:nvPr/>
        </p:nvSpPr>
        <p:spPr bwMode="ltGray">
          <a:xfrm>
            <a:off x="7569315" y="1669638"/>
            <a:ext cx="1080000" cy="316553"/>
          </a:xfrm>
          <a:prstGeom prst="rect">
            <a:avLst/>
          </a:prstGeom>
          <a:solidFill>
            <a:srgbClr val="00B388"/>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err="1">
                <a:solidFill>
                  <a:schemeClr val="bg1"/>
                </a:solidFill>
              </a:rPr>
              <a:t>Libvirt</a:t>
            </a:r>
            <a:r>
              <a:rPr lang="en-US" altLang="ko-KR" sz="1000" dirty="0">
                <a:solidFill>
                  <a:schemeClr val="bg1"/>
                </a:solidFill>
              </a:rPr>
              <a:t> Driver</a:t>
            </a:r>
            <a:endParaRPr lang="ko-KR" altLang="en-US" sz="1000" dirty="0" err="1">
              <a:solidFill>
                <a:schemeClr val="bg1"/>
              </a:solidFill>
            </a:endParaRPr>
          </a:p>
        </p:txBody>
      </p:sp>
      <p:sp>
        <p:nvSpPr>
          <p:cNvPr id="35" name="TextBox 34"/>
          <p:cNvSpPr txBox="1"/>
          <p:nvPr/>
        </p:nvSpPr>
        <p:spPr>
          <a:xfrm>
            <a:off x="5171813" y="1578236"/>
            <a:ext cx="1111937" cy="227827"/>
          </a:xfrm>
          <a:prstGeom prst="rect">
            <a:avLst/>
          </a:prstGeom>
          <a:noFill/>
          <a:ln>
            <a:noFill/>
            <a:prstDash val="dash"/>
          </a:ln>
        </p:spPr>
        <p:txBody>
          <a:bodyPr wrap="square" lIns="0" tIns="0" rIns="0" bIns="0" rtlCol="0" anchor="ctr">
            <a:noAutofit/>
          </a:bodyPr>
          <a:lstStyle/>
          <a:p>
            <a:pPr algn="ctr">
              <a:lnSpc>
                <a:spcPct val="90000"/>
              </a:lnSpc>
            </a:pPr>
            <a:r>
              <a:rPr lang="en-US" altLang="ko-KR" sz="1000" dirty="0" err="1"/>
              <a:t>vif_type</a:t>
            </a:r>
            <a:r>
              <a:rPr lang="en-US" altLang="ko-KR" sz="1000" dirty="0"/>
              <a:t>=direct</a:t>
            </a:r>
            <a:endParaRPr lang="ko-KR" altLang="en-US" sz="1000" dirty="0"/>
          </a:p>
        </p:txBody>
      </p:sp>
      <p:sp>
        <p:nvSpPr>
          <p:cNvPr id="36" name="직사각형 35"/>
          <p:cNvSpPr/>
          <p:nvPr/>
        </p:nvSpPr>
        <p:spPr bwMode="ltGray">
          <a:xfrm>
            <a:off x="5123400" y="2005819"/>
            <a:ext cx="702600" cy="168150"/>
          </a:xfrm>
          <a:prstGeom prst="rect">
            <a:avLst/>
          </a:prstGeom>
          <a:solidFill>
            <a:schemeClr val="bg1">
              <a:lumMod val="85000"/>
            </a:schemeClr>
          </a:solid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err="1">
                <a:solidFill>
                  <a:schemeClr val="tx1"/>
                </a:solidFill>
              </a:rPr>
              <a:t>vif</a:t>
            </a:r>
            <a:r>
              <a:rPr lang="en-US" altLang="ko-KR" sz="1000" dirty="0">
                <a:solidFill>
                  <a:schemeClr val="tx1"/>
                </a:solidFill>
              </a:rPr>
              <a:t> xml</a:t>
            </a:r>
          </a:p>
        </p:txBody>
      </p:sp>
      <p:sp>
        <p:nvSpPr>
          <p:cNvPr id="37" name="직사각형 36"/>
          <p:cNvSpPr/>
          <p:nvPr/>
        </p:nvSpPr>
        <p:spPr bwMode="ltGray">
          <a:xfrm>
            <a:off x="5932450" y="2005819"/>
            <a:ext cx="702600" cy="168150"/>
          </a:xfrm>
          <a:prstGeom prst="rect">
            <a:avLst/>
          </a:prstGeom>
          <a:solidFill>
            <a:schemeClr val="bg1">
              <a:lumMod val="85000"/>
            </a:schemeClr>
          </a:solid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err="1">
                <a:solidFill>
                  <a:schemeClr val="tx1"/>
                </a:solidFill>
              </a:rPr>
              <a:t>vif</a:t>
            </a:r>
            <a:r>
              <a:rPr lang="en-US" altLang="ko-KR" sz="1000" dirty="0">
                <a:solidFill>
                  <a:schemeClr val="tx1"/>
                </a:solidFill>
              </a:rPr>
              <a:t> xml</a:t>
            </a:r>
          </a:p>
        </p:txBody>
      </p:sp>
      <p:cxnSp>
        <p:nvCxnSpPr>
          <p:cNvPr id="38" name="꺾인 연결선 37"/>
          <p:cNvCxnSpPr>
            <a:stCxn id="34" idx="1"/>
            <a:endCxn id="37" idx="0"/>
          </p:cNvCxnSpPr>
          <p:nvPr/>
        </p:nvCxnSpPr>
        <p:spPr>
          <a:xfrm rot="10800000" flipV="1">
            <a:off x="6283751" y="1827915"/>
            <a:ext cx="1285565" cy="177904"/>
          </a:xfrm>
          <a:prstGeom prst="bentConnector2">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꺾인 연결선 38"/>
          <p:cNvCxnSpPr>
            <a:stCxn id="34" idx="1"/>
            <a:endCxn id="36" idx="0"/>
          </p:cNvCxnSpPr>
          <p:nvPr/>
        </p:nvCxnSpPr>
        <p:spPr>
          <a:xfrm rot="10800000" flipV="1">
            <a:off x="5474701" y="1827915"/>
            <a:ext cx="2094615" cy="177904"/>
          </a:xfrm>
          <a:prstGeom prst="bentConnector2">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직선 연결선 39"/>
          <p:cNvCxnSpPr>
            <a:stCxn id="34" idx="3"/>
            <a:endCxn id="33" idx="1"/>
          </p:cNvCxnSpPr>
          <p:nvPr/>
        </p:nvCxnSpPr>
        <p:spPr>
          <a:xfrm>
            <a:off x="8649315" y="1827915"/>
            <a:ext cx="236685"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꺾인 연결선 40"/>
          <p:cNvCxnSpPr>
            <a:stCxn id="30" idx="1"/>
            <a:endCxn id="22" idx="1"/>
          </p:cNvCxnSpPr>
          <p:nvPr/>
        </p:nvCxnSpPr>
        <p:spPr>
          <a:xfrm rot="10800000" flipH="1" flipV="1">
            <a:off x="4979700" y="2664437"/>
            <a:ext cx="58800" cy="1560762"/>
          </a:xfrm>
          <a:prstGeom prst="bentConnector3">
            <a:avLst>
              <a:gd name="adj1" fmla="val -5805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꺾인 연결선 41"/>
          <p:cNvCxnSpPr>
            <a:stCxn id="31" idx="3"/>
            <a:endCxn id="23" idx="3"/>
          </p:cNvCxnSpPr>
          <p:nvPr/>
        </p:nvCxnSpPr>
        <p:spPr>
          <a:xfrm>
            <a:off x="6897300" y="2664437"/>
            <a:ext cx="976200" cy="1560762"/>
          </a:xfrm>
          <a:prstGeom prst="bentConnector3">
            <a:avLst>
              <a:gd name="adj1" fmla="val 123417"/>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직선 연결선 42"/>
          <p:cNvCxnSpPr>
            <a:stCxn id="27" idx="2"/>
            <a:endCxn id="20" idx="0"/>
          </p:cNvCxnSpPr>
          <p:nvPr/>
        </p:nvCxnSpPr>
        <p:spPr>
          <a:xfrm>
            <a:off x="9291000" y="3314358"/>
            <a:ext cx="0" cy="13733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p:cNvCxnSpPr>
            <a:stCxn id="36" idx="2"/>
          </p:cNvCxnSpPr>
          <p:nvPr/>
        </p:nvCxnSpPr>
        <p:spPr>
          <a:xfrm>
            <a:off x="5474700" y="2173969"/>
            <a:ext cx="103800" cy="406392"/>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직선 연결선 44"/>
          <p:cNvCxnSpPr>
            <a:stCxn id="37" idx="2"/>
          </p:cNvCxnSpPr>
          <p:nvPr/>
        </p:nvCxnSpPr>
        <p:spPr>
          <a:xfrm>
            <a:off x="6283750" y="2173969"/>
            <a:ext cx="442250" cy="406392"/>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직선 연결선 45"/>
          <p:cNvCxnSpPr>
            <a:stCxn id="13" idx="2"/>
          </p:cNvCxnSpPr>
          <p:nvPr/>
        </p:nvCxnSpPr>
        <p:spPr>
          <a:xfrm flipH="1">
            <a:off x="2293500" y="5553206"/>
            <a:ext cx="1719" cy="34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직선 연결선 46"/>
          <p:cNvCxnSpPr>
            <a:stCxn id="15" idx="2"/>
          </p:cNvCxnSpPr>
          <p:nvPr/>
        </p:nvCxnSpPr>
        <p:spPr>
          <a:xfrm>
            <a:off x="7614612" y="5643580"/>
            <a:ext cx="0" cy="252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직사각형 47"/>
          <p:cNvSpPr/>
          <p:nvPr/>
        </p:nvSpPr>
        <p:spPr bwMode="ltGray">
          <a:xfrm>
            <a:off x="10464584" y="1373023"/>
            <a:ext cx="837901" cy="410425"/>
          </a:xfrm>
          <a:prstGeom prst="rect">
            <a:avLst/>
          </a:prstGeom>
          <a:solidFill>
            <a:schemeClr val="bg1">
              <a:lumMod val="85000"/>
            </a:schemeClr>
          </a:solid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sz="1000" dirty="0">
                <a:solidFill>
                  <a:schemeClr val="tx1"/>
                </a:solidFill>
              </a:rPr>
              <a:t>PCI whitelist</a:t>
            </a:r>
          </a:p>
        </p:txBody>
      </p:sp>
      <p:sp>
        <p:nvSpPr>
          <p:cNvPr id="49" name="직사각형 48"/>
          <p:cNvSpPr/>
          <p:nvPr/>
        </p:nvSpPr>
        <p:spPr bwMode="ltGray">
          <a:xfrm>
            <a:off x="10463429" y="1884681"/>
            <a:ext cx="837901" cy="410425"/>
          </a:xfrm>
          <a:prstGeom prst="rect">
            <a:avLst/>
          </a:prstGeom>
          <a:solidFill>
            <a:schemeClr val="bg1">
              <a:lumMod val="85000"/>
            </a:schemeClr>
          </a:solid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sz="1000" dirty="0">
                <a:solidFill>
                  <a:schemeClr val="tx1"/>
                </a:solidFill>
              </a:rPr>
              <a:t>SR-IOV Port state</a:t>
            </a:r>
          </a:p>
        </p:txBody>
      </p:sp>
      <p:cxnSp>
        <p:nvCxnSpPr>
          <p:cNvPr id="50" name="꺾인 연결선 49"/>
          <p:cNvCxnSpPr>
            <a:stCxn id="48" idx="1"/>
            <a:endCxn id="33" idx="3"/>
          </p:cNvCxnSpPr>
          <p:nvPr/>
        </p:nvCxnSpPr>
        <p:spPr>
          <a:xfrm rot="10800000" flipV="1">
            <a:off x="9966000" y="1578236"/>
            <a:ext cx="498584" cy="249680"/>
          </a:xfrm>
          <a:prstGeom prst="bentConnector3">
            <a:avLst>
              <a:gd name="adj1" fmla="val 50000"/>
            </a:avLst>
          </a:prstGeom>
          <a:ln w="952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1" name="꺾인 연결선 50"/>
          <p:cNvCxnSpPr>
            <a:stCxn id="49" idx="1"/>
            <a:endCxn id="32" idx="3"/>
          </p:cNvCxnSpPr>
          <p:nvPr/>
        </p:nvCxnSpPr>
        <p:spPr>
          <a:xfrm rot="10800000" flipV="1">
            <a:off x="9966001" y="2089893"/>
            <a:ext cx="497429" cy="148447"/>
          </a:xfrm>
          <a:prstGeom prst="bentConnector3">
            <a:avLst>
              <a:gd name="adj1" fmla="val 50000"/>
            </a:avLst>
          </a:prstGeom>
          <a:ln w="952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80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PCI Pass-through in Helion OpenStack 4.0</a:t>
            </a:r>
            <a:endParaRPr lang="ko-KR" altLang="en-US" dirty="0"/>
          </a:p>
        </p:txBody>
      </p:sp>
      <p:sp>
        <p:nvSpPr>
          <p:cNvPr id="3" name="슬라이드 번호 개체 틀 2"/>
          <p:cNvSpPr>
            <a:spLocks noGrp="1"/>
          </p:cNvSpPr>
          <p:nvPr>
            <p:ph type="sldNum" sz="quarter" idx="12"/>
          </p:nvPr>
        </p:nvSpPr>
        <p:spPr/>
        <p:txBody>
          <a:bodyPr/>
          <a:lstStyle/>
          <a:p>
            <a:fld id="{B016F8AB-BCEA-4347-8BA6-BE776009BC89}" type="slidenum">
              <a:rPr lang="en-US" altLang="ko-KR" smtClean="0"/>
              <a:t>67</a:t>
            </a:fld>
            <a:endParaRPr lang="en-US" altLang="ko-KR"/>
          </a:p>
        </p:txBody>
      </p:sp>
      <p:sp>
        <p:nvSpPr>
          <p:cNvPr id="50" name="직사각형 49"/>
          <p:cNvSpPr/>
          <p:nvPr/>
        </p:nvSpPr>
        <p:spPr bwMode="ltGray">
          <a:xfrm>
            <a:off x="609440" y="1269000"/>
            <a:ext cx="3371559" cy="4005000"/>
          </a:xfrm>
          <a:prstGeom prst="rect">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90000"/>
              </a:lnSpc>
            </a:pPr>
            <a:r>
              <a:rPr lang="en-US" altLang="ko-KR" b="1" dirty="0">
                <a:solidFill>
                  <a:schemeClr val="tx1"/>
                </a:solidFill>
              </a:rPr>
              <a:t>Control Node</a:t>
            </a:r>
            <a:endParaRPr lang="ko-KR" altLang="en-US" b="1" dirty="0" err="1">
              <a:solidFill>
                <a:schemeClr val="tx1"/>
              </a:solidFill>
            </a:endParaRPr>
          </a:p>
        </p:txBody>
      </p:sp>
      <p:sp>
        <p:nvSpPr>
          <p:cNvPr id="51" name="직사각형 50"/>
          <p:cNvSpPr/>
          <p:nvPr/>
        </p:nvSpPr>
        <p:spPr bwMode="ltGray">
          <a:xfrm>
            <a:off x="876000" y="2169000"/>
            <a:ext cx="2835000" cy="394884"/>
          </a:xfrm>
          <a:prstGeom prst="rect">
            <a:avLst/>
          </a:prstGeom>
          <a:solidFill>
            <a:schemeClr val="accent3"/>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b="1" dirty="0">
                <a:solidFill>
                  <a:schemeClr val="tx1"/>
                </a:solidFill>
              </a:rPr>
              <a:t>ML2 plugin</a:t>
            </a:r>
            <a:endParaRPr lang="ko-KR" altLang="en-US" sz="1000" b="1" dirty="0" err="1">
              <a:solidFill>
                <a:schemeClr val="tx1"/>
              </a:solidFill>
            </a:endParaRPr>
          </a:p>
        </p:txBody>
      </p:sp>
      <p:sp>
        <p:nvSpPr>
          <p:cNvPr id="52" name="직사각형 51"/>
          <p:cNvSpPr/>
          <p:nvPr/>
        </p:nvSpPr>
        <p:spPr bwMode="ltGray">
          <a:xfrm>
            <a:off x="876000" y="2574000"/>
            <a:ext cx="1395000" cy="394884"/>
          </a:xfrm>
          <a:prstGeom prst="rect">
            <a:avLst/>
          </a:prstGeom>
          <a:solidFill>
            <a:schemeClr val="accent3"/>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err="1">
                <a:solidFill>
                  <a:schemeClr val="tx1"/>
                </a:solidFill>
              </a:rPr>
              <a:t>sriovnicswitch</a:t>
            </a:r>
            <a:endParaRPr lang="ko-KR" altLang="en-US" sz="1000" dirty="0" err="1">
              <a:solidFill>
                <a:schemeClr val="tx1"/>
              </a:solidFill>
            </a:endParaRPr>
          </a:p>
        </p:txBody>
      </p:sp>
      <p:sp>
        <p:nvSpPr>
          <p:cNvPr id="53" name="직사각형 52"/>
          <p:cNvSpPr/>
          <p:nvPr/>
        </p:nvSpPr>
        <p:spPr bwMode="ltGray">
          <a:xfrm>
            <a:off x="4454370" y="1269000"/>
            <a:ext cx="5826630" cy="4005000"/>
          </a:xfrm>
          <a:prstGeom prst="rect">
            <a:avLst/>
          </a:prstGeom>
          <a:solidFill>
            <a:schemeClr val="bg1">
              <a:lumMod val="95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90000"/>
              </a:lnSpc>
            </a:pPr>
            <a:r>
              <a:rPr lang="en-US" altLang="ko-KR" b="1" dirty="0">
                <a:solidFill>
                  <a:schemeClr val="tx1"/>
                </a:solidFill>
              </a:rPr>
              <a:t>Compute Node</a:t>
            </a:r>
            <a:endParaRPr lang="ko-KR" altLang="en-US" b="1" dirty="0" err="1">
              <a:solidFill>
                <a:schemeClr val="tx1"/>
              </a:solidFill>
            </a:endParaRPr>
          </a:p>
        </p:txBody>
      </p:sp>
      <p:sp>
        <p:nvSpPr>
          <p:cNvPr id="54" name="직사각형 53"/>
          <p:cNvSpPr/>
          <p:nvPr/>
        </p:nvSpPr>
        <p:spPr bwMode="ltGray">
          <a:xfrm>
            <a:off x="877719" y="4693528"/>
            <a:ext cx="2835000" cy="394884"/>
          </a:xfrm>
          <a:prstGeom prst="rect">
            <a:avLst/>
          </a:prstGeom>
          <a:solidFill>
            <a:schemeClr val="accent3"/>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b="1" dirty="0">
                <a:solidFill>
                  <a:schemeClr val="tx1"/>
                </a:solidFill>
              </a:rPr>
              <a:t>Open </a:t>
            </a:r>
            <a:r>
              <a:rPr lang="en-US" altLang="ko-KR" sz="1000" b="1" dirty="0" err="1">
                <a:solidFill>
                  <a:schemeClr val="tx1"/>
                </a:solidFill>
              </a:rPr>
              <a:t>vSwitch</a:t>
            </a:r>
            <a:endParaRPr lang="ko-KR" altLang="en-US" sz="1000" b="1" dirty="0" err="1">
              <a:solidFill>
                <a:schemeClr val="tx1"/>
              </a:solidFill>
            </a:endParaRPr>
          </a:p>
        </p:txBody>
      </p:sp>
      <p:sp>
        <p:nvSpPr>
          <p:cNvPr id="55" name="직사각형 54"/>
          <p:cNvSpPr/>
          <p:nvPr/>
        </p:nvSpPr>
        <p:spPr bwMode="ltGray">
          <a:xfrm>
            <a:off x="1179758" y="4197018"/>
            <a:ext cx="2230923" cy="394884"/>
          </a:xfrm>
          <a:prstGeom prst="rect">
            <a:avLst/>
          </a:prstGeom>
          <a:solidFill>
            <a:srgbClr val="00B388"/>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a:solidFill>
                  <a:schemeClr val="bg1"/>
                </a:solidFill>
              </a:rPr>
              <a:t>L2 Agent</a:t>
            </a:r>
            <a:endParaRPr lang="ko-KR" altLang="en-US" sz="1000" dirty="0" err="1">
              <a:solidFill>
                <a:schemeClr val="bg1"/>
              </a:solidFill>
            </a:endParaRPr>
          </a:p>
        </p:txBody>
      </p:sp>
      <p:sp>
        <p:nvSpPr>
          <p:cNvPr id="56" name="직사각형 55"/>
          <p:cNvSpPr/>
          <p:nvPr/>
        </p:nvSpPr>
        <p:spPr bwMode="ltGray">
          <a:xfrm>
            <a:off x="1179758" y="3700509"/>
            <a:ext cx="2230923" cy="394884"/>
          </a:xfrm>
          <a:prstGeom prst="rect">
            <a:avLst/>
          </a:prstGeom>
          <a:solidFill>
            <a:srgbClr val="00B388"/>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a:solidFill>
                  <a:schemeClr val="bg1"/>
                </a:solidFill>
              </a:rPr>
              <a:t>L3 Agent</a:t>
            </a:r>
            <a:endParaRPr lang="ko-KR" altLang="en-US" sz="1000" dirty="0" err="1">
              <a:solidFill>
                <a:schemeClr val="bg1"/>
              </a:solidFill>
            </a:endParaRPr>
          </a:p>
        </p:txBody>
      </p:sp>
      <p:sp>
        <p:nvSpPr>
          <p:cNvPr id="57" name="직사각형 56"/>
          <p:cNvSpPr/>
          <p:nvPr/>
        </p:nvSpPr>
        <p:spPr bwMode="ltGray">
          <a:xfrm>
            <a:off x="1179758" y="3204000"/>
            <a:ext cx="2230923" cy="394884"/>
          </a:xfrm>
          <a:prstGeom prst="rect">
            <a:avLst/>
          </a:prstGeom>
          <a:solidFill>
            <a:srgbClr val="00B388"/>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a:solidFill>
                  <a:schemeClr val="bg1"/>
                </a:solidFill>
              </a:rPr>
              <a:t>DHCP Agent</a:t>
            </a:r>
            <a:endParaRPr lang="ko-KR" altLang="en-US" sz="1000" dirty="0" err="1">
              <a:solidFill>
                <a:schemeClr val="bg1"/>
              </a:solidFill>
            </a:endParaRPr>
          </a:p>
        </p:txBody>
      </p:sp>
      <p:cxnSp>
        <p:nvCxnSpPr>
          <p:cNvPr id="58" name="직선 연결선 57"/>
          <p:cNvCxnSpPr/>
          <p:nvPr/>
        </p:nvCxnSpPr>
        <p:spPr>
          <a:xfrm>
            <a:off x="609441" y="5894794"/>
            <a:ext cx="96715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직사각형 58"/>
          <p:cNvSpPr/>
          <p:nvPr/>
        </p:nvSpPr>
        <p:spPr bwMode="ltGray">
          <a:xfrm>
            <a:off x="1867719" y="5283206"/>
            <a:ext cx="855000" cy="270000"/>
          </a:xfrm>
          <a:prstGeom prst="rect">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a:solidFill>
                  <a:schemeClr val="tx1"/>
                </a:solidFill>
              </a:rPr>
              <a:t>NIC</a:t>
            </a:r>
            <a:endParaRPr lang="ko-KR" altLang="en-US" sz="1000" dirty="0" err="1">
              <a:solidFill>
                <a:schemeClr val="tx1"/>
              </a:solidFill>
            </a:endParaRPr>
          </a:p>
        </p:txBody>
      </p:sp>
      <p:sp>
        <p:nvSpPr>
          <p:cNvPr id="60" name="직사각형 59"/>
          <p:cNvSpPr/>
          <p:nvPr/>
        </p:nvSpPr>
        <p:spPr bwMode="ltGray">
          <a:xfrm>
            <a:off x="5737593" y="5283206"/>
            <a:ext cx="855000" cy="270000"/>
          </a:xfrm>
          <a:prstGeom prst="rect">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a:solidFill>
                  <a:schemeClr val="tx1"/>
                </a:solidFill>
              </a:rPr>
              <a:t>NIC</a:t>
            </a:r>
            <a:endParaRPr lang="ko-KR" altLang="en-US" sz="1000" dirty="0" err="1">
              <a:solidFill>
                <a:schemeClr val="tx1"/>
              </a:solidFill>
            </a:endParaRPr>
          </a:p>
        </p:txBody>
      </p:sp>
      <p:sp>
        <p:nvSpPr>
          <p:cNvPr id="61" name="직사각형 60"/>
          <p:cNvSpPr/>
          <p:nvPr/>
        </p:nvSpPr>
        <p:spPr bwMode="ltGray">
          <a:xfrm>
            <a:off x="8221815" y="5286600"/>
            <a:ext cx="855000" cy="270000"/>
          </a:xfrm>
          <a:prstGeom prst="rect">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a:solidFill>
                  <a:schemeClr val="tx1"/>
                </a:solidFill>
              </a:rPr>
              <a:t>NIC</a:t>
            </a:r>
            <a:endParaRPr lang="ko-KR" altLang="en-US" sz="1000" dirty="0" err="1">
              <a:solidFill>
                <a:schemeClr val="tx1"/>
              </a:solidFill>
            </a:endParaRPr>
          </a:p>
        </p:txBody>
      </p:sp>
      <p:sp>
        <p:nvSpPr>
          <p:cNvPr id="62" name="TextBox 61"/>
          <p:cNvSpPr txBox="1"/>
          <p:nvPr/>
        </p:nvSpPr>
        <p:spPr>
          <a:xfrm>
            <a:off x="609440" y="5984794"/>
            <a:ext cx="2799521" cy="189206"/>
          </a:xfrm>
          <a:prstGeom prst="rect">
            <a:avLst/>
          </a:prstGeom>
          <a:noFill/>
        </p:spPr>
        <p:txBody>
          <a:bodyPr wrap="square" lIns="0" tIns="0" rIns="0" bIns="0" rtlCol="0">
            <a:noAutofit/>
          </a:bodyPr>
          <a:lstStyle/>
          <a:p>
            <a:pPr>
              <a:lnSpc>
                <a:spcPct val="90000"/>
              </a:lnSpc>
            </a:pPr>
            <a:r>
              <a:rPr lang="en-US" altLang="ko-KR" sz="1200" dirty="0"/>
              <a:t>Tenant data network (VLAN Tagged)</a:t>
            </a:r>
            <a:endParaRPr lang="ko-KR" altLang="en-US" sz="1200" dirty="0"/>
          </a:p>
        </p:txBody>
      </p:sp>
      <p:sp>
        <p:nvSpPr>
          <p:cNvPr id="63" name="직사각형 62"/>
          <p:cNvSpPr/>
          <p:nvPr/>
        </p:nvSpPr>
        <p:spPr bwMode="ltGray">
          <a:xfrm>
            <a:off x="2316000" y="2574000"/>
            <a:ext cx="1395000" cy="394884"/>
          </a:xfrm>
          <a:prstGeom prst="rect">
            <a:avLst/>
          </a:prstGeom>
          <a:solidFill>
            <a:schemeClr val="accent3"/>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err="1">
                <a:solidFill>
                  <a:schemeClr val="tx1"/>
                </a:solidFill>
              </a:rPr>
              <a:t>ovs</a:t>
            </a:r>
            <a:endParaRPr lang="ko-KR" altLang="en-US" sz="1000" dirty="0" err="1">
              <a:solidFill>
                <a:schemeClr val="tx1"/>
              </a:solidFill>
            </a:endParaRPr>
          </a:p>
        </p:txBody>
      </p:sp>
      <p:sp>
        <p:nvSpPr>
          <p:cNvPr id="64" name="직사각형 63"/>
          <p:cNvSpPr/>
          <p:nvPr/>
        </p:nvSpPr>
        <p:spPr bwMode="ltGray">
          <a:xfrm>
            <a:off x="4780185" y="4257000"/>
            <a:ext cx="5175000" cy="612000"/>
          </a:xfrm>
          <a:prstGeom prst="rect">
            <a:avLst/>
          </a:prstGeom>
          <a:solidFill>
            <a:schemeClr val="accent3"/>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nSpc>
                <a:spcPct val="90000"/>
              </a:lnSpc>
            </a:pPr>
            <a:r>
              <a:rPr lang="en-US" altLang="ko-KR" sz="1000" b="1" dirty="0">
                <a:solidFill>
                  <a:schemeClr val="tx1"/>
                </a:solidFill>
              </a:rPr>
              <a:t>PCI Device (NIC)</a:t>
            </a:r>
            <a:endParaRPr lang="ko-KR" altLang="en-US" sz="1000" b="1" dirty="0" err="1">
              <a:solidFill>
                <a:schemeClr val="tx1"/>
              </a:solidFill>
            </a:endParaRPr>
          </a:p>
        </p:txBody>
      </p:sp>
      <p:sp>
        <p:nvSpPr>
          <p:cNvPr id="65" name="직사각형 64"/>
          <p:cNvSpPr/>
          <p:nvPr/>
        </p:nvSpPr>
        <p:spPr bwMode="ltGray">
          <a:xfrm>
            <a:off x="8751000" y="4465290"/>
            <a:ext cx="1080000" cy="316553"/>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a:solidFill>
                  <a:schemeClr val="tx1"/>
                </a:solidFill>
              </a:rPr>
              <a:t>Physical Function</a:t>
            </a:r>
            <a:endParaRPr lang="ko-KR" altLang="en-US" sz="1000" dirty="0" err="1">
              <a:solidFill>
                <a:schemeClr val="tx1"/>
              </a:solidFill>
            </a:endParaRPr>
          </a:p>
        </p:txBody>
      </p:sp>
      <p:sp>
        <p:nvSpPr>
          <p:cNvPr id="66" name="직사각형 65"/>
          <p:cNvSpPr/>
          <p:nvPr/>
        </p:nvSpPr>
        <p:spPr bwMode="ltGray">
          <a:xfrm>
            <a:off x="4780185" y="3518999"/>
            <a:ext cx="5175000" cy="612000"/>
          </a:xfrm>
          <a:prstGeom prst="rect">
            <a:avLst/>
          </a:prstGeom>
          <a:solidFill>
            <a:schemeClr val="accent2"/>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r>
              <a:rPr lang="en-US" altLang="ko-KR" sz="1000" b="1" dirty="0">
                <a:solidFill>
                  <a:schemeClr val="tx1"/>
                </a:solidFill>
              </a:rPr>
              <a:t>Hypervisor</a:t>
            </a:r>
            <a:endParaRPr lang="ko-KR" altLang="en-US" sz="1000" b="1" dirty="0" err="1">
              <a:solidFill>
                <a:schemeClr val="tx1"/>
              </a:solidFill>
            </a:endParaRPr>
          </a:p>
        </p:txBody>
      </p:sp>
      <p:sp>
        <p:nvSpPr>
          <p:cNvPr id="67" name="직사각형 66"/>
          <p:cNvSpPr/>
          <p:nvPr/>
        </p:nvSpPr>
        <p:spPr bwMode="ltGray">
          <a:xfrm>
            <a:off x="8751000" y="3652447"/>
            <a:ext cx="1080000" cy="316553"/>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a:solidFill>
                  <a:schemeClr val="tx1"/>
                </a:solidFill>
              </a:rPr>
              <a:t>Physical </a:t>
            </a:r>
          </a:p>
          <a:p>
            <a:pPr algn="ctr">
              <a:lnSpc>
                <a:spcPct val="90000"/>
              </a:lnSpc>
            </a:pPr>
            <a:r>
              <a:rPr lang="en-US" altLang="ko-KR" sz="1000" dirty="0">
                <a:solidFill>
                  <a:schemeClr val="tx1"/>
                </a:solidFill>
              </a:rPr>
              <a:t>NIC driver</a:t>
            </a:r>
            <a:endParaRPr lang="ko-KR" altLang="en-US" sz="1000" dirty="0" err="1">
              <a:solidFill>
                <a:schemeClr val="tx1"/>
              </a:solidFill>
            </a:endParaRPr>
          </a:p>
        </p:txBody>
      </p:sp>
      <p:sp>
        <p:nvSpPr>
          <p:cNvPr id="68" name="직사각형 67"/>
          <p:cNvSpPr/>
          <p:nvPr/>
        </p:nvSpPr>
        <p:spPr bwMode="ltGray">
          <a:xfrm>
            <a:off x="5781000" y="2629116"/>
            <a:ext cx="1305000" cy="6198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pPr>
            <a:r>
              <a:rPr lang="en-US" altLang="ko-KR" sz="1000" dirty="0"/>
              <a:t>Guest2</a:t>
            </a:r>
            <a:endParaRPr lang="ko-KR" altLang="en-US" sz="1000" dirty="0" err="1"/>
          </a:p>
        </p:txBody>
      </p:sp>
      <p:sp>
        <p:nvSpPr>
          <p:cNvPr id="69" name="직사각형 68"/>
          <p:cNvSpPr/>
          <p:nvPr/>
        </p:nvSpPr>
        <p:spPr bwMode="ltGray">
          <a:xfrm>
            <a:off x="6009012" y="2855284"/>
            <a:ext cx="848975" cy="328034"/>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a:solidFill>
                  <a:schemeClr val="tx1"/>
                </a:solidFill>
              </a:rPr>
              <a:t>eth0.1024</a:t>
            </a:r>
          </a:p>
          <a:p>
            <a:pPr algn="ctr">
              <a:lnSpc>
                <a:spcPct val="90000"/>
              </a:lnSpc>
            </a:pPr>
            <a:r>
              <a:rPr lang="en-US" altLang="ko-KR" sz="1000" dirty="0">
                <a:solidFill>
                  <a:schemeClr val="tx1"/>
                </a:solidFill>
              </a:rPr>
              <a:t>(VLAN)</a:t>
            </a:r>
            <a:endParaRPr lang="ko-KR" altLang="en-US" sz="1000" dirty="0" err="1">
              <a:solidFill>
                <a:schemeClr val="tx1"/>
              </a:solidFill>
            </a:endParaRPr>
          </a:p>
        </p:txBody>
      </p:sp>
      <p:sp>
        <p:nvSpPr>
          <p:cNvPr id="70" name="직사각형 69"/>
          <p:cNvSpPr/>
          <p:nvPr/>
        </p:nvSpPr>
        <p:spPr bwMode="ltGray">
          <a:xfrm>
            <a:off x="8886000" y="2080064"/>
            <a:ext cx="1080000" cy="316553"/>
          </a:xfrm>
          <a:prstGeom prst="rect">
            <a:avLst/>
          </a:prstGeom>
          <a:solidFill>
            <a:srgbClr val="00B388"/>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a:solidFill>
                  <a:schemeClr val="bg1"/>
                </a:solidFill>
              </a:rPr>
              <a:t>Neutron </a:t>
            </a:r>
          </a:p>
          <a:p>
            <a:pPr algn="ctr">
              <a:lnSpc>
                <a:spcPct val="90000"/>
              </a:lnSpc>
            </a:pPr>
            <a:r>
              <a:rPr lang="en-US" altLang="ko-KR" sz="1000" dirty="0">
                <a:solidFill>
                  <a:schemeClr val="bg1"/>
                </a:solidFill>
              </a:rPr>
              <a:t>SRIOV Agent</a:t>
            </a:r>
            <a:endParaRPr lang="ko-KR" altLang="en-US" sz="1000" dirty="0" err="1">
              <a:solidFill>
                <a:schemeClr val="bg1"/>
              </a:solidFill>
            </a:endParaRPr>
          </a:p>
        </p:txBody>
      </p:sp>
      <p:sp>
        <p:nvSpPr>
          <p:cNvPr id="71" name="직사각형 70"/>
          <p:cNvSpPr/>
          <p:nvPr/>
        </p:nvSpPr>
        <p:spPr bwMode="ltGray">
          <a:xfrm>
            <a:off x="8886000" y="1669639"/>
            <a:ext cx="1080000" cy="316553"/>
          </a:xfrm>
          <a:prstGeom prst="rect">
            <a:avLst/>
          </a:prstGeom>
          <a:solidFill>
            <a:srgbClr val="00B388"/>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sz="1000" dirty="0">
                <a:solidFill>
                  <a:schemeClr val="bg1"/>
                </a:solidFill>
              </a:rPr>
              <a:t>Nova Compute</a:t>
            </a:r>
            <a:endParaRPr lang="ko-KR" altLang="en-US" sz="1000" dirty="0" err="1">
              <a:solidFill>
                <a:schemeClr val="bg1"/>
              </a:solidFill>
            </a:endParaRPr>
          </a:p>
        </p:txBody>
      </p:sp>
      <p:sp>
        <p:nvSpPr>
          <p:cNvPr id="72" name="직사각형 71"/>
          <p:cNvSpPr/>
          <p:nvPr/>
        </p:nvSpPr>
        <p:spPr bwMode="ltGray">
          <a:xfrm>
            <a:off x="7569315" y="1669638"/>
            <a:ext cx="1080000" cy="316553"/>
          </a:xfrm>
          <a:prstGeom prst="rect">
            <a:avLst/>
          </a:prstGeom>
          <a:solidFill>
            <a:srgbClr val="00B388"/>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err="1">
                <a:solidFill>
                  <a:schemeClr val="bg1"/>
                </a:solidFill>
              </a:rPr>
              <a:t>Libvirt</a:t>
            </a:r>
            <a:r>
              <a:rPr lang="en-US" altLang="ko-KR" sz="1000" dirty="0">
                <a:solidFill>
                  <a:schemeClr val="bg1"/>
                </a:solidFill>
              </a:rPr>
              <a:t> Driver</a:t>
            </a:r>
            <a:endParaRPr lang="ko-KR" altLang="en-US" sz="1000" dirty="0" err="1">
              <a:solidFill>
                <a:schemeClr val="bg1"/>
              </a:solidFill>
            </a:endParaRPr>
          </a:p>
        </p:txBody>
      </p:sp>
      <p:sp>
        <p:nvSpPr>
          <p:cNvPr id="73" name="TextBox 72"/>
          <p:cNvSpPr txBox="1"/>
          <p:nvPr/>
        </p:nvSpPr>
        <p:spPr>
          <a:xfrm>
            <a:off x="5903431" y="1604027"/>
            <a:ext cx="1463237" cy="205212"/>
          </a:xfrm>
          <a:prstGeom prst="rect">
            <a:avLst/>
          </a:prstGeom>
          <a:noFill/>
          <a:ln>
            <a:noFill/>
            <a:prstDash val="dash"/>
          </a:ln>
        </p:spPr>
        <p:txBody>
          <a:bodyPr wrap="square" lIns="0" tIns="0" rIns="0" bIns="0" rtlCol="0" anchor="ctr">
            <a:noAutofit/>
          </a:bodyPr>
          <a:lstStyle/>
          <a:p>
            <a:pPr algn="ctr">
              <a:lnSpc>
                <a:spcPct val="90000"/>
              </a:lnSpc>
            </a:pPr>
            <a:r>
              <a:rPr lang="en-US" altLang="ko-KR" sz="1000" dirty="0" err="1"/>
              <a:t>vif_type</a:t>
            </a:r>
            <a:r>
              <a:rPr lang="en-US" altLang="ko-KR" sz="1000" dirty="0"/>
              <a:t>=direct-physical</a:t>
            </a:r>
            <a:endParaRPr lang="ko-KR" altLang="en-US" sz="1000" dirty="0"/>
          </a:p>
        </p:txBody>
      </p:sp>
      <p:sp>
        <p:nvSpPr>
          <p:cNvPr id="74" name="직사각형 73"/>
          <p:cNvSpPr/>
          <p:nvPr/>
        </p:nvSpPr>
        <p:spPr bwMode="ltGray">
          <a:xfrm>
            <a:off x="5932450" y="2150935"/>
            <a:ext cx="702600" cy="168150"/>
          </a:xfrm>
          <a:prstGeom prst="rect">
            <a:avLst/>
          </a:prstGeom>
          <a:solidFill>
            <a:schemeClr val="bg1">
              <a:lumMod val="85000"/>
            </a:schemeClr>
          </a:solid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1000" dirty="0" err="1">
                <a:solidFill>
                  <a:schemeClr val="tx1"/>
                </a:solidFill>
              </a:rPr>
              <a:t>vif</a:t>
            </a:r>
            <a:r>
              <a:rPr lang="en-US" altLang="ko-KR" sz="1000" dirty="0">
                <a:solidFill>
                  <a:schemeClr val="tx1"/>
                </a:solidFill>
              </a:rPr>
              <a:t> xml</a:t>
            </a:r>
          </a:p>
        </p:txBody>
      </p:sp>
      <p:cxnSp>
        <p:nvCxnSpPr>
          <p:cNvPr id="75" name="꺾인 연결선 74"/>
          <p:cNvCxnSpPr>
            <a:stCxn id="72" idx="1"/>
            <a:endCxn id="74" idx="0"/>
          </p:cNvCxnSpPr>
          <p:nvPr/>
        </p:nvCxnSpPr>
        <p:spPr>
          <a:xfrm rot="10800000" flipV="1">
            <a:off x="6283751" y="1827915"/>
            <a:ext cx="1285565" cy="323020"/>
          </a:xfrm>
          <a:prstGeom prst="bentConnector2">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6" name="직선 연결선 75"/>
          <p:cNvCxnSpPr>
            <a:stCxn id="72" idx="3"/>
            <a:endCxn id="71" idx="1"/>
          </p:cNvCxnSpPr>
          <p:nvPr/>
        </p:nvCxnSpPr>
        <p:spPr>
          <a:xfrm>
            <a:off x="8649315" y="1827915"/>
            <a:ext cx="236685"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꺾인 연결선 76"/>
          <p:cNvCxnSpPr>
            <a:stCxn id="69" idx="2"/>
            <a:endCxn id="65" idx="1"/>
          </p:cNvCxnSpPr>
          <p:nvPr/>
        </p:nvCxnSpPr>
        <p:spPr>
          <a:xfrm rot="16200000" flipH="1">
            <a:off x="6872126" y="2744692"/>
            <a:ext cx="1440249" cy="2317500"/>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직선 연결선 77"/>
          <p:cNvCxnSpPr>
            <a:stCxn id="67" idx="2"/>
            <a:endCxn id="65" idx="0"/>
          </p:cNvCxnSpPr>
          <p:nvPr/>
        </p:nvCxnSpPr>
        <p:spPr>
          <a:xfrm>
            <a:off x="9291000" y="3969000"/>
            <a:ext cx="0" cy="4962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p:cNvCxnSpPr>
            <a:stCxn id="74" idx="2"/>
            <a:endCxn id="69" idx="0"/>
          </p:cNvCxnSpPr>
          <p:nvPr/>
        </p:nvCxnSpPr>
        <p:spPr>
          <a:xfrm>
            <a:off x="6283750" y="2319085"/>
            <a:ext cx="149750" cy="536199"/>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직선 연결선 79"/>
          <p:cNvCxnSpPr>
            <a:stCxn id="59" idx="2"/>
          </p:cNvCxnSpPr>
          <p:nvPr/>
        </p:nvCxnSpPr>
        <p:spPr>
          <a:xfrm flipH="1">
            <a:off x="2293500" y="5553206"/>
            <a:ext cx="1719" cy="34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직선 연결선 80"/>
          <p:cNvCxnSpPr>
            <a:stCxn id="61" idx="2"/>
          </p:cNvCxnSpPr>
          <p:nvPr/>
        </p:nvCxnSpPr>
        <p:spPr>
          <a:xfrm>
            <a:off x="8649315" y="5556600"/>
            <a:ext cx="0" cy="342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직사각형 81"/>
          <p:cNvSpPr/>
          <p:nvPr/>
        </p:nvSpPr>
        <p:spPr bwMode="ltGray">
          <a:xfrm>
            <a:off x="10464584" y="1373023"/>
            <a:ext cx="837901" cy="410425"/>
          </a:xfrm>
          <a:prstGeom prst="rect">
            <a:avLst/>
          </a:prstGeom>
          <a:solidFill>
            <a:schemeClr val="bg1">
              <a:lumMod val="85000"/>
            </a:schemeClr>
          </a:solid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sz="1000" dirty="0">
                <a:solidFill>
                  <a:schemeClr val="tx1"/>
                </a:solidFill>
              </a:rPr>
              <a:t>PCI whitelist</a:t>
            </a:r>
          </a:p>
        </p:txBody>
      </p:sp>
      <p:cxnSp>
        <p:nvCxnSpPr>
          <p:cNvPr id="83" name="꺾인 연결선 82"/>
          <p:cNvCxnSpPr>
            <a:stCxn id="82" idx="1"/>
            <a:endCxn id="71" idx="3"/>
          </p:cNvCxnSpPr>
          <p:nvPr/>
        </p:nvCxnSpPr>
        <p:spPr>
          <a:xfrm rot="10800000" flipV="1">
            <a:off x="9966000" y="1578236"/>
            <a:ext cx="498584" cy="249680"/>
          </a:xfrm>
          <a:prstGeom prst="bentConnector3">
            <a:avLst>
              <a:gd name="adj1" fmla="val 50000"/>
            </a:avLst>
          </a:prstGeom>
          <a:ln w="952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4" name="직선 연결선 83"/>
          <p:cNvCxnSpPr>
            <a:stCxn id="65" idx="2"/>
            <a:endCxn id="61" idx="0"/>
          </p:cNvCxnSpPr>
          <p:nvPr/>
        </p:nvCxnSpPr>
        <p:spPr>
          <a:xfrm flipH="1">
            <a:off x="8649315" y="4781843"/>
            <a:ext cx="641685" cy="5047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bwMode="ltGray">
          <a:xfrm>
            <a:off x="10464141" y="2814089"/>
            <a:ext cx="1115243" cy="410400"/>
          </a:xfrm>
          <a:prstGeom prst="rect">
            <a:avLst/>
          </a:prstGeom>
          <a:solidFill>
            <a:schemeClr val="bg1">
              <a:lumMod val="85000"/>
            </a:schemeClr>
          </a:solid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sz="1000" dirty="0">
                <a:solidFill>
                  <a:schemeClr val="tx1"/>
                </a:solidFill>
              </a:rPr>
              <a:t>#1 Inside guest VLAN setting</a:t>
            </a:r>
          </a:p>
        </p:txBody>
      </p:sp>
      <p:cxnSp>
        <p:nvCxnSpPr>
          <p:cNvPr id="86" name="직선 화살표 연결선 85"/>
          <p:cNvCxnSpPr>
            <a:stCxn id="85" idx="1"/>
            <a:endCxn id="69" idx="3"/>
          </p:cNvCxnSpPr>
          <p:nvPr/>
        </p:nvCxnSpPr>
        <p:spPr>
          <a:xfrm flipH="1">
            <a:off x="6857987" y="3019289"/>
            <a:ext cx="3606154" cy="12"/>
          </a:xfrm>
          <a:prstGeom prst="straightConnector1">
            <a:avLst/>
          </a:prstGeom>
          <a:ln w="952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7" name="직사각형 86"/>
          <p:cNvSpPr/>
          <p:nvPr/>
        </p:nvSpPr>
        <p:spPr bwMode="ltGray">
          <a:xfrm>
            <a:off x="10464140" y="3763800"/>
            <a:ext cx="1115243" cy="410400"/>
          </a:xfrm>
          <a:prstGeom prst="rect">
            <a:avLst/>
          </a:prstGeom>
          <a:solidFill>
            <a:schemeClr val="bg1">
              <a:lumMod val="85000"/>
            </a:schemeClr>
          </a:solid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sz="1000" dirty="0">
                <a:solidFill>
                  <a:schemeClr val="tx1"/>
                </a:solidFill>
              </a:rPr>
              <a:t>#2 </a:t>
            </a:r>
            <a:r>
              <a:rPr lang="en-US" altLang="ko-KR" sz="1000" dirty="0" err="1">
                <a:solidFill>
                  <a:schemeClr val="tx1"/>
                </a:solidFill>
              </a:rPr>
              <a:t>ToR</a:t>
            </a:r>
            <a:r>
              <a:rPr lang="en-US" altLang="ko-KR" sz="1000" dirty="0">
                <a:solidFill>
                  <a:schemeClr val="tx1"/>
                </a:solidFill>
              </a:rPr>
              <a:t> VLAN setting</a:t>
            </a:r>
          </a:p>
        </p:txBody>
      </p:sp>
      <p:sp>
        <p:nvSpPr>
          <p:cNvPr id="88" name="직사각형 87"/>
          <p:cNvSpPr/>
          <p:nvPr/>
        </p:nvSpPr>
        <p:spPr bwMode="ltGray">
          <a:xfrm>
            <a:off x="9955185" y="5565204"/>
            <a:ext cx="1624199" cy="654104"/>
          </a:xfrm>
          <a:prstGeom prst="rect">
            <a:avLst/>
          </a:prstGeom>
          <a:solidFill>
            <a:schemeClr val="bg1">
              <a:lumMod val="85000"/>
            </a:schemeClr>
          </a:solid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ltLang="ko-KR" sz="1000" dirty="0" err="1">
                <a:solidFill>
                  <a:schemeClr val="tx1"/>
                </a:solidFill>
              </a:rPr>
              <a:t>ToR</a:t>
            </a:r>
            <a:endParaRPr lang="en-US" altLang="ko-KR" sz="1000" dirty="0">
              <a:solidFill>
                <a:schemeClr val="tx1"/>
              </a:solidFill>
            </a:endParaRPr>
          </a:p>
          <a:p>
            <a:pPr algn="ctr">
              <a:lnSpc>
                <a:spcPct val="90000"/>
              </a:lnSpc>
            </a:pPr>
            <a:r>
              <a:rPr lang="en-US" altLang="ko-KR" sz="1000" dirty="0">
                <a:solidFill>
                  <a:schemeClr val="tx1"/>
                </a:solidFill>
              </a:rPr>
              <a:t>(PCI/PT NIC device port, set VLAN=1024)</a:t>
            </a:r>
          </a:p>
        </p:txBody>
      </p:sp>
      <p:cxnSp>
        <p:nvCxnSpPr>
          <p:cNvPr id="89" name="꺾인 연결선 88"/>
          <p:cNvCxnSpPr>
            <a:stCxn id="87" idx="2"/>
            <a:endCxn id="88" idx="0"/>
          </p:cNvCxnSpPr>
          <p:nvPr/>
        </p:nvCxnSpPr>
        <p:spPr>
          <a:xfrm rot="5400000">
            <a:off x="10199022" y="4742464"/>
            <a:ext cx="1391004" cy="254477"/>
          </a:xfrm>
          <a:prstGeom prst="bentConnector3">
            <a:avLst>
              <a:gd name="adj1" fmla="val 50000"/>
            </a:avLst>
          </a:prstGeom>
          <a:ln w="952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036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Operator Tools</a:t>
            </a:r>
            <a:br>
              <a:rPr lang="en-US" dirty="0"/>
            </a:br>
            <a:r>
              <a:rPr lang="en-US" dirty="0"/>
              <a:t>Monitoring, Metering, and Logging </a:t>
            </a:r>
          </a:p>
        </p:txBody>
      </p:sp>
      <p:sp>
        <p:nvSpPr>
          <p:cNvPr id="3" name="Slide Number Placeholder 2"/>
          <p:cNvSpPr>
            <a:spLocks noGrp="1"/>
          </p:cNvSpPr>
          <p:nvPr>
            <p:ph type="sldNum" sz="quarter" idx="12"/>
          </p:nvPr>
        </p:nvSpPr>
        <p:spPr/>
        <p:txBody>
          <a:bodyPr/>
          <a:lstStyle/>
          <a:p>
            <a:fld id="{B016F8AB-BCEA-4347-8BA6-BE776009BC89}" type="slidenum">
              <a:rPr lang="en-US" smtClean="0"/>
              <a:t>68</a:t>
            </a:fld>
            <a:endParaRPr lang="en-US" dirty="0"/>
          </a:p>
        </p:txBody>
      </p:sp>
    </p:spTree>
    <p:extLst>
      <p:ext uri="{BB962C8B-B14F-4D97-AF65-F5344CB8AC3E}">
        <p14:creationId xmlns:p14="http://schemas.microsoft.com/office/powerpoint/2010/main" val="377445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Helion OpenStack 3.0</a:t>
            </a:r>
            <a:r>
              <a:rPr lang="en-US" dirty="0"/>
              <a:t> Operator Tools</a:t>
            </a:r>
          </a:p>
        </p:txBody>
      </p:sp>
      <p:sp>
        <p:nvSpPr>
          <p:cNvPr id="16" name="Text Placeholder 2"/>
          <p:cNvSpPr txBox="1">
            <a:spLocks/>
          </p:cNvSpPr>
          <p:nvPr/>
        </p:nvSpPr>
        <p:spPr>
          <a:xfrm>
            <a:off x="609441" y="1989000"/>
            <a:ext cx="2487562" cy="3960000"/>
          </a:xfrm>
          <a:prstGeom prst="rect">
            <a:avLst/>
          </a:prstGeom>
          <a:solidFill>
            <a:srgbClr val="425563"/>
          </a:solidFill>
          <a:ln>
            <a:solidFill>
              <a:srgbClr val="877B75"/>
            </a:solidFill>
          </a:ln>
        </p:spPr>
        <p:txBody>
          <a:bodyPr lIns="90000" tIns="90000" rIns="90000" bIns="90000">
            <a:noAutofit/>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a:spcBef>
                <a:spcPts val="600"/>
              </a:spcBef>
              <a:spcAft>
                <a:spcPts val="600"/>
              </a:spcAft>
              <a:buClr>
                <a:schemeClr val="bg1"/>
              </a:buClr>
            </a:pPr>
            <a:r>
              <a:rPr lang="ko-KR" altLang="en-US" sz="1600" dirty="0">
                <a:solidFill>
                  <a:schemeClr val="bg1"/>
                </a:solidFill>
              </a:rPr>
              <a:t>컨트롤 노드 및 호스트 리소스 모니터링</a:t>
            </a:r>
            <a:endParaRPr lang="en-US" sz="1600" dirty="0">
              <a:solidFill>
                <a:schemeClr val="bg1"/>
              </a:solidFill>
            </a:endParaRPr>
          </a:p>
          <a:p>
            <a:pPr>
              <a:spcBef>
                <a:spcPts val="600"/>
              </a:spcBef>
              <a:spcAft>
                <a:spcPts val="600"/>
              </a:spcAft>
              <a:buClr>
                <a:schemeClr val="bg1"/>
              </a:buClr>
            </a:pPr>
            <a:r>
              <a:rPr lang="ko-KR" altLang="en-US" sz="1600" dirty="0">
                <a:solidFill>
                  <a:schemeClr val="bg1"/>
                </a:solidFill>
              </a:rPr>
              <a:t>시스템 성능</a:t>
            </a:r>
            <a:r>
              <a:rPr lang="en-US" altLang="ko-KR" sz="1600" dirty="0">
                <a:solidFill>
                  <a:schemeClr val="bg1"/>
                </a:solidFill>
              </a:rPr>
              <a:t>, </a:t>
            </a:r>
            <a:r>
              <a:rPr lang="ko-KR" altLang="en-US" sz="1600" dirty="0">
                <a:solidFill>
                  <a:schemeClr val="bg1"/>
                </a:solidFill>
              </a:rPr>
              <a:t>리소스 가용</a:t>
            </a:r>
            <a:r>
              <a:rPr lang="en-US" altLang="ko-KR" sz="1600" dirty="0">
                <a:solidFill>
                  <a:schemeClr val="bg1"/>
                </a:solidFill>
              </a:rPr>
              <a:t>/</a:t>
            </a:r>
            <a:r>
              <a:rPr lang="ko-KR" altLang="en-US" sz="1600" dirty="0">
                <a:solidFill>
                  <a:schemeClr val="bg1"/>
                </a:solidFill>
              </a:rPr>
              <a:t>사용량 모니터링</a:t>
            </a:r>
            <a:endParaRPr lang="en-US" sz="1600" dirty="0">
              <a:solidFill>
                <a:schemeClr val="bg1"/>
              </a:solidFill>
            </a:endParaRPr>
          </a:p>
          <a:p>
            <a:pPr>
              <a:spcBef>
                <a:spcPts val="600"/>
              </a:spcBef>
              <a:spcAft>
                <a:spcPts val="600"/>
              </a:spcAft>
              <a:buClr>
                <a:schemeClr val="bg1"/>
              </a:buClr>
            </a:pPr>
            <a:r>
              <a:rPr lang="ko-KR" altLang="en-US" sz="1600" dirty="0">
                <a:solidFill>
                  <a:schemeClr val="bg1"/>
                </a:solidFill>
              </a:rPr>
              <a:t>실시간 알람 통지 기능</a:t>
            </a:r>
            <a:r>
              <a:rPr lang="en-US" altLang="ko-KR" sz="1600" dirty="0">
                <a:solidFill>
                  <a:schemeClr val="bg1"/>
                </a:solidFill>
              </a:rPr>
              <a:t>(</a:t>
            </a:r>
            <a:r>
              <a:rPr lang="en-US" sz="1600" dirty="0">
                <a:solidFill>
                  <a:schemeClr val="bg1"/>
                </a:solidFill>
              </a:rPr>
              <a:t>email, </a:t>
            </a:r>
            <a:r>
              <a:rPr lang="en-US" sz="1600" dirty="0" err="1">
                <a:solidFill>
                  <a:schemeClr val="bg1"/>
                </a:solidFill>
              </a:rPr>
              <a:t>webhook</a:t>
            </a:r>
            <a:r>
              <a:rPr lang="en-US" sz="1600" dirty="0">
                <a:solidFill>
                  <a:schemeClr val="bg1"/>
                </a:solidFill>
              </a:rPr>
              <a:t>, and UI)</a:t>
            </a:r>
          </a:p>
          <a:p>
            <a:pPr>
              <a:spcBef>
                <a:spcPts val="600"/>
              </a:spcBef>
              <a:spcAft>
                <a:spcPts val="600"/>
              </a:spcAft>
              <a:buClr>
                <a:schemeClr val="bg1"/>
              </a:buClr>
            </a:pPr>
            <a:r>
              <a:rPr lang="ko-KR" altLang="en-US" sz="1600" dirty="0">
                <a:solidFill>
                  <a:schemeClr val="bg1"/>
                </a:solidFill>
              </a:rPr>
              <a:t>사용자 모니터링 플러그인에 대한 유연한 확장성 제공</a:t>
            </a:r>
            <a:endParaRPr lang="en-US" sz="1600" dirty="0">
              <a:solidFill>
                <a:schemeClr val="bg1"/>
              </a:solidFill>
            </a:endParaRPr>
          </a:p>
          <a:p>
            <a:pPr marL="0" indent="0">
              <a:buFont typeface="Arial" panose="020B0604020202020204" pitchFamily="34" charset="0"/>
              <a:buNone/>
            </a:pPr>
            <a:endParaRPr lang="en-US" sz="1600" dirty="0">
              <a:solidFill>
                <a:schemeClr val="bg1"/>
              </a:solidFill>
            </a:endParaRPr>
          </a:p>
        </p:txBody>
      </p:sp>
      <p:sp>
        <p:nvSpPr>
          <p:cNvPr id="17" name="Text Placeholder 3"/>
          <p:cNvSpPr txBox="1">
            <a:spLocks/>
          </p:cNvSpPr>
          <p:nvPr/>
        </p:nvSpPr>
        <p:spPr>
          <a:xfrm>
            <a:off x="9091822" y="1989000"/>
            <a:ext cx="2487562" cy="3960000"/>
          </a:xfrm>
          <a:prstGeom prst="rect">
            <a:avLst/>
          </a:prstGeom>
          <a:solidFill>
            <a:schemeClr val="accent5"/>
          </a:solidFill>
          <a:ln>
            <a:solidFill>
              <a:srgbClr val="877B75"/>
            </a:solidFill>
          </a:ln>
        </p:spPr>
        <p:txBody>
          <a:bodyPr lIns="90000" tIns="90000" rIns="90000" bIns="90000">
            <a:noAutofit/>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a:lnSpc>
                <a:spcPct val="100000"/>
              </a:lnSpc>
              <a:spcBef>
                <a:spcPts val="600"/>
              </a:spcBef>
              <a:spcAft>
                <a:spcPts val="600"/>
              </a:spcAft>
              <a:buClr>
                <a:schemeClr val="bg1"/>
              </a:buClr>
            </a:pPr>
            <a:r>
              <a:rPr lang="ko-KR" altLang="en-US" sz="1600" dirty="0">
                <a:solidFill>
                  <a:schemeClr val="bg1"/>
                </a:solidFill>
              </a:rPr>
              <a:t>클라우드 서비스 상태 및 성능 통합 모니터링</a:t>
            </a:r>
            <a:endParaRPr lang="en-US" altLang="ko-KR" sz="1600" dirty="0">
              <a:solidFill>
                <a:schemeClr val="bg1"/>
              </a:solidFill>
            </a:endParaRPr>
          </a:p>
          <a:p>
            <a:pPr>
              <a:lnSpc>
                <a:spcPct val="100000"/>
              </a:lnSpc>
              <a:spcBef>
                <a:spcPts val="600"/>
              </a:spcBef>
              <a:spcAft>
                <a:spcPts val="600"/>
              </a:spcAft>
              <a:buClr>
                <a:schemeClr val="bg1"/>
              </a:buClr>
            </a:pPr>
            <a:r>
              <a:rPr lang="ko-KR" altLang="en-US" sz="1600" dirty="0">
                <a:solidFill>
                  <a:schemeClr val="bg1"/>
                </a:solidFill>
              </a:rPr>
              <a:t>서비스 알람 뷰 제공</a:t>
            </a:r>
            <a:r>
              <a:rPr lang="en-US" altLang="ko-KR" sz="1600" dirty="0">
                <a:solidFill>
                  <a:schemeClr val="bg1"/>
                </a:solidFill>
              </a:rPr>
              <a:t>(</a:t>
            </a:r>
            <a:r>
              <a:rPr lang="ko-KR" altLang="en-US" sz="1600" dirty="0">
                <a:solidFill>
                  <a:schemeClr val="bg1"/>
                </a:solidFill>
              </a:rPr>
              <a:t>등급</a:t>
            </a:r>
            <a:r>
              <a:rPr lang="en-US" altLang="ko-KR" sz="1600" dirty="0">
                <a:solidFill>
                  <a:schemeClr val="bg1"/>
                </a:solidFill>
              </a:rPr>
              <a:t>/</a:t>
            </a:r>
            <a:r>
              <a:rPr lang="ko-KR" altLang="en-US" sz="1600" dirty="0">
                <a:solidFill>
                  <a:schemeClr val="bg1"/>
                </a:solidFill>
              </a:rPr>
              <a:t>서비스</a:t>
            </a:r>
            <a:r>
              <a:rPr lang="en-US" altLang="ko-KR" sz="1600" dirty="0">
                <a:solidFill>
                  <a:schemeClr val="bg1"/>
                </a:solidFill>
              </a:rPr>
              <a:t>/</a:t>
            </a:r>
            <a:r>
              <a:rPr lang="ko-KR" altLang="en-US" sz="1600" dirty="0">
                <a:solidFill>
                  <a:schemeClr val="bg1"/>
                </a:solidFill>
              </a:rPr>
              <a:t>상태 등</a:t>
            </a:r>
            <a:r>
              <a:rPr lang="en-US" altLang="ko-KR" sz="1600" dirty="0">
                <a:solidFill>
                  <a:schemeClr val="bg1"/>
                </a:solidFill>
              </a:rPr>
              <a:t>)</a:t>
            </a:r>
          </a:p>
          <a:p>
            <a:pPr>
              <a:lnSpc>
                <a:spcPct val="100000"/>
              </a:lnSpc>
              <a:spcBef>
                <a:spcPts val="600"/>
              </a:spcBef>
              <a:spcAft>
                <a:spcPts val="600"/>
              </a:spcAft>
              <a:buClr>
                <a:schemeClr val="bg1"/>
              </a:buClr>
            </a:pPr>
            <a:r>
              <a:rPr lang="ko-KR" altLang="en-US" sz="1600" dirty="0">
                <a:solidFill>
                  <a:schemeClr val="bg1"/>
                </a:solidFill>
              </a:rPr>
              <a:t>다양한 성능 추이 분석 그래프 제공</a:t>
            </a:r>
            <a:endParaRPr lang="en-US" sz="1600" dirty="0">
              <a:solidFill>
                <a:schemeClr val="bg1"/>
              </a:solidFill>
            </a:endParaRPr>
          </a:p>
          <a:p>
            <a:pPr>
              <a:lnSpc>
                <a:spcPct val="100000"/>
              </a:lnSpc>
              <a:spcBef>
                <a:spcPts val="600"/>
              </a:spcBef>
              <a:spcAft>
                <a:spcPts val="600"/>
              </a:spcAft>
              <a:buClr>
                <a:schemeClr val="bg1"/>
              </a:buClr>
            </a:pPr>
            <a:r>
              <a:rPr lang="ko-KR" altLang="en-US" sz="1600" dirty="0">
                <a:solidFill>
                  <a:schemeClr val="bg1"/>
                </a:solidFill>
              </a:rPr>
              <a:t>실시간 알람 생성 및 속성 업데이트</a:t>
            </a:r>
            <a:endParaRPr lang="en-US" altLang="ko-KR" sz="1600" dirty="0">
              <a:solidFill>
                <a:schemeClr val="bg1"/>
              </a:solidFill>
            </a:endParaRPr>
          </a:p>
          <a:p>
            <a:pPr>
              <a:lnSpc>
                <a:spcPct val="100000"/>
              </a:lnSpc>
              <a:spcBef>
                <a:spcPts val="600"/>
              </a:spcBef>
              <a:spcAft>
                <a:spcPts val="600"/>
              </a:spcAft>
              <a:buClr>
                <a:schemeClr val="bg1"/>
              </a:buClr>
            </a:pPr>
            <a:r>
              <a:rPr lang="ko-KR" altLang="en-US" sz="1600" dirty="0">
                <a:solidFill>
                  <a:schemeClr val="bg1"/>
                </a:solidFill>
              </a:rPr>
              <a:t>알람 통지 기능 관리</a:t>
            </a:r>
            <a:r>
              <a:rPr lang="en-US" sz="1600" dirty="0">
                <a:solidFill>
                  <a:schemeClr val="bg1"/>
                </a:solidFill>
              </a:rPr>
              <a:t>(email, pager duty, web hooks)</a:t>
            </a:r>
          </a:p>
          <a:p>
            <a:endParaRPr lang="en-US" sz="1600" dirty="0">
              <a:solidFill>
                <a:schemeClr val="bg1"/>
              </a:solidFill>
            </a:endParaRPr>
          </a:p>
        </p:txBody>
      </p:sp>
      <p:sp>
        <p:nvSpPr>
          <p:cNvPr id="18" name="Text Placeholder 2"/>
          <p:cNvSpPr txBox="1">
            <a:spLocks/>
          </p:cNvSpPr>
          <p:nvPr/>
        </p:nvSpPr>
        <p:spPr>
          <a:xfrm>
            <a:off x="3436901" y="1989000"/>
            <a:ext cx="2487562" cy="3960000"/>
          </a:xfrm>
          <a:prstGeom prst="rect">
            <a:avLst/>
          </a:prstGeom>
          <a:solidFill>
            <a:srgbClr val="01A982"/>
          </a:solidFill>
          <a:ln>
            <a:solidFill>
              <a:srgbClr val="877B75"/>
            </a:solidFill>
          </a:ln>
        </p:spPr>
        <p:txBody>
          <a:bodyPr vert="horz" lIns="90000" tIns="90000" rIns="90000" bIns="90000" rtlCol="0" anchor="t" anchorCtr="0">
            <a:noAutofit/>
          </a:bodyPr>
          <a:lstStyle>
            <a:lvl1pPr marL="182880" indent="-18288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0"/>
              </a:spcBef>
              <a:buFont typeface="Arial" panose="020B0604020202020204" pitchFamily="34" charset="0"/>
              <a:buChar char="–"/>
              <a:defRPr sz="1200" kern="1200">
                <a:solidFill>
                  <a:schemeClr val="tx1"/>
                </a:solidFill>
                <a:latin typeface="+mn-lt"/>
                <a:ea typeface="+mn-ea"/>
                <a:cs typeface="+mn-cs"/>
              </a:defRPr>
            </a:lvl9pPr>
          </a:lstStyle>
          <a:p>
            <a:pPr>
              <a:spcBef>
                <a:spcPts val="600"/>
              </a:spcBef>
              <a:spcAft>
                <a:spcPts val="600"/>
              </a:spcAft>
              <a:buClr>
                <a:schemeClr val="bg1"/>
              </a:buClr>
            </a:pPr>
            <a:r>
              <a:rPr lang="ko-KR" altLang="en-US" sz="1600" dirty="0">
                <a:solidFill>
                  <a:schemeClr val="bg1"/>
                </a:solidFill>
              </a:rPr>
              <a:t>서비스</a:t>
            </a:r>
            <a:r>
              <a:rPr lang="en-US" altLang="ko-KR" sz="1600" dirty="0">
                <a:solidFill>
                  <a:schemeClr val="bg1"/>
                </a:solidFill>
              </a:rPr>
              <a:t>/</a:t>
            </a:r>
            <a:r>
              <a:rPr lang="ko-KR" altLang="en-US" sz="1600" dirty="0">
                <a:solidFill>
                  <a:schemeClr val="bg1"/>
                </a:solidFill>
              </a:rPr>
              <a:t>어플리케이션 로그 통합 수집 및 관리</a:t>
            </a:r>
            <a:endParaRPr lang="en-US" altLang="ko-KR" sz="1600" dirty="0">
              <a:solidFill>
                <a:schemeClr val="bg1"/>
              </a:solidFill>
            </a:endParaRPr>
          </a:p>
          <a:p>
            <a:pPr>
              <a:spcBef>
                <a:spcPts val="600"/>
              </a:spcBef>
              <a:spcAft>
                <a:spcPts val="600"/>
              </a:spcAft>
              <a:buClr>
                <a:schemeClr val="bg1"/>
              </a:buClr>
            </a:pPr>
            <a:r>
              <a:rPr lang="ko-KR" altLang="en-US" sz="1600" dirty="0">
                <a:solidFill>
                  <a:schemeClr val="bg1"/>
                </a:solidFill>
              </a:rPr>
              <a:t>다양한 로그분석 대시보드 제공</a:t>
            </a:r>
            <a:endParaRPr lang="en-US" altLang="ko-KR" sz="1600" dirty="0">
              <a:solidFill>
                <a:schemeClr val="bg1"/>
              </a:solidFill>
            </a:endParaRPr>
          </a:p>
          <a:p>
            <a:pPr>
              <a:spcBef>
                <a:spcPts val="600"/>
              </a:spcBef>
              <a:spcAft>
                <a:spcPts val="600"/>
              </a:spcAft>
              <a:buClr>
                <a:schemeClr val="bg1"/>
              </a:buClr>
            </a:pPr>
            <a:r>
              <a:rPr lang="ko-KR" altLang="en-US" sz="1600" dirty="0">
                <a:solidFill>
                  <a:schemeClr val="bg1"/>
                </a:solidFill>
              </a:rPr>
              <a:t>로그 클린업 자동화</a:t>
            </a:r>
            <a:endParaRPr lang="en-US" sz="1600" dirty="0">
              <a:solidFill>
                <a:schemeClr val="bg1"/>
              </a:solidFill>
            </a:endParaRPr>
          </a:p>
          <a:p>
            <a:pPr>
              <a:spcBef>
                <a:spcPts val="600"/>
              </a:spcBef>
              <a:spcAft>
                <a:spcPts val="600"/>
              </a:spcAft>
              <a:buClr>
                <a:schemeClr val="bg1"/>
              </a:buClr>
            </a:pPr>
            <a:r>
              <a:rPr lang="ko-KR" altLang="en-US" sz="1600" dirty="0">
                <a:solidFill>
                  <a:schemeClr val="bg1"/>
                </a:solidFill>
              </a:rPr>
              <a:t>비구조적 로그 데이터 검색</a:t>
            </a:r>
            <a:endParaRPr lang="en-US" altLang="ko-KR" sz="1600" dirty="0">
              <a:solidFill>
                <a:schemeClr val="bg1"/>
              </a:solidFill>
            </a:endParaRPr>
          </a:p>
          <a:p>
            <a:pPr>
              <a:spcBef>
                <a:spcPts val="600"/>
              </a:spcBef>
              <a:spcAft>
                <a:spcPts val="600"/>
              </a:spcAft>
              <a:buClr>
                <a:schemeClr val="bg1"/>
              </a:buClr>
            </a:pPr>
            <a:r>
              <a:rPr lang="ko-KR" altLang="en-US" sz="1600" dirty="0">
                <a:solidFill>
                  <a:schemeClr val="bg1"/>
                </a:solidFill>
              </a:rPr>
              <a:t>사용자 정의 뷰</a:t>
            </a:r>
            <a:endParaRPr lang="en-US" altLang="ko-KR" sz="1600" dirty="0">
              <a:solidFill>
                <a:schemeClr val="bg1"/>
              </a:solidFill>
            </a:endParaRPr>
          </a:p>
          <a:p>
            <a:pPr>
              <a:spcBef>
                <a:spcPts val="600"/>
              </a:spcBef>
              <a:spcAft>
                <a:spcPts val="600"/>
              </a:spcAft>
              <a:buClr>
                <a:schemeClr val="bg1"/>
              </a:buClr>
            </a:pPr>
            <a:r>
              <a:rPr lang="ko-KR" altLang="en-US" sz="1600" dirty="0">
                <a:solidFill>
                  <a:schemeClr val="bg1"/>
                </a:solidFill>
              </a:rPr>
              <a:t>로그레벨 설정</a:t>
            </a:r>
            <a:endParaRPr lang="en-US" altLang="ko-KR" sz="1600" dirty="0">
              <a:solidFill>
                <a:schemeClr val="bg1"/>
              </a:solidFill>
            </a:endParaRPr>
          </a:p>
          <a:p>
            <a:pPr>
              <a:spcBef>
                <a:spcPts val="600"/>
              </a:spcBef>
              <a:spcAft>
                <a:spcPts val="600"/>
              </a:spcAft>
              <a:buClr>
                <a:schemeClr val="bg1"/>
              </a:buClr>
            </a:pPr>
            <a:r>
              <a:rPr lang="ko-KR" altLang="en-US" sz="1600" dirty="0">
                <a:solidFill>
                  <a:schemeClr val="bg1"/>
                </a:solidFill>
              </a:rPr>
              <a:t>보안 감사 준수 </a:t>
            </a:r>
            <a:endParaRPr lang="en-US" sz="1600" dirty="0">
              <a:solidFill>
                <a:schemeClr val="bg1"/>
              </a:solidFill>
            </a:endParaRPr>
          </a:p>
        </p:txBody>
      </p:sp>
      <p:sp>
        <p:nvSpPr>
          <p:cNvPr id="19" name="Text Placeholder 2"/>
          <p:cNvSpPr txBox="1">
            <a:spLocks/>
          </p:cNvSpPr>
          <p:nvPr/>
        </p:nvSpPr>
        <p:spPr>
          <a:xfrm>
            <a:off x="6264361" y="1989000"/>
            <a:ext cx="2487562" cy="3960000"/>
          </a:xfrm>
          <a:prstGeom prst="rect">
            <a:avLst/>
          </a:prstGeom>
          <a:solidFill>
            <a:srgbClr val="614767"/>
          </a:solidFill>
          <a:ln>
            <a:solidFill>
              <a:srgbClr val="877B75"/>
            </a:solidFill>
          </a:ln>
        </p:spPr>
        <p:txBody>
          <a:bodyPr vert="horz" lIns="90000" tIns="90000" rIns="90000" bIns="90000" rtlCol="0" anchor="t" anchorCtr="0">
            <a:noAutofit/>
          </a:bodyPr>
          <a:lstStyle>
            <a:lvl1pPr marL="182880" indent="-18288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0"/>
              </a:spcBef>
              <a:buFont typeface="Arial" panose="020B0604020202020204" pitchFamily="34" charset="0"/>
              <a:buChar char="–"/>
              <a:defRPr sz="1200" kern="1200">
                <a:solidFill>
                  <a:schemeClr val="tx1"/>
                </a:solidFill>
                <a:latin typeface="+mn-lt"/>
                <a:ea typeface="+mn-ea"/>
                <a:cs typeface="+mn-cs"/>
              </a:defRPr>
            </a:lvl9pPr>
          </a:lstStyle>
          <a:p>
            <a:pPr>
              <a:spcBef>
                <a:spcPts val="600"/>
              </a:spcBef>
              <a:spcAft>
                <a:spcPts val="600"/>
              </a:spcAft>
              <a:buClr>
                <a:schemeClr val="bg1"/>
              </a:buClr>
            </a:pPr>
            <a:r>
              <a:rPr lang="ko-KR" altLang="en-US" sz="1600" dirty="0">
                <a:solidFill>
                  <a:schemeClr val="bg1"/>
                </a:solidFill>
              </a:rPr>
              <a:t>멀티 </a:t>
            </a:r>
            <a:r>
              <a:rPr lang="ko-KR" altLang="en-US" sz="1600" dirty="0" err="1">
                <a:solidFill>
                  <a:schemeClr val="bg1"/>
                </a:solidFill>
              </a:rPr>
              <a:t>테넌트</a:t>
            </a:r>
            <a:r>
              <a:rPr lang="ko-KR" altLang="en-US" sz="1600" dirty="0">
                <a:solidFill>
                  <a:schemeClr val="bg1"/>
                </a:solidFill>
              </a:rPr>
              <a:t> 리소스 사용량 리포팅</a:t>
            </a:r>
            <a:endParaRPr lang="en-US" altLang="ko-KR" sz="1600" dirty="0">
              <a:solidFill>
                <a:schemeClr val="bg1"/>
              </a:solidFill>
            </a:endParaRPr>
          </a:p>
          <a:p>
            <a:pPr>
              <a:spcBef>
                <a:spcPts val="600"/>
              </a:spcBef>
              <a:spcAft>
                <a:spcPts val="600"/>
              </a:spcAft>
              <a:buClr>
                <a:schemeClr val="bg1"/>
              </a:buClr>
            </a:pPr>
            <a:r>
              <a:rPr lang="en-US" sz="1600" dirty="0">
                <a:solidFill>
                  <a:schemeClr val="bg1"/>
                </a:solidFill>
              </a:rPr>
              <a:t>Chargeback/show back </a:t>
            </a:r>
            <a:r>
              <a:rPr lang="ko-KR" altLang="en-US" sz="1600" dirty="0">
                <a:solidFill>
                  <a:schemeClr val="bg1"/>
                </a:solidFill>
              </a:rPr>
              <a:t>통계 기능 지원</a:t>
            </a:r>
            <a:endParaRPr lang="en-US" altLang="ko-KR" sz="1600" dirty="0">
              <a:solidFill>
                <a:schemeClr val="bg1"/>
              </a:solidFill>
            </a:endParaRPr>
          </a:p>
          <a:p>
            <a:pPr>
              <a:spcBef>
                <a:spcPts val="600"/>
              </a:spcBef>
              <a:spcAft>
                <a:spcPts val="600"/>
              </a:spcAft>
              <a:buClr>
                <a:schemeClr val="bg1"/>
              </a:buClr>
            </a:pPr>
            <a:r>
              <a:rPr lang="en-US" sz="1600" dirty="0">
                <a:solidFill>
                  <a:schemeClr val="bg1"/>
                </a:solidFill>
              </a:rPr>
              <a:t>3rd Party </a:t>
            </a:r>
            <a:r>
              <a:rPr lang="ko-KR" altLang="en-US" sz="1600" dirty="0">
                <a:solidFill>
                  <a:schemeClr val="bg1"/>
                </a:solidFill>
              </a:rPr>
              <a:t>운영관리시스템 연동</a:t>
            </a:r>
            <a:r>
              <a:rPr lang="en-US" altLang="ko-KR" sz="1600" dirty="0">
                <a:solidFill>
                  <a:schemeClr val="bg1"/>
                </a:solidFill>
              </a:rPr>
              <a:t> </a:t>
            </a:r>
            <a:r>
              <a:rPr lang="ko-KR" altLang="en-US" sz="1600" dirty="0">
                <a:solidFill>
                  <a:schemeClr val="bg1"/>
                </a:solidFill>
              </a:rPr>
              <a:t>지원 </a:t>
            </a:r>
            <a:r>
              <a:rPr lang="en-US" altLang="ko-KR" sz="1600" dirty="0">
                <a:solidFill>
                  <a:schemeClr val="bg1"/>
                </a:solidFill>
              </a:rPr>
              <a:t>(</a:t>
            </a:r>
            <a:r>
              <a:rPr lang="en-US" sz="1600" dirty="0">
                <a:solidFill>
                  <a:schemeClr val="bg1"/>
                </a:solidFill>
              </a:rPr>
              <a:t>HPE ITOM, </a:t>
            </a:r>
            <a:r>
              <a:rPr lang="en-US" sz="1600" dirty="0" err="1">
                <a:solidFill>
                  <a:schemeClr val="bg1"/>
                </a:solidFill>
              </a:rPr>
              <a:t>Talligent</a:t>
            </a:r>
            <a:r>
              <a:rPr lang="en-US" sz="1600" dirty="0">
                <a:solidFill>
                  <a:schemeClr val="bg1"/>
                </a:solidFill>
              </a:rPr>
              <a:t>)</a:t>
            </a:r>
          </a:p>
          <a:p>
            <a:pPr>
              <a:spcBef>
                <a:spcPts val="600"/>
              </a:spcBef>
              <a:spcAft>
                <a:spcPts val="600"/>
              </a:spcAft>
              <a:buClr>
                <a:schemeClr val="bg1"/>
              </a:buClr>
            </a:pPr>
            <a:r>
              <a:rPr lang="ko-KR" altLang="en-US" sz="1600" dirty="0">
                <a:solidFill>
                  <a:schemeClr val="bg1"/>
                </a:solidFill>
              </a:rPr>
              <a:t>엔터프라이즈 레벨의  확장 아키텍처 제공</a:t>
            </a:r>
            <a:endParaRPr lang="en-US" sz="1600" dirty="0">
              <a:solidFill>
                <a:schemeClr val="bg1"/>
              </a:solidFill>
            </a:endParaRPr>
          </a:p>
          <a:p>
            <a:pPr>
              <a:spcBef>
                <a:spcPts val="600"/>
              </a:spcBef>
              <a:spcAft>
                <a:spcPts val="600"/>
              </a:spcAft>
              <a:buClr>
                <a:schemeClr val="bg1"/>
              </a:buClr>
            </a:pPr>
            <a:r>
              <a:rPr lang="en-US" sz="1600" dirty="0">
                <a:solidFill>
                  <a:schemeClr val="bg1"/>
                </a:solidFill>
              </a:rPr>
              <a:t>3rd Party </a:t>
            </a:r>
            <a:r>
              <a:rPr lang="ko-KR" altLang="en-US" sz="1600" dirty="0">
                <a:solidFill>
                  <a:schemeClr val="bg1"/>
                </a:solidFill>
              </a:rPr>
              <a:t>자원관리 시스템 연동을 통해 리소스 용량 통합 관리 가능</a:t>
            </a:r>
            <a:endParaRPr lang="en-US" sz="1600" dirty="0">
              <a:solidFill>
                <a:schemeClr val="bg1"/>
              </a:solidFill>
            </a:endParaRPr>
          </a:p>
        </p:txBody>
      </p:sp>
      <p:sp>
        <p:nvSpPr>
          <p:cNvPr id="20" name="Rectangle 9"/>
          <p:cNvSpPr/>
          <p:nvPr/>
        </p:nvSpPr>
        <p:spPr bwMode="gray">
          <a:xfrm>
            <a:off x="609442" y="1449000"/>
            <a:ext cx="2487562" cy="4500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2000" b="1" dirty="0">
                <a:solidFill>
                  <a:schemeClr val="bg1"/>
                </a:solidFill>
              </a:rPr>
              <a:t>모니터링 </a:t>
            </a:r>
            <a:r>
              <a:rPr lang="en-US" altLang="ko-KR" sz="2000" b="1" dirty="0">
                <a:solidFill>
                  <a:schemeClr val="bg1"/>
                </a:solidFill>
              </a:rPr>
              <a:t>&amp; </a:t>
            </a:r>
            <a:r>
              <a:rPr lang="ko-KR" altLang="en-US" sz="2000" b="1" dirty="0">
                <a:solidFill>
                  <a:schemeClr val="bg1"/>
                </a:solidFill>
              </a:rPr>
              <a:t>확장성</a:t>
            </a:r>
            <a:endParaRPr lang="en-US" altLang="ko-KR" sz="2000" b="1" dirty="0">
              <a:solidFill>
                <a:schemeClr val="bg1"/>
              </a:solidFill>
            </a:endParaRPr>
          </a:p>
        </p:txBody>
      </p:sp>
      <p:sp>
        <p:nvSpPr>
          <p:cNvPr id="21" name="Rectangle 9"/>
          <p:cNvSpPr/>
          <p:nvPr/>
        </p:nvSpPr>
        <p:spPr bwMode="gray">
          <a:xfrm>
            <a:off x="3436902" y="1449000"/>
            <a:ext cx="2487561" cy="450000"/>
          </a:xfrm>
          <a:prstGeom prst="rect">
            <a:avLst/>
          </a:prstGeom>
          <a:solidFill>
            <a:srgbClr val="00B3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2000" b="1" dirty="0">
                <a:solidFill>
                  <a:schemeClr val="bg1"/>
                </a:solidFill>
              </a:rPr>
              <a:t>통합 로그 관리</a:t>
            </a:r>
            <a:endParaRPr lang="en-US" altLang="ko-KR" sz="1600" b="1" u="sng" dirty="0">
              <a:solidFill>
                <a:schemeClr val="bg1"/>
              </a:solidFill>
            </a:endParaRPr>
          </a:p>
        </p:txBody>
      </p:sp>
      <p:sp>
        <p:nvSpPr>
          <p:cNvPr id="22" name="Rectangle 9"/>
          <p:cNvSpPr/>
          <p:nvPr/>
        </p:nvSpPr>
        <p:spPr bwMode="gray">
          <a:xfrm>
            <a:off x="6264362" y="1449000"/>
            <a:ext cx="2487561" cy="450000"/>
          </a:xfrm>
          <a:prstGeom prst="rect">
            <a:avLst/>
          </a:prstGeom>
          <a:solidFill>
            <a:srgbClr val="61476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2000" b="1" dirty="0">
                <a:solidFill>
                  <a:schemeClr val="bg1"/>
                </a:solidFill>
              </a:rPr>
              <a:t>사용자 리포팅</a:t>
            </a:r>
            <a:endParaRPr lang="en-US" altLang="ko-KR" sz="2000" b="1" dirty="0">
              <a:solidFill>
                <a:schemeClr val="bg1"/>
              </a:solidFill>
            </a:endParaRPr>
          </a:p>
        </p:txBody>
      </p:sp>
      <p:sp>
        <p:nvSpPr>
          <p:cNvPr id="23" name="Rectangle 9"/>
          <p:cNvSpPr/>
          <p:nvPr/>
        </p:nvSpPr>
        <p:spPr bwMode="gray">
          <a:xfrm>
            <a:off x="9091822" y="1449000"/>
            <a:ext cx="2487561" cy="450000"/>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sz="2000" b="1" dirty="0">
                <a:solidFill>
                  <a:schemeClr val="bg1"/>
                </a:solidFill>
              </a:rPr>
              <a:t>운영</a:t>
            </a:r>
            <a:r>
              <a:rPr lang="en-US" altLang="ko-KR" sz="2000" b="1" dirty="0">
                <a:solidFill>
                  <a:schemeClr val="bg1"/>
                </a:solidFill>
              </a:rPr>
              <a:t>/</a:t>
            </a:r>
            <a:r>
              <a:rPr lang="ko-KR" altLang="en-US" sz="2000" b="1" dirty="0">
                <a:solidFill>
                  <a:schemeClr val="bg1"/>
                </a:solidFill>
              </a:rPr>
              <a:t>관리 콘솔</a:t>
            </a:r>
            <a:endParaRPr lang="en-US" altLang="ko-KR" sz="2000" b="1" dirty="0">
              <a:solidFill>
                <a:schemeClr val="bg1"/>
              </a:solidFill>
            </a:endParaRPr>
          </a:p>
        </p:txBody>
      </p:sp>
    </p:spTree>
    <p:extLst>
      <p:ext uri="{BB962C8B-B14F-4D97-AF65-F5344CB8AC3E}">
        <p14:creationId xmlns:p14="http://schemas.microsoft.com/office/powerpoint/2010/main" val="307318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609440" y="1524000"/>
            <a:ext cx="10439560" cy="4267200"/>
            <a:chOff x="-225508" y="1143001"/>
            <a:chExt cx="12417508" cy="4699000"/>
          </a:xfrm>
        </p:grpSpPr>
        <p:sp>
          <p:nvSpPr>
            <p:cNvPr id="31" name="Rectangle 30"/>
            <p:cNvSpPr/>
            <p:nvPr/>
          </p:nvSpPr>
          <p:spPr>
            <a:xfrm>
              <a:off x="-225508" y="1143001"/>
              <a:ext cx="12374084" cy="4699000"/>
            </a:xfrm>
            <a:prstGeom prst="rect">
              <a:avLst/>
            </a:prstGeom>
            <a:solidFill>
              <a:srgbClr val="00B388"/>
            </a:solidFill>
            <a:ln w="19050" cap="flat" cmpd="sng" algn="ctr">
              <a:solidFill>
                <a:srgbClr val="00B388"/>
              </a:solidFill>
              <a:prstDash val="solid"/>
              <a:miter lim="800000"/>
            </a:ln>
            <a:effectLst/>
          </p:spPr>
          <p:txBody>
            <a:bodyPr lIns="342811" tIns="68562" rtlCol="0" anchor="t"/>
            <a:lstStyle/>
            <a:p>
              <a:pPr marL="0" lvl="1" defTabSz="457086">
                <a:lnSpc>
                  <a:spcPct val="90000"/>
                </a:lnSpc>
                <a:spcBef>
                  <a:spcPts val="450"/>
                </a:spcBef>
                <a:spcAft>
                  <a:spcPts val="400"/>
                </a:spcAft>
                <a:buClr>
                  <a:srgbClr val="87898B"/>
                </a:buClr>
                <a:buSzPct val="100000"/>
                <a:defRPr/>
              </a:pPr>
              <a:endParaRPr lang="en-US" sz="1349" kern="0" dirty="0">
                <a:gradFill>
                  <a:gsLst>
                    <a:gs pos="94690">
                      <a:srgbClr val="0096D6"/>
                    </a:gs>
                    <a:gs pos="83186">
                      <a:srgbClr val="0096D6"/>
                    </a:gs>
                  </a:gsLst>
                  <a:lin ang="5400000" scaled="1"/>
                </a:gradFill>
                <a:latin typeface="HP Simplified"/>
                <a:cs typeface="HP Simplified" pitchFamily="34" charset="0"/>
              </a:endParaRPr>
            </a:p>
          </p:txBody>
        </p:sp>
        <p:sp>
          <p:nvSpPr>
            <p:cNvPr id="32" name="Rectangle 31"/>
            <p:cNvSpPr/>
            <p:nvPr/>
          </p:nvSpPr>
          <p:spPr>
            <a:xfrm>
              <a:off x="-163722" y="5316936"/>
              <a:ext cx="12192004" cy="525064"/>
            </a:xfrm>
            <a:prstGeom prst="rect">
              <a:avLst/>
            </a:prstGeom>
            <a:noFill/>
            <a:ln w="19050" cap="flat" cmpd="sng" algn="ctr">
              <a:noFill/>
              <a:prstDash val="solid"/>
              <a:miter lim="800000"/>
            </a:ln>
            <a:effectLst/>
          </p:spPr>
          <p:txBody>
            <a:bodyPr lIns="342811" bIns="68562" rtlCol="0" anchor="b"/>
            <a:lstStyle/>
            <a:p>
              <a:pPr marL="0" lvl="1" algn="ctr" defTabSz="457086">
                <a:lnSpc>
                  <a:spcPct val="90000"/>
                </a:lnSpc>
                <a:spcBef>
                  <a:spcPts val="450"/>
                </a:spcBef>
                <a:spcAft>
                  <a:spcPts val="400"/>
                </a:spcAft>
                <a:buClr>
                  <a:srgbClr val="87898B"/>
                </a:buClr>
                <a:buSzPct val="100000"/>
                <a:defRPr/>
              </a:pPr>
              <a:endParaRPr lang="en-US" sz="1349" b="1" kern="0" dirty="0">
                <a:gradFill>
                  <a:gsLst>
                    <a:gs pos="83186">
                      <a:prstClr val="white"/>
                    </a:gs>
                    <a:gs pos="64602">
                      <a:prstClr val="white"/>
                    </a:gs>
                  </a:gsLst>
                  <a:lin ang="5400000" scaled="1"/>
                </a:gradFill>
                <a:latin typeface="HP Simplified"/>
                <a:cs typeface="HP Simplified" pitchFamily="34" charset="0"/>
              </a:endParaRPr>
            </a:p>
          </p:txBody>
        </p:sp>
        <p:sp>
          <p:nvSpPr>
            <p:cNvPr id="33" name="Rectangle 32"/>
            <p:cNvSpPr/>
            <p:nvPr/>
          </p:nvSpPr>
          <p:spPr>
            <a:xfrm>
              <a:off x="0" y="1143001"/>
              <a:ext cx="12192000" cy="525064"/>
            </a:xfrm>
            <a:prstGeom prst="rect">
              <a:avLst/>
            </a:prstGeom>
            <a:noFill/>
            <a:ln w="19050" cap="flat" cmpd="sng" algn="ctr">
              <a:noFill/>
              <a:prstDash val="solid"/>
              <a:miter lim="800000"/>
            </a:ln>
            <a:effectLst/>
          </p:spPr>
          <p:txBody>
            <a:bodyPr lIns="342811" tIns="68562" rtlCol="0" anchor="t"/>
            <a:lstStyle/>
            <a:p>
              <a:pPr marL="0" lvl="1" algn="ctr" defTabSz="457086">
                <a:lnSpc>
                  <a:spcPct val="90000"/>
                </a:lnSpc>
                <a:spcBef>
                  <a:spcPts val="450"/>
                </a:spcBef>
                <a:spcAft>
                  <a:spcPts val="400"/>
                </a:spcAft>
                <a:buClr>
                  <a:srgbClr val="87898B"/>
                </a:buClr>
                <a:buSzPct val="100000"/>
                <a:defRPr/>
              </a:pPr>
              <a:r>
                <a:rPr lang="en-US" sz="1400" b="1" kern="0" dirty="0">
                  <a:gradFill>
                    <a:gsLst>
                      <a:gs pos="83186">
                        <a:prstClr val="white"/>
                      </a:gs>
                      <a:gs pos="64602">
                        <a:prstClr val="white"/>
                      </a:gs>
                    </a:gsLst>
                    <a:lin ang="5400000" scaled="1"/>
                  </a:gradFill>
                  <a:cs typeface="HP Simplified" pitchFamily="34" charset="0"/>
                </a:rPr>
                <a:t>HPE </a:t>
              </a:r>
              <a:r>
                <a:rPr lang="en-US" sz="1400" b="1" kern="0" dirty="0" err="1">
                  <a:gradFill>
                    <a:gsLst>
                      <a:gs pos="83186">
                        <a:prstClr val="white"/>
                      </a:gs>
                      <a:gs pos="64602">
                        <a:prstClr val="white"/>
                      </a:gs>
                    </a:gsLst>
                    <a:lin ang="5400000" scaled="1"/>
                  </a:gradFill>
                  <a:cs typeface="HP Simplified" pitchFamily="34" charset="0"/>
                </a:rPr>
                <a:t>Helion</a:t>
              </a:r>
              <a:r>
                <a:rPr lang="en-US" sz="1400" b="1" kern="0" dirty="0">
                  <a:gradFill>
                    <a:gsLst>
                      <a:gs pos="83186">
                        <a:prstClr val="white"/>
                      </a:gs>
                      <a:gs pos="64602">
                        <a:prstClr val="white"/>
                      </a:gs>
                    </a:gsLst>
                    <a:lin ang="5400000" scaled="1"/>
                  </a:gradFill>
                  <a:cs typeface="HP Simplified" pitchFamily="34" charset="0"/>
                </a:rPr>
                <a:t> OpenStack Global Support, HPE </a:t>
              </a:r>
              <a:r>
                <a:rPr lang="en-US" sz="1400" b="1" kern="0" dirty="0" err="1">
                  <a:gradFill>
                    <a:gsLst>
                      <a:gs pos="83186">
                        <a:prstClr val="white"/>
                      </a:gs>
                      <a:gs pos="64602">
                        <a:prstClr val="white"/>
                      </a:gs>
                    </a:gsLst>
                    <a:lin ang="5400000" scaled="1"/>
                  </a:gradFill>
                  <a:cs typeface="HP Simplified" pitchFamily="34" charset="0"/>
                </a:rPr>
                <a:t>Helion</a:t>
              </a:r>
              <a:r>
                <a:rPr lang="en-US" sz="1400" b="1" kern="0" dirty="0">
                  <a:gradFill>
                    <a:gsLst>
                      <a:gs pos="83186">
                        <a:prstClr val="white"/>
                      </a:gs>
                      <a:gs pos="64602">
                        <a:prstClr val="white"/>
                      </a:gs>
                    </a:gsLst>
                    <a:lin ang="5400000" scaled="1"/>
                  </a:gradFill>
                  <a:cs typeface="HP Simplified" pitchFamily="34" charset="0"/>
                </a:rPr>
                <a:t> OpenStack Professional Services </a:t>
              </a:r>
              <a:endParaRPr lang="en-US" sz="1400" b="1" kern="0" dirty="0">
                <a:gradFill>
                  <a:gsLst>
                    <a:gs pos="83186">
                      <a:prstClr val="white"/>
                    </a:gs>
                    <a:gs pos="64602">
                      <a:prstClr val="white"/>
                    </a:gs>
                  </a:gsLst>
                  <a:lin ang="5400000" scaled="1"/>
                </a:gradFill>
                <a:latin typeface="HP Simplified"/>
                <a:cs typeface="HP Simplified" pitchFamily="34" charset="0"/>
              </a:endParaRPr>
            </a:p>
          </p:txBody>
        </p:sp>
      </p:grpSp>
      <p:grpSp>
        <p:nvGrpSpPr>
          <p:cNvPr id="34" name="Group 33"/>
          <p:cNvGrpSpPr/>
          <p:nvPr/>
        </p:nvGrpSpPr>
        <p:grpSpPr>
          <a:xfrm>
            <a:off x="1135394" y="1855386"/>
            <a:ext cx="9456406" cy="3458997"/>
            <a:chOff x="441961" y="1584961"/>
            <a:chExt cx="12192000" cy="3830001"/>
          </a:xfrm>
        </p:grpSpPr>
        <p:sp>
          <p:nvSpPr>
            <p:cNvPr id="35" name="Rectangle 34"/>
            <p:cNvSpPr/>
            <p:nvPr/>
          </p:nvSpPr>
          <p:spPr>
            <a:xfrm>
              <a:off x="441961" y="1584961"/>
              <a:ext cx="12191997" cy="3830001"/>
            </a:xfrm>
            <a:prstGeom prst="rect">
              <a:avLst/>
            </a:prstGeom>
            <a:solidFill>
              <a:schemeClr val="accent2">
                <a:lumMod val="50000"/>
              </a:schemeClr>
            </a:solidFill>
            <a:ln w="19050" cap="flat" cmpd="sng" algn="ctr">
              <a:solidFill>
                <a:srgbClr val="00B388"/>
              </a:solidFill>
              <a:prstDash val="solid"/>
              <a:miter lim="800000"/>
            </a:ln>
            <a:effectLst/>
          </p:spPr>
          <p:txBody>
            <a:bodyPr lIns="342811" tIns="68562" rtlCol="0" anchor="t"/>
            <a:lstStyle/>
            <a:p>
              <a:pPr marL="0" lvl="1" algn="ctr" defTabSz="457086">
                <a:lnSpc>
                  <a:spcPct val="90000"/>
                </a:lnSpc>
                <a:spcBef>
                  <a:spcPts val="450"/>
                </a:spcBef>
                <a:spcAft>
                  <a:spcPts val="400"/>
                </a:spcAft>
                <a:buClr>
                  <a:srgbClr val="87898B"/>
                </a:buClr>
                <a:buSzPct val="100000"/>
                <a:defRPr/>
              </a:pPr>
              <a:r>
                <a:rPr lang="en-US" sz="1349" kern="0" dirty="0">
                  <a:solidFill>
                    <a:prstClr val="white"/>
                  </a:solidFill>
                  <a:latin typeface="+mj-lt"/>
                  <a:cs typeface="HP Simplified" pitchFamily="34" charset="0"/>
                </a:rPr>
                <a:t>HPE Configuration, Lifecycle Management, Security Features </a:t>
              </a:r>
            </a:p>
          </p:txBody>
        </p:sp>
        <p:sp>
          <p:nvSpPr>
            <p:cNvPr id="36" name="Rectangle 35"/>
            <p:cNvSpPr/>
            <p:nvPr/>
          </p:nvSpPr>
          <p:spPr>
            <a:xfrm>
              <a:off x="441961" y="4677326"/>
              <a:ext cx="12192000" cy="525064"/>
            </a:xfrm>
            <a:prstGeom prst="rect">
              <a:avLst/>
            </a:prstGeom>
            <a:noFill/>
            <a:ln w="19050" cap="flat" cmpd="sng" algn="ctr">
              <a:noFill/>
              <a:prstDash val="solid"/>
              <a:miter lim="800000"/>
            </a:ln>
            <a:effectLst/>
          </p:spPr>
          <p:txBody>
            <a:bodyPr lIns="342811" bIns="68562" rtlCol="0" anchor="b"/>
            <a:lstStyle/>
            <a:p>
              <a:pPr marL="0" lvl="1" algn="ctr" defTabSz="457086">
                <a:lnSpc>
                  <a:spcPct val="90000"/>
                </a:lnSpc>
                <a:spcBef>
                  <a:spcPts val="450"/>
                </a:spcBef>
                <a:spcAft>
                  <a:spcPts val="400"/>
                </a:spcAft>
                <a:buClr>
                  <a:srgbClr val="87898B"/>
                </a:buClr>
                <a:buSzPct val="100000"/>
                <a:defRPr/>
              </a:pPr>
              <a:r>
                <a:rPr lang="en-US" sz="1600" kern="0" dirty="0">
                  <a:solidFill>
                    <a:prstClr val="white"/>
                  </a:solidFill>
                  <a:latin typeface="+mj-lt"/>
                  <a:cs typeface="HP Simplified" pitchFamily="34" charset="0"/>
                </a:rPr>
                <a:t>HPE Configuration, Lifecycle Management, Security Features </a:t>
              </a:r>
            </a:p>
          </p:txBody>
        </p:sp>
      </p:grpSp>
      <p:sp>
        <p:nvSpPr>
          <p:cNvPr id="38" name="Rectangle 37"/>
          <p:cNvSpPr/>
          <p:nvPr/>
        </p:nvSpPr>
        <p:spPr>
          <a:xfrm>
            <a:off x="1576822" y="2186771"/>
            <a:ext cx="8176778" cy="2385229"/>
          </a:xfrm>
          <a:prstGeom prst="rect">
            <a:avLst/>
          </a:prstGeom>
          <a:solidFill>
            <a:sysClr val="window" lastClr="FFFFFF"/>
          </a:solidFill>
          <a:ln w="19050" cap="flat" cmpd="sng" algn="ctr">
            <a:solidFill>
              <a:srgbClr val="00B388"/>
            </a:solidFill>
            <a:prstDash val="solid"/>
            <a:miter lim="800000"/>
          </a:ln>
          <a:effectLst/>
        </p:spPr>
        <p:txBody>
          <a:bodyPr lIns="342811" tIns="68562" rtlCol="0" anchor="t"/>
          <a:lstStyle/>
          <a:p>
            <a:pPr marL="0" lvl="1" defTabSz="457086">
              <a:lnSpc>
                <a:spcPct val="90000"/>
              </a:lnSpc>
              <a:spcBef>
                <a:spcPts val="450"/>
              </a:spcBef>
              <a:spcAft>
                <a:spcPts val="400"/>
              </a:spcAft>
              <a:buClr>
                <a:srgbClr val="87898B"/>
              </a:buClr>
              <a:buSzPct val="100000"/>
              <a:defRPr/>
            </a:pPr>
            <a:endParaRPr lang="en-US" sz="1349" kern="0" dirty="0">
              <a:gradFill>
                <a:gsLst>
                  <a:gs pos="94690">
                    <a:srgbClr val="0096D6"/>
                  </a:gs>
                  <a:gs pos="83186">
                    <a:srgbClr val="0096D6"/>
                  </a:gs>
                </a:gsLst>
                <a:lin ang="5400000" scaled="1"/>
              </a:gradFill>
              <a:latin typeface="HP Simplified"/>
              <a:cs typeface="HP Simplified" pitchFamily="34" charset="0"/>
            </a:endParaRPr>
          </a:p>
        </p:txBody>
      </p:sp>
      <p:sp>
        <p:nvSpPr>
          <p:cNvPr id="39" name="Rectangle 38"/>
          <p:cNvSpPr/>
          <p:nvPr/>
        </p:nvSpPr>
        <p:spPr>
          <a:xfrm>
            <a:off x="1576822" y="2186771"/>
            <a:ext cx="8176777" cy="425107"/>
          </a:xfrm>
          <a:prstGeom prst="rect">
            <a:avLst/>
          </a:prstGeom>
          <a:noFill/>
          <a:ln w="19050" cap="flat" cmpd="sng" algn="ctr">
            <a:noFill/>
            <a:prstDash val="solid"/>
            <a:miter lim="800000"/>
          </a:ln>
          <a:effectLst/>
        </p:spPr>
        <p:txBody>
          <a:bodyPr lIns="342811" tIns="68562" rtlCol="0" anchor="t"/>
          <a:lstStyle/>
          <a:p>
            <a:pPr marL="0" lvl="1" defTabSz="457086">
              <a:lnSpc>
                <a:spcPct val="90000"/>
              </a:lnSpc>
              <a:spcBef>
                <a:spcPts val="450"/>
              </a:spcBef>
              <a:spcAft>
                <a:spcPts val="400"/>
              </a:spcAft>
              <a:buClr>
                <a:srgbClr val="87898B"/>
              </a:buClr>
              <a:buSzPct val="100000"/>
              <a:defRPr/>
            </a:pPr>
            <a:r>
              <a:rPr lang="en-US" sz="1349" kern="0" dirty="0">
                <a:solidFill>
                  <a:srgbClr val="00B388"/>
                </a:solidFill>
                <a:latin typeface="+mj-lt"/>
                <a:cs typeface="HP Simplified" pitchFamily="34" charset="0"/>
              </a:rPr>
              <a:t>Core OpenStack</a:t>
            </a:r>
          </a:p>
        </p:txBody>
      </p:sp>
      <p:sp>
        <p:nvSpPr>
          <p:cNvPr id="3" name="Title 2"/>
          <p:cNvSpPr>
            <a:spLocks noGrp="1"/>
          </p:cNvSpPr>
          <p:nvPr>
            <p:ph type="title"/>
          </p:nvPr>
        </p:nvSpPr>
        <p:spPr/>
        <p:txBody>
          <a:bodyPr/>
          <a:lstStyle/>
          <a:p>
            <a:r>
              <a:rPr lang="en-US" dirty="0"/>
              <a:t>HPE </a:t>
            </a:r>
            <a:r>
              <a:rPr lang="en-US" dirty="0" err="1"/>
              <a:t>Helion</a:t>
            </a:r>
            <a:r>
              <a:rPr lang="en-US" dirty="0"/>
              <a:t> </a:t>
            </a:r>
            <a:r>
              <a:rPr lang="en-GB" dirty="0"/>
              <a:t>OpenStack Value-Add</a:t>
            </a:r>
            <a:endParaRPr lang="en-US" dirty="0"/>
          </a:p>
        </p:txBody>
      </p:sp>
      <p:sp>
        <p:nvSpPr>
          <p:cNvPr id="4" name="Text Placeholder 3"/>
          <p:cNvSpPr>
            <a:spLocks noGrp="1"/>
          </p:cNvSpPr>
          <p:nvPr>
            <p:ph type="body" sz="quarter" idx="13"/>
          </p:nvPr>
        </p:nvSpPr>
        <p:spPr/>
        <p:txBody>
          <a:bodyPr/>
          <a:lstStyle/>
          <a:p>
            <a:pPr defTabSz="322660">
              <a:spcAft>
                <a:spcPts val="300"/>
              </a:spcAft>
              <a:buSzPct val="100000"/>
            </a:pPr>
            <a:r>
              <a:rPr lang="en-US" sz="2000" dirty="0"/>
              <a:t>Based on OpenStack core with enterprise-grade enhancements, support, &amp; protection</a:t>
            </a:r>
          </a:p>
        </p:txBody>
      </p:sp>
      <p:sp>
        <p:nvSpPr>
          <p:cNvPr id="5" name="Slide Number Placeholder 4"/>
          <p:cNvSpPr>
            <a:spLocks noGrp="1"/>
          </p:cNvSpPr>
          <p:nvPr>
            <p:ph type="sldNum" sz="quarter" idx="12"/>
          </p:nvPr>
        </p:nvSpPr>
        <p:spPr/>
        <p:txBody>
          <a:bodyPr/>
          <a:lstStyle/>
          <a:p>
            <a:fld id="{B016F8AB-BCEA-4347-8BA6-BE776009BC89}" type="slidenum">
              <a:rPr lang="en-US" smtClean="0"/>
              <a:t>7</a:t>
            </a:fld>
            <a:endParaRPr lang="en-US" dirty="0"/>
          </a:p>
        </p:txBody>
      </p:sp>
      <p:cxnSp>
        <p:nvCxnSpPr>
          <p:cNvPr id="41" name="Straight Arrow Connector 40"/>
          <p:cNvCxnSpPr/>
          <p:nvPr/>
        </p:nvCxnSpPr>
        <p:spPr>
          <a:xfrm>
            <a:off x="4912746" y="3665913"/>
            <a:ext cx="0" cy="216821"/>
          </a:xfrm>
          <a:prstGeom prst="straightConnector1">
            <a:avLst/>
          </a:prstGeom>
          <a:noFill/>
          <a:ln w="38100" cap="rnd" cmpd="sng" algn="ctr">
            <a:solidFill>
              <a:schemeClr val="bg1">
                <a:lumMod val="65000"/>
                <a:alpha val="80000"/>
              </a:schemeClr>
            </a:solidFill>
            <a:prstDash val="solid"/>
            <a:headEnd type="triangle" w="med" len="med"/>
            <a:tailEnd type="none"/>
          </a:ln>
          <a:effectLst/>
        </p:spPr>
      </p:cxnSp>
      <p:cxnSp>
        <p:nvCxnSpPr>
          <p:cNvPr id="42" name="Straight Arrow Connector 41"/>
          <p:cNvCxnSpPr/>
          <p:nvPr/>
        </p:nvCxnSpPr>
        <p:spPr>
          <a:xfrm>
            <a:off x="5621974" y="3670925"/>
            <a:ext cx="0" cy="216821"/>
          </a:xfrm>
          <a:prstGeom prst="straightConnector1">
            <a:avLst/>
          </a:prstGeom>
          <a:noFill/>
          <a:ln w="38100" cap="rnd" cmpd="sng" algn="ctr">
            <a:solidFill>
              <a:schemeClr val="bg1">
                <a:lumMod val="65000"/>
                <a:alpha val="80000"/>
              </a:schemeClr>
            </a:solidFill>
            <a:prstDash val="solid"/>
            <a:headEnd type="triangle" w="med" len="med"/>
            <a:tailEnd type="none"/>
          </a:ln>
          <a:effectLst/>
        </p:spPr>
      </p:cxnSp>
      <p:cxnSp>
        <p:nvCxnSpPr>
          <p:cNvPr id="43" name="Straight Arrow Connector 42"/>
          <p:cNvCxnSpPr/>
          <p:nvPr/>
        </p:nvCxnSpPr>
        <p:spPr>
          <a:xfrm>
            <a:off x="6329235" y="3670925"/>
            <a:ext cx="0" cy="216821"/>
          </a:xfrm>
          <a:prstGeom prst="straightConnector1">
            <a:avLst/>
          </a:prstGeom>
          <a:noFill/>
          <a:ln w="38100" cap="rnd" cmpd="sng" algn="ctr">
            <a:solidFill>
              <a:schemeClr val="bg1">
                <a:lumMod val="65000"/>
                <a:alpha val="80000"/>
              </a:schemeClr>
            </a:solidFill>
            <a:prstDash val="solid"/>
            <a:headEnd type="triangle" w="med" len="med"/>
            <a:tailEnd type="none"/>
          </a:ln>
          <a:effectLst/>
        </p:spPr>
      </p:cxnSp>
      <p:sp>
        <p:nvSpPr>
          <p:cNvPr id="44" name="Round Diagonal Corner Rectangle 43"/>
          <p:cNvSpPr/>
          <p:nvPr/>
        </p:nvSpPr>
        <p:spPr>
          <a:xfrm flipH="1">
            <a:off x="4607095" y="3855552"/>
            <a:ext cx="2029758" cy="191445"/>
          </a:xfrm>
          <a:prstGeom prst="round2DiagRect">
            <a:avLst>
              <a:gd name="adj1" fmla="val 0"/>
              <a:gd name="adj2" fmla="val 0"/>
            </a:avLst>
          </a:prstGeom>
          <a:solidFill>
            <a:srgbClr val="00B388"/>
          </a:solidFill>
          <a:ln w="9525" cap="flat" cmpd="sng" algn="ctr">
            <a:solidFill>
              <a:srgbClr val="00B388"/>
            </a:solidFill>
            <a:prstDash val="solid"/>
          </a:ln>
          <a:effectLst/>
        </p:spPr>
        <p:txBody>
          <a:bodyPr rtlCol="0" anchor="ctr"/>
          <a:lstStyle/>
          <a:p>
            <a:pPr algn="ctr" defTabSz="456983">
              <a:defRPr/>
            </a:pPr>
            <a:r>
              <a:rPr lang="en-US" sz="825" kern="0" dirty="0">
                <a:gradFill>
                  <a:gsLst>
                    <a:gs pos="48673">
                      <a:prstClr val="white"/>
                    </a:gs>
                    <a:gs pos="59444">
                      <a:prstClr val="white"/>
                    </a:gs>
                  </a:gsLst>
                  <a:lin ang="5400000" scaled="1"/>
                </a:gradFill>
                <a:latin typeface="HP Simplified"/>
              </a:rPr>
              <a:t>OpenStack shared services</a:t>
            </a:r>
          </a:p>
        </p:txBody>
      </p:sp>
      <p:sp>
        <p:nvSpPr>
          <p:cNvPr id="99" name="Rectangle 98"/>
          <p:cNvSpPr/>
          <p:nvPr/>
        </p:nvSpPr>
        <p:spPr>
          <a:xfrm>
            <a:off x="5050327" y="4145144"/>
            <a:ext cx="1165705" cy="230832"/>
          </a:xfrm>
          <a:prstGeom prst="rect">
            <a:avLst/>
          </a:prstGeom>
          <a:ln>
            <a:noFill/>
          </a:ln>
        </p:spPr>
        <p:txBody>
          <a:bodyPr wrap="none">
            <a:spAutoFit/>
          </a:bodyPr>
          <a:lstStyle/>
          <a:p>
            <a:pPr algn="ctr" defTabSz="456983">
              <a:defRPr/>
            </a:pPr>
            <a:r>
              <a:rPr lang="en-US" sz="900" kern="0" dirty="0">
                <a:solidFill>
                  <a:srgbClr val="00B388"/>
                </a:solidFill>
              </a:rPr>
              <a:t>Standard hardware</a:t>
            </a:r>
          </a:p>
        </p:txBody>
      </p:sp>
      <p:grpSp>
        <p:nvGrpSpPr>
          <p:cNvPr id="100" name="Group 99"/>
          <p:cNvGrpSpPr/>
          <p:nvPr/>
        </p:nvGrpSpPr>
        <p:grpSpPr>
          <a:xfrm>
            <a:off x="4961178" y="4107597"/>
            <a:ext cx="122555" cy="249079"/>
            <a:chOff x="1897332" y="1999020"/>
            <a:chExt cx="1323975" cy="2690813"/>
          </a:xfrm>
          <a:solidFill>
            <a:srgbClr val="00B388"/>
          </a:solidFill>
        </p:grpSpPr>
        <p:sp>
          <p:nvSpPr>
            <p:cNvPr id="105" name="Freeform 5"/>
            <p:cNvSpPr>
              <a:spLocks/>
            </p:cNvSpPr>
            <p:nvPr/>
          </p:nvSpPr>
          <p:spPr bwMode="auto">
            <a:xfrm>
              <a:off x="2154507" y="2783245"/>
              <a:ext cx="796925" cy="211138"/>
            </a:xfrm>
            <a:custGeom>
              <a:avLst/>
              <a:gdLst>
                <a:gd name="T0" fmla="*/ 55 w 56"/>
                <a:gd name="T1" fmla="*/ 0 h 15"/>
                <a:gd name="T2" fmla="*/ 48 w 56"/>
                <a:gd name="T3" fmla="*/ 0 h 15"/>
                <a:gd name="T4" fmla="*/ 32 w 56"/>
                <a:gd name="T5" fmla="*/ 0 h 15"/>
                <a:gd name="T6" fmla="*/ 19 w 56"/>
                <a:gd name="T7" fmla="*/ 0 h 15"/>
                <a:gd name="T8" fmla="*/ 7 w 56"/>
                <a:gd name="T9" fmla="*/ 0 h 15"/>
                <a:gd name="T10" fmla="*/ 1 w 56"/>
                <a:gd name="T11" fmla="*/ 0 h 15"/>
                <a:gd name="T12" fmla="*/ 0 w 56"/>
                <a:gd name="T13" fmla="*/ 1 h 15"/>
                <a:gd name="T14" fmla="*/ 0 w 56"/>
                <a:gd name="T15" fmla="*/ 14 h 15"/>
                <a:gd name="T16" fmla="*/ 1 w 56"/>
                <a:gd name="T17" fmla="*/ 15 h 15"/>
                <a:gd name="T18" fmla="*/ 9 w 56"/>
                <a:gd name="T19" fmla="*/ 15 h 15"/>
                <a:gd name="T20" fmla="*/ 24 w 56"/>
                <a:gd name="T21" fmla="*/ 15 h 15"/>
                <a:gd name="T22" fmla="*/ 38 w 56"/>
                <a:gd name="T23" fmla="*/ 15 h 15"/>
                <a:gd name="T24" fmla="*/ 50 w 56"/>
                <a:gd name="T25" fmla="*/ 15 h 15"/>
                <a:gd name="T26" fmla="*/ 55 w 56"/>
                <a:gd name="T27" fmla="*/ 15 h 15"/>
                <a:gd name="T28" fmla="*/ 56 w 56"/>
                <a:gd name="T29" fmla="*/ 14 h 15"/>
                <a:gd name="T30" fmla="*/ 56 w 56"/>
                <a:gd name="T31" fmla="*/ 14 h 15"/>
                <a:gd name="T32" fmla="*/ 56 w 56"/>
                <a:gd name="T33" fmla="*/ 1 h 15"/>
                <a:gd name="T34" fmla="*/ 55 w 56"/>
                <a:gd name="T3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15">
                  <a:moveTo>
                    <a:pt x="55" y="0"/>
                  </a:moveTo>
                  <a:cubicBezTo>
                    <a:pt x="52" y="0"/>
                    <a:pt x="51" y="0"/>
                    <a:pt x="48" y="0"/>
                  </a:cubicBezTo>
                  <a:cubicBezTo>
                    <a:pt x="41" y="0"/>
                    <a:pt x="39" y="0"/>
                    <a:pt x="32" y="0"/>
                  </a:cubicBezTo>
                  <a:cubicBezTo>
                    <a:pt x="24" y="0"/>
                    <a:pt x="27" y="0"/>
                    <a:pt x="19" y="0"/>
                  </a:cubicBezTo>
                  <a:cubicBezTo>
                    <a:pt x="12" y="0"/>
                    <a:pt x="13" y="0"/>
                    <a:pt x="7" y="0"/>
                  </a:cubicBezTo>
                  <a:cubicBezTo>
                    <a:pt x="4" y="0"/>
                    <a:pt x="3" y="0"/>
                    <a:pt x="1" y="0"/>
                  </a:cubicBezTo>
                  <a:cubicBezTo>
                    <a:pt x="0" y="0"/>
                    <a:pt x="0" y="0"/>
                    <a:pt x="0" y="1"/>
                  </a:cubicBezTo>
                  <a:cubicBezTo>
                    <a:pt x="0" y="5"/>
                    <a:pt x="0" y="9"/>
                    <a:pt x="0" y="14"/>
                  </a:cubicBezTo>
                  <a:cubicBezTo>
                    <a:pt x="0" y="14"/>
                    <a:pt x="0" y="15"/>
                    <a:pt x="1" y="15"/>
                  </a:cubicBezTo>
                  <a:cubicBezTo>
                    <a:pt x="4" y="15"/>
                    <a:pt x="5" y="15"/>
                    <a:pt x="9" y="15"/>
                  </a:cubicBezTo>
                  <a:cubicBezTo>
                    <a:pt x="15" y="15"/>
                    <a:pt x="17" y="15"/>
                    <a:pt x="24" y="15"/>
                  </a:cubicBezTo>
                  <a:cubicBezTo>
                    <a:pt x="32" y="15"/>
                    <a:pt x="30" y="15"/>
                    <a:pt x="38" y="15"/>
                  </a:cubicBezTo>
                  <a:cubicBezTo>
                    <a:pt x="44" y="15"/>
                    <a:pt x="43" y="15"/>
                    <a:pt x="50" y="15"/>
                  </a:cubicBezTo>
                  <a:cubicBezTo>
                    <a:pt x="52" y="15"/>
                    <a:pt x="54" y="15"/>
                    <a:pt x="55" y="15"/>
                  </a:cubicBezTo>
                  <a:cubicBezTo>
                    <a:pt x="56" y="15"/>
                    <a:pt x="56" y="15"/>
                    <a:pt x="56" y="14"/>
                  </a:cubicBezTo>
                  <a:cubicBezTo>
                    <a:pt x="56" y="14"/>
                    <a:pt x="56" y="14"/>
                    <a:pt x="56" y="14"/>
                  </a:cubicBezTo>
                  <a:cubicBezTo>
                    <a:pt x="56" y="9"/>
                    <a:pt x="56" y="5"/>
                    <a:pt x="56" y="1"/>
                  </a:cubicBezTo>
                  <a:cubicBezTo>
                    <a:pt x="56" y="0"/>
                    <a:pt x="56" y="0"/>
                    <a:pt x="55" y="0"/>
                  </a:cubicBezTo>
                  <a:close/>
                </a:path>
              </a:pathLst>
            </a:custGeom>
            <a:grpFill/>
            <a:ln>
              <a:noFill/>
            </a:ln>
          </p:spPr>
          <p:txBody>
            <a:bodyPr vert="horz" wrap="square" lIns="68562" tIns="34281" rIns="68562" bIns="34281" numCol="1" anchor="t" anchorCtr="0" compatLnSpc="1">
              <a:prstTxWarp prst="textNoShape">
                <a:avLst/>
              </a:prstTxWarp>
            </a:bodyPr>
            <a:lstStyle/>
            <a:p>
              <a:pPr algn="ctr" defTabSz="456983">
                <a:defRPr/>
              </a:pPr>
              <a:endParaRPr lang="en-US" sz="1349" kern="0" dirty="0">
                <a:solidFill>
                  <a:prstClr val="black"/>
                </a:solidFill>
              </a:endParaRPr>
            </a:p>
          </p:txBody>
        </p:sp>
        <p:sp>
          <p:nvSpPr>
            <p:cNvPr id="106" name="Freeform 6"/>
            <p:cNvSpPr>
              <a:spLocks/>
            </p:cNvSpPr>
            <p:nvPr/>
          </p:nvSpPr>
          <p:spPr bwMode="auto">
            <a:xfrm>
              <a:off x="2154507" y="2448282"/>
              <a:ext cx="796925" cy="195263"/>
            </a:xfrm>
            <a:custGeom>
              <a:avLst/>
              <a:gdLst>
                <a:gd name="T0" fmla="*/ 55 w 56"/>
                <a:gd name="T1" fmla="*/ 0 h 14"/>
                <a:gd name="T2" fmla="*/ 48 w 56"/>
                <a:gd name="T3" fmla="*/ 0 h 14"/>
                <a:gd name="T4" fmla="*/ 32 w 56"/>
                <a:gd name="T5" fmla="*/ 0 h 14"/>
                <a:gd name="T6" fmla="*/ 19 w 56"/>
                <a:gd name="T7" fmla="*/ 0 h 14"/>
                <a:gd name="T8" fmla="*/ 7 w 56"/>
                <a:gd name="T9" fmla="*/ 0 h 14"/>
                <a:gd name="T10" fmla="*/ 1 w 56"/>
                <a:gd name="T11" fmla="*/ 0 h 14"/>
                <a:gd name="T12" fmla="*/ 0 w 56"/>
                <a:gd name="T13" fmla="*/ 1 h 14"/>
                <a:gd name="T14" fmla="*/ 0 w 56"/>
                <a:gd name="T15" fmla="*/ 13 h 14"/>
                <a:gd name="T16" fmla="*/ 1 w 56"/>
                <a:gd name="T17" fmla="*/ 14 h 14"/>
                <a:gd name="T18" fmla="*/ 9 w 56"/>
                <a:gd name="T19" fmla="*/ 14 h 14"/>
                <a:gd name="T20" fmla="*/ 24 w 56"/>
                <a:gd name="T21" fmla="*/ 14 h 14"/>
                <a:gd name="T22" fmla="*/ 38 w 56"/>
                <a:gd name="T23" fmla="*/ 14 h 14"/>
                <a:gd name="T24" fmla="*/ 50 w 56"/>
                <a:gd name="T25" fmla="*/ 14 h 14"/>
                <a:gd name="T26" fmla="*/ 55 w 56"/>
                <a:gd name="T27" fmla="*/ 14 h 14"/>
                <a:gd name="T28" fmla="*/ 56 w 56"/>
                <a:gd name="T29" fmla="*/ 14 h 14"/>
                <a:gd name="T30" fmla="*/ 56 w 56"/>
                <a:gd name="T31" fmla="*/ 13 h 14"/>
                <a:gd name="T32" fmla="*/ 56 w 56"/>
                <a:gd name="T33" fmla="*/ 1 h 14"/>
                <a:gd name="T34" fmla="*/ 55 w 56"/>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14">
                  <a:moveTo>
                    <a:pt x="55" y="0"/>
                  </a:moveTo>
                  <a:cubicBezTo>
                    <a:pt x="52" y="0"/>
                    <a:pt x="51" y="0"/>
                    <a:pt x="48" y="0"/>
                  </a:cubicBezTo>
                  <a:cubicBezTo>
                    <a:pt x="41" y="0"/>
                    <a:pt x="39" y="0"/>
                    <a:pt x="32" y="0"/>
                  </a:cubicBezTo>
                  <a:cubicBezTo>
                    <a:pt x="24" y="0"/>
                    <a:pt x="27" y="0"/>
                    <a:pt x="19" y="0"/>
                  </a:cubicBezTo>
                  <a:cubicBezTo>
                    <a:pt x="12" y="0"/>
                    <a:pt x="13" y="0"/>
                    <a:pt x="7" y="0"/>
                  </a:cubicBezTo>
                  <a:cubicBezTo>
                    <a:pt x="4" y="0"/>
                    <a:pt x="3" y="0"/>
                    <a:pt x="1" y="0"/>
                  </a:cubicBezTo>
                  <a:cubicBezTo>
                    <a:pt x="0" y="0"/>
                    <a:pt x="0" y="0"/>
                    <a:pt x="0" y="1"/>
                  </a:cubicBezTo>
                  <a:cubicBezTo>
                    <a:pt x="0" y="5"/>
                    <a:pt x="0" y="9"/>
                    <a:pt x="0" y="13"/>
                  </a:cubicBezTo>
                  <a:cubicBezTo>
                    <a:pt x="0" y="14"/>
                    <a:pt x="0" y="14"/>
                    <a:pt x="1" y="14"/>
                  </a:cubicBezTo>
                  <a:cubicBezTo>
                    <a:pt x="4" y="14"/>
                    <a:pt x="5" y="14"/>
                    <a:pt x="9" y="14"/>
                  </a:cubicBezTo>
                  <a:cubicBezTo>
                    <a:pt x="15" y="14"/>
                    <a:pt x="17" y="14"/>
                    <a:pt x="24" y="14"/>
                  </a:cubicBezTo>
                  <a:cubicBezTo>
                    <a:pt x="32" y="14"/>
                    <a:pt x="30" y="14"/>
                    <a:pt x="38" y="14"/>
                  </a:cubicBezTo>
                  <a:cubicBezTo>
                    <a:pt x="44" y="14"/>
                    <a:pt x="43" y="14"/>
                    <a:pt x="50" y="14"/>
                  </a:cubicBezTo>
                  <a:cubicBezTo>
                    <a:pt x="52" y="14"/>
                    <a:pt x="54" y="14"/>
                    <a:pt x="55" y="14"/>
                  </a:cubicBezTo>
                  <a:cubicBezTo>
                    <a:pt x="56" y="14"/>
                    <a:pt x="56" y="14"/>
                    <a:pt x="56" y="14"/>
                  </a:cubicBezTo>
                  <a:cubicBezTo>
                    <a:pt x="56" y="14"/>
                    <a:pt x="56" y="14"/>
                    <a:pt x="56" y="13"/>
                  </a:cubicBezTo>
                  <a:cubicBezTo>
                    <a:pt x="56" y="9"/>
                    <a:pt x="56" y="5"/>
                    <a:pt x="56" y="1"/>
                  </a:cubicBezTo>
                  <a:cubicBezTo>
                    <a:pt x="56" y="0"/>
                    <a:pt x="56" y="0"/>
                    <a:pt x="55" y="0"/>
                  </a:cubicBezTo>
                  <a:close/>
                </a:path>
              </a:pathLst>
            </a:custGeom>
            <a:grpFill/>
            <a:ln>
              <a:noFill/>
            </a:ln>
          </p:spPr>
          <p:txBody>
            <a:bodyPr vert="horz" wrap="square" lIns="68562" tIns="34281" rIns="68562" bIns="34281" numCol="1" anchor="t" anchorCtr="0" compatLnSpc="1">
              <a:prstTxWarp prst="textNoShape">
                <a:avLst/>
              </a:prstTxWarp>
            </a:bodyPr>
            <a:lstStyle/>
            <a:p>
              <a:pPr algn="ctr" defTabSz="456983">
                <a:defRPr/>
              </a:pPr>
              <a:endParaRPr lang="en-US" sz="1349" kern="0" dirty="0">
                <a:solidFill>
                  <a:prstClr val="black"/>
                </a:solidFill>
              </a:endParaRPr>
            </a:p>
          </p:txBody>
        </p:sp>
        <p:sp>
          <p:nvSpPr>
            <p:cNvPr id="107" name="Freeform 7"/>
            <p:cNvSpPr>
              <a:spLocks noEditPoints="1"/>
            </p:cNvSpPr>
            <p:nvPr/>
          </p:nvSpPr>
          <p:spPr bwMode="auto">
            <a:xfrm>
              <a:off x="1897332" y="1999020"/>
              <a:ext cx="1323975" cy="2690813"/>
            </a:xfrm>
            <a:custGeom>
              <a:avLst/>
              <a:gdLst>
                <a:gd name="T0" fmla="*/ 88 w 93"/>
                <a:gd name="T1" fmla="*/ 9 h 192"/>
                <a:gd name="T2" fmla="*/ 80 w 93"/>
                <a:gd name="T3" fmla="*/ 4 h 192"/>
                <a:gd name="T4" fmla="*/ 68 w 93"/>
                <a:gd name="T5" fmla="*/ 0 h 192"/>
                <a:gd name="T6" fmla="*/ 25 w 93"/>
                <a:gd name="T7" fmla="*/ 0 h 192"/>
                <a:gd name="T8" fmla="*/ 13 w 93"/>
                <a:gd name="T9" fmla="*/ 4 h 192"/>
                <a:gd name="T10" fmla="*/ 5 w 93"/>
                <a:gd name="T11" fmla="*/ 9 h 192"/>
                <a:gd name="T12" fmla="*/ 0 w 93"/>
                <a:gd name="T13" fmla="*/ 19 h 192"/>
                <a:gd name="T14" fmla="*/ 0 w 93"/>
                <a:gd name="T15" fmla="*/ 186 h 192"/>
                <a:gd name="T16" fmla="*/ 7 w 93"/>
                <a:gd name="T17" fmla="*/ 192 h 192"/>
                <a:gd name="T18" fmla="*/ 86 w 93"/>
                <a:gd name="T19" fmla="*/ 192 h 192"/>
                <a:gd name="T20" fmla="*/ 93 w 93"/>
                <a:gd name="T21" fmla="*/ 186 h 192"/>
                <a:gd name="T22" fmla="*/ 93 w 93"/>
                <a:gd name="T23" fmla="*/ 19 h 192"/>
                <a:gd name="T24" fmla="*/ 88 w 93"/>
                <a:gd name="T25" fmla="*/ 9 h 192"/>
                <a:gd name="T26" fmla="*/ 85 w 93"/>
                <a:gd name="T27" fmla="*/ 181 h 192"/>
                <a:gd name="T28" fmla="*/ 7 w 93"/>
                <a:gd name="T29" fmla="*/ 181 h 192"/>
                <a:gd name="T30" fmla="*/ 7 w 93"/>
                <a:gd name="T31" fmla="*/ 175 h 192"/>
                <a:gd name="T32" fmla="*/ 85 w 93"/>
                <a:gd name="T33" fmla="*/ 175 h 192"/>
                <a:gd name="T34" fmla="*/ 85 w 93"/>
                <a:gd name="T35" fmla="*/ 181 h 192"/>
                <a:gd name="T36" fmla="*/ 8 w 93"/>
                <a:gd name="T37" fmla="*/ 162 h 192"/>
                <a:gd name="T38" fmla="*/ 13 w 93"/>
                <a:gd name="T39" fmla="*/ 156 h 192"/>
                <a:gd name="T40" fmla="*/ 19 w 93"/>
                <a:gd name="T41" fmla="*/ 162 h 192"/>
                <a:gd name="T42" fmla="*/ 13 w 93"/>
                <a:gd name="T43" fmla="*/ 167 h 192"/>
                <a:gd name="T44" fmla="*/ 8 w 93"/>
                <a:gd name="T45" fmla="*/ 162 h 192"/>
                <a:gd name="T46" fmla="*/ 29 w 93"/>
                <a:gd name="T47" fmla="*/ 162 h 192"/>
                <a:gd name="T48" fmla="*/ 35 w 93"/>
                <a:gd name="T49" fmla="*/ 156 h 192"/>
                <a:gd name="T50" fmla="*/ 40 w 93"/>
                <a:gd name="T51" fmla="*/ 162 h 192"/>
                <a:gd name="T52" fmla="*/ 35 w 93"/>
                <a:gd name="T53" fmla="*/ 167 h 192"/>
                <a:gd name="T54" fmla="*/ 29 w 93"/>
                <a:gd name="T55" fmla="*/ 162 h 192"/>
                <a:gd name="T56" fmla="*/ 85 w 93"/>
                <a:gd name="T57" fmla="*/ 81 h 192"/>
                <a:gd name="T58" fmla="*/ 75 w 93"/>
                <a:gd name="T59" fmla="*/ 81 h 192"/>
                <a:gd name="T60" fmla="*/ 52 w 93"/>
                <a:gd name="T61" fmla="*/ 81 h 192"/>
                <a:gd name="T62" fmla="*/ 31 w 93"/>
                <a:gd name="T63" fmla="*/ 81 h 192"/>
                <a:gd name="T64" fmla="*/ 13 w 93"/>
                <a:gd name="T65" fmla="*/ 81 h 192"/>
                <a:gd name="T66" fmla="*/ 7 w 93"/>
                <a:gd name="T67" fmla="*/ 81 h 192"/>
                <a:gd name="T68" fmla="*/ 7 w 93"/>
                <a:gd name="T69" fmla="*/ 27 h 192"/>
                <a:gd name="T70" fmla="*/ 14 w 93"/>
                <a:gd name="T71" fmla="*/ 21 h 192"/>
                <a:gd name="T72" fmla="*/ 79 w 93"/>
                <a:gd name="T73" fmla="*/ 21 h 192"/>
                <a:gd name="T74" fmla="*/ 85 w 93"/>
                <a:gd name="T75" fmla="*/ 27 h 192"/>
                <a:gd name="T76" fmla="*/ 85 w 93"/>
                <a:gd name="T77" fmla="*/ 8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92">
                  <a:moveTo>
                    <a:pt x="88" y="9"/>
                  </a:moveTo>
                  <a:cubicBezTo>
                    <a:pt x="80" y="4"/>
                    <a:pt x="80" y="4"/>
                    <a:pt x="80" y="4"/>
                  </a:cubicBezTo>
                  <a:cubicBezTo>
                    <a:pt x="77" y="2"/>
                    <a:pt x="72" y="0"/>
                    <a:pt x="68" y="0"/>
                  </a:cubicBezTo>
                  <a:cubicBezTo>
                    <a:pt x="25" y="0"/>
                    <a:pt x="25" y="0"/>
                    <a:pt x="25" y="0"/>
                  </a:cubicBezTo>
                  <a:cubicBezTo>
                    <a:pt x="21" y="0"/>
                    <a:pt x="16" y="2"/>
                    <a:pt x="13" y="4"/>
                  </a:cubicBezTo>
                  <a:cubicBezTo>
                    <a:pt x="5" y="9"/>
                    <a:pt x="5" y="9"/>
                    <a:pt x="5" y="9"/>
                  </a:cubicBezTo>
                  <a:cubicBezTo>
                    <a:pt x="3" y="11"/>
                    <a:pt x="0" y="16"/>
                    <a:pt x="0" y="19"/>
                  </a:cubicBezTo>
                  <a:cubicBezTo>
                    <a:pt x="0" y="186"/>
                    <a:pt x="0" y="186"/>
                    <a:pt x="0" y="186"/>
                  </a:cubicBezTo>
                  <a:cubicBezTo>
                    <a:pt x="0" y="189"/>
                    <a:pt x="3" y="192"/>
                    <a:pt x="7" y="192"/>
                  </a:cubicBezTo>
                  <a:cubicBezTo>
                    <a:pt x="86" y="192"/>
                    <a:pt x="86" y="192"/>
                    <a:pt x="86" y="192"/>
                  </a:cubicBezTo>
                  <a:cubicBezTo>
                    <a:pt x="90" y="192"/>
                    <a:pt x="93" y="189"/>
                    <a:pt x="93" y="186"/>
                  </a:cubicBezTo>
                  <a:cubicBezTo>
                    <a:pt x="93" y="19"/>
                    <a:pt x="93" y="19"/>
                    <a:pt x="93" y="19"/>
                  </a:cubicBezTo>
                  <a:cubicBezTo>
                    <a:pt x="93" y="16"/>
                    <a:pt x="90" y="11"/>
                    <a:pt x="88" y="9"/>
                  </a:cubicBezTo>
                  <a:close/>
                  <a:moveTo>
                    <a:pt x="85" y="181"/>
                  </a:moveTo>
                  <a:cubicBezTo>
                    <a:pt x="23" y="181"/>
                    <a:pt x="10" y="181"/>
                    <a:pt x="7" y="181"/>
                  </a:cubicBezTo>
                  <a:cubicBezTo>
                    <a:pt x="7" y="175"/>
                    <a:pt x="7" y="175"/>
                    <a:pt x="7" y="175"/>
                  </a:cubicBezTo>
                  <a:cubicBezTo>
                    <a:pt x="70" y="175"/>
                    <a:pt x="83" y="175"/>
                    <a:pt x="85" y="175"/>
                  </a:cubicBezTo>
                  <a:cubicBezTo>
                    <a:pt x="85" y="181"/>
                    <a:pt x="85" y="181"/>
                    <a:pt x="85" y="181"/>
                  </a:cubicBezTo>
                  <a:close/>
                  <a:moveTo>
                    <a:pt x="8" y="162"/>
                  </a:moveTo>
                  <a:cubicBezTo>
                    <a:pt x="8" y="159"/>
                    <a:pt x="10" y="156"/>
                    <a:pt x="13" y="156"/>
                  </a:cubicBezTo>
                  <a:cubicBezTo>
                    <a:pt x="16" y="156"/>
                    <a:pt x="19" y="159"/>
                    <a:pt x="19" y="162"/>
                  </a:cubicBezTo>
                  <a:cubicBezTo>
                    <a:pt x="19" y="165"/>
                    <a:pt x="16" y="167"/>
                    <a:pt x="13" y="167"/>
                  </a:cubicBezTo>
                  <a:cubicBezTo>
                    <a:pt x="10" y="167"/>
                    <a:pt x="8" y="165"/>
                    <a:pt x="8" y="162"/>
                  </a:cubicBezTo>
                  <a:close/>
                  <a:moveTo>
                    <a:pt x="29" y="162"/>
                  </a:moveTo>
                  <a:cubicBezTo>
                    <a:pt x="29" y="159"/>
                    <a:pt x="31" y="156"/>
                    <a:pt x="35" y="156"/>
                  </a:cubicBezTo>
                  <a:cubicBezTo>
                    <a:pt x="38" y="156"/>
                    <a:pt x="40" y="159"/>
                    <a:pt x="40" y="162"/>
                  </a:cubicBezTo>
                  <a:cubicBezTo>
                    <a:pt x="40" y="165"/>
                    <a:pt x="38" y="167"/>
                    <a:pt x="35" y="167"/>
                  </a:cubicBezTo>
                  <a:cubicBezTo>
                    <a:pt x="31" y="167"/>
                    <a:pt x="29" y="165"/>
                    <a:pt x="29" y="162"/>
                  </a:cubicBezTo>
                  <a:close/>
                  <a:moveTo>
                    <a:pt x="85" y="81"/>
                  </a:moveTo>
                  <a:cubicBezTo>
                    <a:pt x="82" y="81"/>
                    <a:pt x="80" y="81"/>
                    <a:pt x="75" y="81"/>
                  </a:cubicBezTo>
                  <a:cubicBezTo>
                    <a:pt x="65" y="81"/>
                    <a:pt x="62" y="81"/>
                    <a:pt x="52" y="81"/>
                  </a:cubicBezTo>
                  <a:cubicBezTo>
                    <a:pt x="40" y="81"/>
                    <a:pt x="44" y="81"/>
                    <a:pt x="31" y="81"/>
                  </a:cubicBezTo>
                  <a:cubicBezTo>
                    <a:pt x="22" y="81"/>
                    <a:pt x="22" y="81"/>
                    <a:pt x="13" y="81"/>
                  </a:cubicBezTo>
                  <a:cubicBezTo>
                    <a:pt x="11" y="81"/>
                    <a:pt x="9" y="81"/>
                    <a:pt x="7" y="81"/>
                  </a:cubicBezTo>
                  <a:cubicBezTo>
                    <a:pt x="7" y="27"/>
                    <a:pt x="7" y="27"/>
                    <a:pt x="7" y="27"/>
                  </a:cubicBezTo>
                  <a:cubicBezTo>
                    <a:pt x="7" y="24"/>
                    <a:pt x="10" y="21"/>
                    <a:pt x="14" y="21"/>
                  </a:cubicBezTo>
                  <a:cubicBezTo>
                    <a:pt x="79" y="21"/>
                    <a:pt x="79" y="21"/>
                    <a:pt x="79" y="21"/>
                  </a:cubicBezTo>
                  <a:cubicBezTo>
                    <a:pt x="82" y="21"/>
                    <a:pt x="85" y="24"/>
                    <a:pt x="85" y="27"/>
                  </a:cubicBezTo>
                  <a:lnTo>
                    <a:pt x="85" y="81"/>
                  </a:lnTo>
                  <a:close/>
                </a:path>
              </a:pathLst>
            </a:custGeom>
            <a:grpFill/>
            <a:ln>
              <a:noFill/>
            </a:ln>
          </p:spPr>
          <p:txBody>
            <a:bodyPr vert="horz" wrap="square" lIns="68562" tIns="34281" rIns="68562" bIns="34281" numCol="1" anchor="t" anchorCtr="0" compatLnSpc="1">
              <a:prstTxWarp prst="textNoShape">
                <a:avLst/>
              </a:prstTxWarp>
            </a:bodyPr>
            <a:lstStyle/>
            <a:p>
              <a:pPr algn="ctr" defTabSz="456983">
                <a:defRPr/>
              </a:pPr>
              <a:endParaRPr lang="en-US" sz="1349" kern="0" dirty="0">
                <a:solidFill>
                  <a:prstClr val="black"/>
                </a:solidFill>
              </a:endParaRPr>
            </a:p>
          </p:txBody>
        </p:sp>
      </p:grpSp>
      <p:grpSp>
        <p:nvGrpSpPr>
          <p:cNvPr id="101" name="Group 100"/>
          <p:cNvGrpSpPr/>
          <p:nvPr/>
        </p:nvGrpSpPr>
        <p:grpSpPr>
          <a:xfrm flipH="1">
            <a:off x="6160216" y="4107597"/>
            <a:ext cx="122555" cy="249079"/>
            <a:chOff x="1897332" y="1999020"/>
            <a:chExt cx="1323975" cy="2690813"/>
          </a:xfrm>
          <a:solidFill>
            <a:srgbClr val="00B388"/>
          </a:solidFill>
        </p:grpSpPr>
        <p:sp>
          <p:nvSpPr>
            <p:cNvPr id="102" name="Freeform 5"/>
            <p:cNvSpPr>
              <a:spLocks/>
            </p:cNvSpPr>
            <p:nvPr/>
          </p:nvSpPr>
          <p:spPr bwMode="auto">
            <a:xfrm>
              <a:off x="2154507" y="2783245"/>
              <a:ext cx="796925" cy="211138"/>
            </a:xfrm>
            <a:custGeom>
              <a:avLst/>
              <a:gdLst>
                <a:gd name="T0" fmla="*/ 55 w 56"/>
                <a:gd name="T1" fmla="*/ 0 h 15"/>
                <a:gd name="T2" fmla="*/ 48 w 56"/>
                <a:gd name="T3" fmla="*/ 0 h 15"/>
                <a:gd name="T4" fmla="*/ 32 w 56"/>
                <a:gd name="T5" fmla="*/ 0 h 15"/>
                <a:gd name="T6" fmla="*/ 19 w 56"/>
                <a:gd name="T7" fmla="*/ 0 h 15"/>
                <a:gd name="T8" fmla="*/ 7 w 56"/>
                <a:gd name="T9" fmla="*/ 0 h 15"/>
                <a:gd name="T10" fmla="*/ 1 w 56"/>
                <a:gd name="T11" fmla="*/ 0 h 15"/>
                <a:gd name="T12" fmla="*/ 0 w 56"/>
                <a:gd name="T13" fmla="*/ 1 h 15"/>
                <a:gd name="T14" fmla="*/ 0 w 56"/>
                <a:gd name="T15" fmla="*/ 14 h 15"/>
                <a:gd name="T16" fmla="*/ 1 w 56"/>
                <a:gd name="T17" fmla="*/ 15 h 15"/>
                <a:gd name="T18" fmla="*/ 9 w 56"/>
                <a:gd name="T19" fmla="*/ 15 h 15"/>
                <a:gd name="T20" fmla="*/ 24 w 56"/>
                <a:gd name="T21" fmla="*/ 15 h 15"/>
                <a:gd name="T22" fmla="*/ 38 w 56"/>
                <a:gd name="T23" fmla="*/ 15 h 15"/>
                <a:gd name="T24" fmla="*/ 50 w 56"/>
                <a:gd name="T25" fmla="*/ 15 h 15"/>
                <a:gd name="T26" fmla="*/ 55 w 56"/>
                <a:gd name="T27" fmla="*/ 15 h 15"/>
                <a:gd name="T28" fmla="*/ 56 w 56"/>
                <a:gd name="T29" fmla="*/ 14 h 15"/>
                <a:gd name="T30" fmla="*/ 56 w 56"/>
                <a:gd name="T31" fmla="*/ 14 h 15"/>
                <a:gd name="T32" fmla="*/ 56 w 56"/>
                <a:gd name="T33" fmla="*/ 1 h 15"/>
                <a:gd name="T34" fmla="*/ 55 w 56"/>
                <a:gd name="T3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15">
                  <a:moveTo>
                    <a:pt x="55" y="0"/>
                  </a:moveTo>
                  <a:cubicBezTo>
                    <a:pt x="52" y="0"/>
                    <a:pt x="51" y="0"/>
                    <a:pt x="48" y="0"/>
                  </a:cubicBezTo>
                  <a:cubicBezTo>
                    <a:pt x="41" y="0"/>
                    <a:pt x="39" y="0"/>
                    <a:pt x="32" y="0"/>
                  </a:cubicBezTo>
                  <a:cubicBezTo>
                    <a:pt x="24" y="0"/>
                    <a:pt x="27" y="0"/>
                    <a:pt x="19" y="0"/>
                  </a:cubicBezTo>
                  <a:cubicBezTo>
                    <a:pt x="12" y="0"/>
                    <a:pt x="13" y="0"/>
                    <a:pt x="7" y="0"/>
                  </a:cubicBezTo>
                  <a:cubicBezTo>
                    <a:pt x="4" y="0"/>
                    <a:pt x="3" y="0"/>
                    <a:pt x="1" y="0"/>
                  </a:cubicBezTo>
                  <a:cubicBezTo>
                    <a:pt x="0" y="0"/>
                    <a:pt x="0" y="0"/>
                    <a:pt x="0" y="1"/>
                  </a:cubicBezTo>
                  <a:cubicBezTo>
                    <a:pt x="0" y="5"/>
                    <a:pt x="0" y="9"/>
                    <a:pt x="0" y="14"/>
                  </a:cubicBezTo>
                  <a:cubicBezTo>
                    <a:pt x="0" y="14"/>
                    <a:pt x="0" y="15"/>
                    <a:pt x="1" y="15"/>
                  </a:cubicBezTo>
                  <a:cubicBezTo>
                    <a:pt x="4" y="15"/>
                    <a:pt x="5" y="15"/>
                    <a:pt x="9" y="15"/>
                  </a:cubicBezTo>
                  <a:cubicBezTo>
                    <a:pt x="15" y="15"/>
                    <a:pt x="17" y="15"/>
                    <a:pt x="24" y="15"/>
                  </a:cubicBezTo>
                  <a:cubicBezTo>
                    <a:pt x="32" y="15"/>
                    <a:pt x="30" y="15"/>
                    <a:pt x="38" y="15"/>
                  </a:cubicBezTo>
                  <a:cubicBezTo>
                    <a:pt x="44" y="15"/>
                    <a:pt x="43" y="15"/>
                    <a:pt x="50" y="15"/>
                  </a:cubicBezTo>
                  <a:cubicBezTo>
                    <a:pt x="52" y="15"/>
                    <a:pt x="54" y="15"/>
                    <a:pt x="55" y="15"/>
                  </a:cubicBezTo>
                  <a:cubicBezTo>
                    <a:pt x="56" y="15"/>
                    <a:pt x="56" y="15"/>
                    <a:pt x="56" y="14"/>
                  </a:cubicBezTo>
                  <a:cubicBezTo>
                    <a:pt x="56" y="14"/>
                    <a:pt x="56" y="14"/>
                    <a:pt x="56" y="14"/>
                  </a:cubicBezTo>
                  <a:cubicBezTo>
                    <a:pt x="56" y="9"/>
                    <a:pt x="56" y="5"/>
                    <a:pt x="56" y="1"/>
                  </a:cubicBezTo>
                  <a:cubicBezTo>
                    <a:pt x="56" y="0"/>
                    <a:pt x="56" y="0"/>
                    <a:pt x="55" y="0"/>
                  </a:cubicBezTo>
                  <a:close/>
                </a:path>
              </a:pathLst>
            </a:custGeom>
            <a:grpFill/>
            <a:ln>
              <a:noFill/>
            </a:ln>
          </p:spPr>
          <p:txBody>
            <a:bodyPr vert="horz" wrap="square" lIns="68562" tIns="34281" rIns="68562" bIns="34281" numCol="1" anchor="t" anchorCtr="0" compatLnSpc="1">
              <a:prstTxWarp prst="textNoShape">
                <a:avLst/>
              </a:prstTxWarp>
            </a:bodyPr>
            <a:lstStyle/>
            <a:p>
              <a:pPr algn="ctr" defTabSz="456983">
                <a:defRPr/>
              </a:pPr>
              <a:endParaRPr lang="en-US" sz="1349" kern="0" dirty="0">
                <a:solidFill>
                  <a:prstClr val="black"/>
                </a:solidFill>
              </a:endParaRPr>
            </a:p>
          </p:txBody>
        </p:sp>
        <p:sp>
          <p:nvSpPr>
            <p:cNvPr id="103" name="Freeform 6"/>
            <p:cNvSpPr>
              <a:spLocks/>
            </p:cNvSpPr>
            <p:nvPr/>
          </p:nvSpPr>
          <p:spPr bwMode="auto">
            <a:xfrm>
              <a:off x="2154507" y="2448282"/>
              <a:ext cx="796925" cy="195263"/>
            </a:xfrm>
            <a:custGeom>
              <a:avLst/>
              <a:gdLst>
                <a:gd name="T0" fmla="*/ 55 w 56"/>
                <a:gd name="T1" fmla="*/ 0 h 14"/>
                <a:gd name="T2" fmla="*/ 48 w 56"/>
                <a:gd name="T3" fmla="*/ 0 h 14"/>
                <a:gd name="T4" fmla="*/ 32 w 56"/>
                <a:gd name="T5" fmla="*/ 0 h 14"/>
                <a:gd name="T6" fmla="*/ 19 w 56"/>
                <a:gd name="T7" fmla="*/ 0 h 14"/>
                <a:gd name="T8" fmla="*/ 7 w 56"/>
                <a:gd name="T9" fmla="*/ 0 h 14"/>
                <a:gd name="T10" fmla="*/ 1 w 56"/>
                <a:gd name="T11" fmla="*/ 0 h 14"/>
                <a:gd name="T12" fmla="*/ 0 w 56"/>
                <a:gd name="T13" fmla="*/ 1 h 14"/>
                <a:gd name="T14" fmla="*/ 0 w 56"/>
                <a:gd name="T15" fmla="*/ 13 h 14"/>
                <a:gd name="T16" fmla="*/ 1 w 56"/>
                <a:gd name="T17" fmla="*/ 14 h 14"/>
                <a:gd name="T18" fmla="*/ 9 w 56"/>
                <a:gd name="T19" fmla="*/ 14 h 14"/>
                <a:gd name="T20" fmla="*/ 24 w 56"/>
                <a:gd name="T21" fmla="*/ 14 h 14"/>
                <a:gd name="T22" fmla="*/ 38 w 56"/>
                <a:gd name="T23" fmla="*/ 14 h 14"/>
                <a:gd name="T24" fmla="*/ 50 w 56"/>
                <a:gd name="T25" fmla="*/ 14 h 14"/>
                <a:gd name="T26" fmla="*/ 55 w 56"/>
                <a:gd name="T27" fmla="*/ 14 h 14"/>
                <a:gd name="T28" fmla="*/ 56 w 56"/>
                <a:gd name="T29" fmla="*/ 14 h 14"/>
                <a:gd name="T30" fmla="*/ 56 w 56"/>
                <a:gd name="T31" fmla="*/ 13 h 14"/>
                <a:gd name="T32" fmla="*/ 56 w 56"/>
                <a:gd name="T33" fmla="*/ 1 h 14"/>
                <a:gd name="T34" fmla="*/ 55 w 56"/>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14">
                  <a:moveTo>
                    <a:pt x="55" y="0"/>
                  </a:moveTo>
                  <a:cubicBezTo>
                    <a:pt x="52" y="0"/>
                    <a:pt x="51" y="0"/>
                    <a:pt x="48" y="0"/>
                  </a:cubicBezTo>
                  <a:cubicBezTo>
                    <a:pt x="41" y="0"/>
                    <a:pt x="39" y="0"/>
                    <a:pt x="32" y="0"/>
                  </a:cubicBezTo>
                  <a:cubicBezTo>
                    <a:pt x="24" y="0"/>
                    <a:pt x="27" y="0"/>
                    <a:pt x="19" y="0"/>
                  </a:cubicBezTo>
                  <a:cubicBezTo>
                    <a:pt x="12" y="0"/>
                    <a:pt x="13" y="0"/>
                    <a:pt x="7" y="0"/>
                  </a:cubicBezTo>
                  <a:cubicBezTo>
                    <a:pt x="4" y="0"/>
                    <a:pt x="3" y="0"/>
                    <a:pt x="1" y="0"/>
                  </a:cubicBezTo>
                  <a:cubicBezTo>
                    <a:pt x="0" y="0"/>
                    <a:pt x="0" y="0"/>
                    <a:pt x="0" y="1"/>
                  </a:cubicBezTo>
                  <a:cubicBezTo>
                    <a:pt x="0" y="5"/>
                    <a:pt x="0" y="9"/>
                    <a:pt x="0" y="13"/>
                  </a:cubicBezTo>
                  <a:cubicBezTo>
                    <a:pt x="0" y="14"/>
                    <a:pt x="0" y="14"/>
                    <a:pt x="1" y="14"/>
                  </a:cubicBezTo>
                  <a:cubicBezTo>
                    <a:pt x="4" y="14"/>
                    <a:pt x="5" y="14"/>
                    <a:pt x="9" y="14"/>
                  </a:cubicBezTo>
                  <a:cubicBezTo>
                    <a:pt x="15" y="14"/>
                    <a:pt x="17" y="14"/>
                    <a:pt x="24" y="14"/>
                  </a:cubicBezTo>
                  <a:cubicBezTo>
                    <a:pt x="32" y="14"/>
                    <a:pt x="30" y="14"/>
                    <a:pt x="38" y="14"/>
                  </a:cubicBezTo>
                  <a:cubicBezTo>
                    <a:pt x="44" y="14"/>
                    <a:pt x="43" y="14"/>
                    <a:pt x="50" y="14"/>
                  </a:cubicBezTo>
                  <a:cubicBezTo>
                    <a:pt x="52" y="14"/>
                    <a:pt x="54" y="14"/>
                    <a:pt x="55" y="14"/>
                  </a:cubicBezTo>
                  <a:cubicBezTo>
                    <a:pt x="56" y="14"/>
                    <a:pt x="56" y="14"/>
                    <a:pt x="56" y="14"/>
                  </a:cubicBezTo>
                  <a:cubicBezTo>
                    <a:pt x="56" y="14"/>
                    <a:pt x="56" y="14"/>
                    <a:pt x="56" y="13"/>
                  </a:cubicBezTo>
                  <a:cubicBezTo>
                    <a:pt x="56" y="9"/>
                    <a:pt x="56" y="5"/>
                    <a:pt x="56" y="1"/>
                  </a:cubicBezTo>
                  <a:cubicBezTo>
                    <a:pt x="56" y="0"/>
                    <a:pt x="56" y="0"/>
                    <a:pt x="55" y="0"/>
                  </a:cubicBezTo>
                  <a:close/>
                </a:path>
              </a:pathLst>
            </a:custGeom>
            <a:grpFill/>
            <a:ln>
              <a:noFill/>
            </a:ln>
          </p:spPr>
          <p:txBody>
            <a:bodyPr vert="horz" wrap="square" lIns="68562" tIns="34281" rIns="68562" bIns="34281" numCol="1" anchor="t" anchorCtr="0" compatLnSpc="1">
              <a:prstTxWarp prst="textNoShape">
                <a:avLst/>
              </a:prstTxWarp>
            </a:bodyPr>
            <a:lstStyle/>
            <a:p>
              <a:pPr algn="ctr" defTabSz="456983">
                <a:defRPr/>
              </a:pPr>
              <a:endParaRPr lang="en-US" sz="1349" kern="0" dirty="0">
                <a:solidFill>
                  <a:prstClr val="black"/>
                </a:solidFill>
              </a:endParaRPr>
            </a:p>
          </p:txBody>
        </p:sp>
        <p:sp>
          <p:nvSpPr>
            <p:cNvPr id="104" name="Freeform 7"/>
            <p:cNvSpPr>
              <a:spLocks noEditPoints="1"/>
            </p:cNvSpPr>
            <p:nvPr/>
          </p:nvSpPr>
          <p:spPr bwMode="auto">
            <a:xfrm>
              <a:off x="1897332" y="1999020"/>
              <a:ext cx="1323975" cy="2690813"/>
            </a:xfrm>
            <a:custGeom>
              <a:avLst/>
              <a:gdLst>
                <a:gd name="T0" fmla="*/ 88 w 93"/>
                <a:gd name="T1" fmla="*/ 9 h 192"/>
                <a:gd name="T2" fmla="*/ 80 w 93"/>
                <a:gd name="T3" fmla="*/ 4 h 192"/>
                <a:gd name="T4" fmla="*/ 68 w 93"/>
                <a:gd name="T5" fmla="*/ 0 h 192"/>
                <a:gd name="T6" fmla="*/ 25 w 93"/>
                <a:gd name="T7" fmla="*/ 0 h 192"/>
                <a:gd name="T8" fmla="*/ 13 w 93"/>
                <a:gd name="T9" fmla="*/ 4 h 192"/>
                <a:gd name="T10" fmla="*/ 5 w 93"/>
                <a:gd name="T11" fmla="*/ 9 h 192"/>
                <a:gd name="T12" fmla="*/ 0 w 93"/>
                <a:gd name="T13" fmla="*/ 19 h 192"/>
                <a:gd name="T14" fmla="*/ 0 w 93"/>
                <a:gd name="T15" fmla="*/ 186 h 192"/>
                <a:gd name="T16" fmla="*/ 7 w 93"/>
                <a:gd name="T17" fmla="*/ 192 h 192"/>
                <a:gd name="T18" fmla="*/ 86 w 93"/>
                <a:gd name="T19" fmla="*/ 192 h 192"/>
                <a:gd name="T20" fmla="*/ 93 w 93"/>
                <a:gd name="T21" fmla="*/ 186 h 192"/>
                <a:gd name="T22" fmla="*/ 93 w 93"/>
                <a:gd name="T23" fmla="*/ 19 h 192"/>
                <a:gd name="T24" fmla="*/ 88 w 93"/>
                <a:gd name="T25" fmla="*/ 9 h 192"/>
                <a:gd name="T26" fmla="*/ 85 w 93"/>
                <a:gd name="T27" fmla="*/ 181 h 192"/>
                <a:gd name="T28" fmla="*/ 7 w 93"/>
                <a:gd name="T29" fmla="*/ 181 h 192"/>
                <a:gd name="T30" fmla="*/ 7 w 93"/>
                <a:gd name="T31" fmla="*/ 175 h 192"/>
                <a:gd name="T32" fmla="*/ 85 w 93"/>
                <a:gd name="T33" fmla="*/ 175 h 192"/>
                <a:gd name="T34" fmla="*/ 85 w 93"/>
                <a:gd name="T35" fmla="*/ 181 h 192"/>
                <a:gd name="T36" fmla="*/ 8 w 93"/>
                <a:gd name="T37" fmla="*/ 162 h 192"/>
                <a:gd name="T38" fmla="*/ 13 w 93"/>
                <a:gd name="T39" fmla="*/ 156 h 192"/>
                <a:gd name="T40" fmla="*/ 19 w 93"/>
                <a:gd name="T41" fmla="*/ 162 h 192"/>
                <a:gd name="T42" fmla="*/ 13 w 93"/>
                <a:gd name="T43" fmla="*/ 167 h 192"/>
                <a:gd name="T44" fmla="*/ 8 w 93"/>
                <a:gd name="T45" fmla="*/ 162 h 192"/>
                <a:gd name="T46" fmla="*/ 29 w 93"/>
                <a:gd name="T47" fmla="*/ 162 h 192"/>
                <a:gd name="T48" fmla="*/ 35 w 93"/>
                <a:gd name="T49" fmla="*/ 156 h 192"/>
                <a:gd name="T50" fmla="*/ 40 w 93"/>
                <a:gd name="T51" fmla="*/ 162 h 192"/>
                <a:gd name="T52" fmla="*/ 35 w 93"/>
                <a:gd name="T53" fmla="*/ 167 h 192"/>
                <a:gd name="T54" fmla="*/ 29 w 93"/>
                <a:gd name="T55" fmla="*/ 162 h 192"/>
                <a:gd name="T56" fmla="*/ 85 w 93"/>
                <a:gd name="T57" fmla="*/ 81 h 192"/>
                <a:gd name="T58" fmla="*/ 75 w 93"/>
                <a:gd name="T59" fmla="*/ 81 h 192"/>
                <a:gd name="T60" fmla="*/ 52 w 93"/>
                <a:gd name="T61" fmla="*/ 81 h 192"/>
                <a:gd name="T62" fmla="*/ 31 w 93"/>
                <a:gd name="T63" fmla="*/ 81 h 192"/>
                <a:gd name="T64" fmla="*/ 13 w 93"/>
                <a:gd name="T65" fmla="*/ 81 h 192"/>
                <a:gd name="T66" fmla="*/ 7 w 93"/>
                <a:gd name="T67" fmla="*/ 81 h 192"/>
                <a:gd name="T68" fmla="*/ 7 w 93"/>
                <a:gd name="T69" fmla="*/ 27 h 192"/>
                <a:gd name="T70" fmla="*/ 14 w 93"/>
                <a:gd name="T71" fmla="*/ 21 h 192"/>
                <a:gd name="T72" fmla="*/ 79 w 93"/>
                <a:gd name="T73" fmla="*/ 21 h 192"/>
                <a:gd name="T74" fmla="*/ 85 w 93"/>
                <a:gd name="T75" fmla="*/ 27 h 192"/>
                <a:gd name="T76" fmla="*/ 85 w 93"/>
                <a:gd name="T77" fmla="*/ 8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92">
                  <a:moveTo>
                    <a:pt x="88" y="9"/>
                  </a:moveTo>
                  <a:cubicBezTo>
                    <a:pt x="80" y="4"/>
                    <a:pt x="80" y="4"/>
                    <a:pt x="80" y="4"/>
                  </a:cubicBezTo>
                  <a:cubicBezTo>
                    <a:pt x="77" y="2"/>
                    <a:pt x="72" y="0"/>
                    <a:pt x="68" y="0"/>
                  </a:cubicBezTo>
                  <a:cubicBezTo>
                    <a:pt x="25" y="0"/>
                    <a:pt x="25" y="0"/>
                    <a:pt x="25" y="0"/>
                  </a:cubicBezTo>
                  <a:cubicBezTo>
                    <a:pt x="21" y="0"/>
                    <a:pt x="16" y="2"/>
                    <a:pt x="13" y="4"/>
                  </a:cubicBezTo>
                  <a:cubicBezTo>
                    <a:pt x="5" y="9"/>
                    <a:pt x="5" y="9"/>
                    <a:pt x="5" y="9"/>
                  </a:cubicBezTo>
                  <a:cubicBezTo>
                    <a:pt x="3" y="11"/>
                    <a:pt x="0" y="16"/>
                    <a:pt x="0" y="19"/>
                  </a:cubicBezTo>
                  <a:cubicBezTo>
                    <a:pt x="0" y="186"/>
                    <a:pt x="0" y="186"/>
                    <a:pt x="0" y="186"/>
                  </a:cubicBezTo>
                  <a:cubicBezTo>
                    <a:pt x="0" y="189"/>
                    <a:pt x="3" y="192"/>
                    <a:pt x="7" y="192"/>
                  </a:cubicBezTo>
                  <a:cubicBezTo>
                    <a:pt x="86" y="192"/>
                    <a:pt x="86" y="192"/>
                    <a:pt x="86" y="192"/>
                  </a:cubicBezTo>
                  <a:cubicBezTo>
                    <a:pt x="90" y="192"/>
                    <a:pt x="93" y="189"/>
                    <a:pt x="93" y="186"/>
                  </a:cubicBezTo>
                  <a:cubicBezTo>
                    <a:pt x="93" y="19"/>
                    <a:pt x="93" y="19"/>
                    <a:pt x="93" y="19"/>
                  </a:cubicBezTo>
                  <a:cubicBezTo>
                    <a:pt x="93" y="16"/>
                    <a:pt x="90" y="11"/>
                    <a:pt x="88" y="9"/>
                  </a:cubicBezTo>
                  <a:close/>
                  <a:moveTo>
                    <a:pt x="85" y="181"/>
                  </a:moveTo>
                  <a:cubicBezTo>
                    <a:pt x="23" y="181"/>
                    <a:pt x="10" y="181"/>
                    <a:pt x="7" y="181"/>
                  </a:cubicBezTo>
                  <a:cubicBezTo>
                    <a:pt x="7" y="175"/>
                    <a:pt x="7" y="175"/>
                    <a:pt x="7" y="175"/>
                  </a:cubicBezTo>
                  <a:cubicBezTo>
                    <a:pt x="70" y="175"/>
                    <a:pt x="83" y="175"/>
                    <a:pt x="85" y="175"/>
                  </a:cubicBezTo>
                  <a:cubicBezTo>
                    <a:pt x="85" y="181"/>
                    <a:pt x="85" y="181"/>
                    <a:pt x="85" y="181"/>
                  </a:cubicBezTo>
                  <a:close/>
                  <a:moveTo>
                    <a:pt x="8" y="162"/>
                  </a:moveTo>
                  <a:cubicBezTo>
                    <a:pt x="8" y="159"/>
                    <a:pt x="10" y="156"/>
                    <a:pt x="13" y="156"/>
                  </a:cubicBezTo>
                  <a:cubicBezTo>
                    <a:pt x="16" y="156"/>
                    <a:pt x="19" y="159"/>
                    <a:pt x="19" y="162"/>
                  </a:cubicBezTo>
                  <a:cubicBezTo>
                    <a:pt x="19" y="165"/>
                    <a:pt x="16" y="167"/>
                    <a:pt x="13" y="167"/>
                  </a:cubicBezTo>
                  <a:cubicBezTo>
                    <a:pt x="10" y="167"/>
                    <a:pt x="8" y="165"/>
                    <a:pt x="8" y="162"/>
                  </a:cubicBezTo>
                  <a:close/>
                  <a:moveTo>
                    <a:pt x="29" y="162"/>
                  </a:moveTo>
                  <a:cubicBezTo>
                    <a:pt x="29" y="159"/>
                    <a:pt x="31" y="156"/>
                    <a:pt x="35" y="156"/>
                  </a:cubicBezTo>
                  <a:cubicBezTo>
                    <a:pt x="38" y="156"/>
                    <a:pt x="40" y="159"/>
                    <a:pt x="40" y="162"/>
                  </a:cubicBezTo>
                  <a:cubicBezTo>
                    <a:pt x="40" y="165"/>
                    <a:pt x="38" y="167"/>
                    <a:pt x="35" y="167"/>
                  </a:cubicBezTo>
                  <a:cubicBezTo>
                    <a:pt x="31" y="167"/>
                    <a:pt x="29" y="165"/>
                    <a:pt x="29" y="162"/>
                  </a:cubicBezTo>
                  <a:close/>
                  <a:moveTo>
                    <a:pt x="85" y="81"/>
                  </a:moveTo>
                  <a:cubicBezTo>
                    <a:pt x="82" y="81"/>
                    <a:pt x="80" y="81"/>
                    <a:pt x="75" y="81"/>
                  </a:cubicBezTo>
                  <a:cubicBezTo>
                    <a:pt x="65" y="81"/>
                    <a:pt x="62" y="81"/>
                    <a:pt x="52" y="81"/>
                  </a:cubicBezTo>
                  <a:cubicBezTo>
                    <a:pt x="40" y="81"/>
                    <a:pt x="44" y="81"/>
                    <a:pt x="31" y="81"/>
                  </a:cubicBezTo>
                  <a:cubicBezTo>
                    <a:pt x="22" y="81"/>
                    <a:pt x="22" y="81"/>
                    <a:pt x="13" y="81"/>
                  </a:cubicBezTo>
                  <a:cubicBezTo>
                    <a:pt x="11" y="81"/>
                    <a:pt x="9" y="81"/>
                    <a:pt x="7" y="81"/>
                  </a:cubicBezTo>
                  <a:cubicBezTo>
                    <a:pt x="7" y="27"/>
                    <a:pt x="7" y="27"/>
                    <a:pt x="7" y="27"/>
                  </a:cubicBezTo>
                  <a:cubicBezTo>
                    <a:pt x="7" y="24"/>
                    <a:pt x="10" y="21"/>
                    <a:pt x="14" y="21"/>
                  </a:cubicBezTo>
                  <a:cubicBezTo>
                    <a:pt x="79" y="21"/>
                    <a:pt x="79" y="21"/>
                    <a:pt x="79" y="21"/>
                  </a:cubicBezTo>
                  <a:cubicBezTo>
                    <a:pt x="82" y="21"/>
                    <a:pt x="85" y="24"/>
                    <a:pt x="85" y="27"/>
                  </a:cubicBezTo>
                  <a:lnTo>
                    <a:pt x="85" y="81"/>
                  </a:lnTo>
                  <a:close/>
                </a:path>
              </a:pathLst>
            </a:custGeom>
            <a:grpFill/>
            <a:ln>
              <a:noFill/>
            </a:ln>
          </p:spPr>
          <p:txBody>
            <a:bodyPr vert="horz" wrap="square" lIns="68562" tIns="34281" rIns="68562" bIns="34281" numCol="1" anchor="t" anchorCtr="0" compatLnSpc="1">
              <a:prstTxWarp prst="textNoShape">
                <a:avLst/>
              </a:prstTxWarp>
            </a:bodyPr>
            <a:lstStyle/>
            <a:p>
              <a:pPr algn="ctr" defTabSz="456983">
                <a:defRPr/>
              </a:pPr>
              <a:endParaRPr lang="en-US" sz="1349" kern="0" dirty="0">
                <a:solidFill>
                  <a:prstClr val="black"/>
                </a:solidFill>
              </a:endParaRPr>
            </a:p>
          </p:txBody>
        </p:sp>
      </p:grpSp>
      <p:grpSp>
        <p:nvGrpSpPr>
          <p:cNvPr id="82" name="Group 81"/>
          <p:cNvGrpSpPr/>
          <p:nvPr/>
        </p:nvGrpSpPr>
        <p:grpSpPr>
          <a:xfrm>
            <a:off x="4868869" y="2353236"/>
            <a:ext cx="273103" cy="224719"/>
            <a:chOff x="-2498725" y="3081338"/>
            <a:chExt cx="806450" cy="663576"/>
          </a:xfrm>
          <a:solidFill>
            <a:srgbClr val="00B388"/>
          </a:solidFill>
        </p:grpSpPr>
        <p:sp>
          <p:nvSpPr>
            <p:cNvPr id="92" name="Freeform 21"/>
            <p:cNvSpPr>
              <a:spLocks/>
            </p:cNvSpPr>
            <p:nvPr/>
          </p:nvSpPr>
          <p:spPr bwMode="auto">
            <a:xfrm>
              <a:off x="-2498725" y="3187701"/>
              <a:ext cx="806450" cy="557213"/>
            </a:xfrm>
            <a:custGeom>
              <a:avLst/>
              <a:gdLst>
                <a:gd name="T0" fmla="*/ 163 w 212"/>
                <a:gd name="T1" fmla="*/ 0 h 146"/>
                <a:gd name="T2" fmla="*/ 160 w 212"/>
                <a:gd name="T3" fmla="*/ 2 h 146"/>
                <a:gd name="T4" fmla="*/ 160 w 212"/>
                <a:gd name="T5" fmla="*/ 9 h 146"/>
                <a:gd name="T6" fmla="*/ 163 w 212"/>
                <a:gd name="T7" fmla="*/ 12 h 146"/>
                <a:gd name="T8" fmla="*/ 195 w 212"/>
                <a:gd name="T9" fmla="*/ 12 h 146"/>
                <a:gd name="T10" fmla="*/ 198 w 212"/>
                <a:gd name="T11" fmla="*/ 14 h 146"/>
                <a:gd name="T12" fmla="*/ 198 w 212"/>
                <a:gd name="T13" fmla="*/ 131 h 146"/>
                <a:gd name="T14" fmla="*/ 195 w 212"/>
                <a:gd name="T15" fmla="*/ 134 h 146"/>
                <a:gd name="T16" fmla="*/ 17 w 212"/>
                <a:gd name="T17" fmla="*/ 134 h 146"/>
                <a:gd name="T18" fmla="*/ 14 w 212"/>
                <a:gd name="T19" fmla="*/ 131 h 146"/>
                <a:gd name="T20" fmla="*/ 14 w 212"/>
                <a:gd name="T21" fmla="*/ 14 h 146"/>
                <a:gd name="T22" fmla="*/ 17 w 212"/>
                <a:gd name="T23" fmla="*/ 12 h 146"/>
                <a:gd name="T24" fmla="*/ 33 w 212"/>
                <a:gd name="T25" fmla="*/ 12 h 146"/>
                <a:gd name="T26" fmla="*/ 36 w 212"/>
                <a:gd name="T27" fmla="*/ 9 h 146"/>
                <a:gd name="T28" fmla="*/ 36 w 212"/>
                <a:gd name="T29" fmla="*/ 2 h 146"/>
                <a:gd name="T30" fmla="*/ 33 w 212"/>
                <a:gd name="T31" fmla="*/ 0 h 146"/>
                <a:gd name="T32" fmla="*/ 3 w 212"/>
                <a:gd name="T33" fmla="*/ 0 h 146"/>
                <a:gd name="T34" fmla="*/ 0 w 212"/>
                <a:gd name="T35" fmla="*/ 2 h 146"/>
                <a:gd name="T36" fmla="*/ 0 w 212"/>
                <a:gd name="T37" fmla="*/ 144 h 146"/>
                <a:gd name="T38" fmla="*/ 3 w 212"/>
                <a:gd name="T39" fmla="*/ 146 h 146"/>
                <a:gd name="T40" fmla="*/ 209 w 212"/>
                <a:gd name="T41" fmla="*/ 146 h 146"/>
                <a:gd name="T42" fmla="*/ 212 w 212"/>
                <a:gd name="T43" fmla="*/ 144 h 146"/>
                <a:gd name="T44" fmla="*/ 212 w 212"/>
                <a:gd name="T45" fmla="*/ 2 h 146"/>
                <a:gd name="T46" fmla="*/ 209 w 212"/>
                <a:gd name="T47" fmla="*/ 0 h 146"/>
                <a:gd name="T48" fmla="*/ 163 w 212"/>
                <a:gd name="T49" fmla="*/ 0 h 146"/>
                <a:gd name="T50" fmla="*/ 163 w 212"/>
                <a:gd name="T5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2" h="146">
                  <a:moveTo>
                    <a:pt x="163" y="0"/>
                  </a:moveTo>
                  <a:cubicBezTo>
                    <a:pt x="162" y="0"/>
                    <a:pt x="160" y="1"/>
                    <a:pt x="160" y="2"/>
                  </a:cubicBezTo>
                  <a:cubicBezTo>
                    <a:pt x="160" y="9"/>
                    <a:pt x="160" y="9"/>
                    <a:pt x="160" y="9"/>
                  </a:cubicBezTo>
                  <a:cubicBezTo>
                    <a:pt x="160" y="11"/>
                    <a:pt x="162" y="12"/>
                    <a:pt x="163" y="12"/>
                  </a:cubicBezTo>
                  <a:cubicBezTo>
                    <a:pt x="195" y="12"/>
                    <a:pt x="195" y="12"/>
                    <a:pt x="195" y="12"/>
                  </a:cubicBezTo>
                  <a:cubicBezTo>
                    <a:pt x="197" y="12"/>
                    <a:pt x="198" y="13"/>
                    <a:pt x="198" y="14"/>
                  </a:cubicBezTo>
                  <a:cubicBezTo>
                    <a:pt x="198" y="131"/>
                    <a:pt x="198" y="131"/>
                    <a:pt x="198" y="131"/>
                  </a:cubicBezTo>
                  <a:cubicBezTo>
                    <a:pt x="198" y="133"/>
                    <a:pt x="197" y="134"/>
                    <a:pt x="195" y="134"/>
                  </a:cubicBezTo>
                  <a:cubicBezTo>
                    <a:pt x="17" y="134"/>
                    <a:pt x="17" y="134"/>
                    <a:pt x="17" y="134"/>
                  </a:cubicBezTo>
                  <a:cubicBezTo>
                    <a:pt x="15" y="134"/>
                    <a:pt x="14" y="133"/>
                    <a:pt x="14" y="131"/>
                  </a:cubicBezTo>
                  <a:cubicBezTo>
                    <a:pt x="14" y="14"/>
                    <a:pt x="14" y="14"/>
                    <a:pt x="14" y="14"/>
                  </a:cubicBezTo>
                  <a:cubicBezTo>
                    <a:pt x="14" y="13"/>
                    <a:pt x="15" y="12"/>
                    <a:pt x="17" y="12"/>
                  </a:cubicBezTo>
                  <a:cubicBezTo>
                    <a:pt x="33" y="12"/>
                    <a:pt x="33" y="12"/>
                    <a:pt x="33" y="12"/>
                  </a:cubicBezTo>
                  <a:cubicBezTo>
                    <a:pt x="35" y="12"/>
                    <a:pt x="36" y="11"/>
                    <a:pt x="36" y="9"/>
                  </a:cubicBezTo>
                  <a:cubicBezTo>
                    <a:pt x="36" y="2"/>
                    <a:pt x="36" y="2"/>
                    <a:pt x="36" y="2"/>
                  </a:cubicBezTo>
                  <a:cubicBezTo>
                    <a:pt x="36" y="1"/>
                    <a:pt x="35" y="0"/>
                    <a:pt x="33" y="0"/>
                  </a:cubicBezTo>
                  <a:cubicBezTo>
                    <a:pt x="3" y="0"/>
                    <a:pt x="3" y="0"/>
                    <a:pt x="3" y="0"/>
                  </a:cubicBezTo>
                  <a:cubicBezTo>
                    <a:pt x="2" y="0"/>
                    <a:pt x="0" y="1"/>
                    <a:pt x="0" y="2"/>
                  </a:cubicBezTo>
                  <a:cubicBezTo>
                    <a:pt x="0" y="144"/>
                    <a:pt x="0" y="144"/>
                    <a:pt x="0" y="144"/>
                  </a:cubicBezTo>
                  <a:cubicBezTo>
                    <a:pt x="0" y="145"/>
                    <a:pt x="2" y="146"/>
                    <a:pt x="3" y="146"/>
                  </a:cubicBezTo>
                  <a:cubicBezTo>
                    <a:pt x="209" y="146"/>
                    <a:pt x="209" y="146"/>
                    <a:pt x="209" y="146"/>
                  </a:cubicBezTo>
                  <a:cubicBezTo>
                    <a:pt x="211" y="146"/>
                    <a:pt x="212" y="145"/>
                    <a:pt x="212" y="144"/>
                  </a:cubicBezTo>
                  <a:cubicBezTo>
                    <a:pt x="212" y="2"/>
                    <a:pt x="212" y="2"/>
                    <a:pt x="212" y="2"/>
                  </a:cubicBezTo>
                  <a:cubicBezTo>
                    <a:pt x="212" y="1"/>
                    <a:pt x="211" y="0"/>
                    <a:pt x="209" y="0"/>
                  </a:cubicBezTo>
                  <a:cubicBezTo>
                    <a:pt x="163" y="0"/>
                    <a:pt x="163" y="0"/>
                    <a:pt x="163" y="0"/>
                  </a:cubicBezTo>
                  <a:cubicBezTo>
                    <a:pt x="163" y="0"/>
                    <a:pt x="163" y="0"/>
                    <a:pt x="163" y="0"/>
                  </a:cubicBezTo>
                  <a:close/>
                </a:path>
              </a:pathLst>
            </a:custGeom>
            <a:grpFill/>
            <a:ln>
              <a:solidFill>
                <a:srgbClr val="00B388"/>
              </a:solidFill>
            </a:ln>
          </p:spPr>
          <p:txBody>
            <a:bodyPr vert="horz" wrap="square" lIns="68562" tIns="34281" rIns="68562" bIns="34281" numCol="1" anchor="t" anchorCtr="0" compatLnSpc="1">
              <a:prstTxWarp prst="textNoShape">
                <a:avLst/>
              </a:prstTxWarp>
            </a:bodyPr>
            <a:lstStyle/>
            <a:p>
              <a:pPr defTabSz="456983">
                <a:defRPr/>
              </a:pPr>
              <a:endParaRPr lang="en-US" sz="1349" kern="0" dirty="0">
                <a:solidFill>
                  <a:prstClr val="black"/>
                </a:solidFill>
              </a:endParaRPr>
            </a:p>
          </p:txBody>
        </p:sp>
        <p:sp>
          <p:nvSpPr>
            <p:cNvPr id="93" name="Freeform 22"/>
            <p:cNvSpPr>
              <a:spLocks/>
            </p:cNvSpPr>
            <p:nvPr/>
          </p:nvSpPr>
          <p:spPr bwMode="auto">
            <a:xfrm>
              <a:off x="-2103438" y="3157538"/>
              <a:ext cx="160338" cy="155575"/>
            </a:xfrm>
            <a:custGeom>
              <a:avLst/>
              <a:gdLst>
                <a:gd name="T0" fmla="*/ 0 w 42"/>
                <a:gd name="T1" fmla="*/ 3 h 41"/>
                <a:gd name="T2" fmla="*/ 3 w 42"/>
                <a:gd name="T3" fmla="*/ 0 h 41"/>
                <a:gd name="T4" fmla="*/ 39 w 42"/>
                <a:gd name="T5" fmla="*/ 0 h 41"/>
                <a:gd name="T6" fmla="*/ 42 w 42"/>
                <a:gd name="T7" fmla="*/ 3 h 41"/>
                <a:gd name="T8" fmla="*/ 42 w 42"/>
                <a:gd name="T9" fmla="*/ 39 h 41"/>
                <a:gd name="T10" fmla="*/ 39 w 42"/>
                <a:gd name="T11" fmla="*/ 41 h 41"/>
                <a:gd name="T12" fmla="*/ 3 w 42"/>
                <a:gd name="T13" fmla="*/ 41 h 41"/>
                <a:gd name="T14" fmla="*/ 0 w 42"/>
                <a:gd name="T15" fmla="*/ 39 h 41"/>
                <a:gd name="T16" fmla="*/ 0 w 42"/>
                <a:gd name="T17" fmla="*/ 3 h 41"/>
                <a:gd name="T18" fmla="*/ 0 w 42"/>
                <a:gd name="T19"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1">
                  <a:moveTo>
                    <a:pt x="0" y="3"/>
                  </a:moveTo>
                  <a:cubicBezTo>
                    <a:pt x="0" y="2"/>
                    <a:pt x="1" y="0"/>
                    <a:pt x="3" y="0"/>
                  </a:cubicBezTo>
                  <a:cubicBezTo>
                    <a:pt x="39" y="0"/>
                    <a:pt x="39" y="0"/>
                    <a:pt x="39" y="0"/>
                  </a:cubicBezTo>
                  <a:cubicBezTo>
                    <a:pt x="40" y="0"/>
                    <a:pt x="42" y="2"/>
                    <a:pt x="42" y="3"/>
                  </a:cubicBezTo>
                  <a:cubicBezTo>
                    <a:pt x="42" y="39"/>
                    <a:pt x="42" y="39"/>
                    <a:pt x="42" y="39"/>
                  </a:cubicBezTo>
                  <a:cubicBezTo>
                    <a:pt x="42" y="40"/>
                    <a:pt x="40" y="41"/>
                    <a:pt x="39" y="41"/>
                  </a:cubicBezTo>
                  <a:cubicBezTo>
                    <a:pt x="3" y="41"/>
                    <a:pt x="3" y="41"/>
                    <a:pt x="3" y="41"/>
                  </a:cubicBezTo>
                  <a:cubicBezTo>
                    <a:pt x="1" y="41"/>
                    <a:pt x="0" y="40"/>
                    <a:pt x="0" y="39"/>
                  </a:cubicBezTo>
                  <a:cubicBezTo>
                    <a:pt x="0" y="3"/>
                    <a:pt x="0" y="3"/>
                    <a:pt x="0" y="3"/>
                  </a:cubicBezTo>
                  <a:cubicBezTo>
                    <a:pt x="0" y="3"/>
                    <a:pt x="0" y="3"/>
                    <a:pt x="0" y="3"/>
                  </a:cubicBezTo>
                  <a:close/>
                </a:path>
              </a:pathLst>
            </a:custGeom>
            <a:grpFill/>
            <a:ln>
              <a:solidFill>
                <a:srgbClr val="00B388"/>
              </a:solidFill>
            </a:ln>
          </p:spPr>
          <p:txBody>
            <a:bodyPr vert="horz" wrap="square" lIns="68562" tIns="34281" rIns="68562" bIns="34281" numCol="1" anchor="t" anchorCtr="0" compatLnSpc="1">
              <a:prstTxWarp prst="textNoShape">
                <a:avLst/>
              </a:prstTxWarp>
            </a:bodyPr>
            <a:lstStyle/>
            <a:p>
              <a:pPr defTabSz="456983">
                <a:defRPr/>
              </a:pPr>
              <a:endParaRPr lang="en-US" sz="1349" kern="0" dirty="0">
                <a:solidFill>
                  <a:prstClr val="black"/>
                </a:solidFill>
              </a:endParaRPr>
            </a:p>
          </p:txBody>
        </p:sp>
        <p:sp>
          <p:nvSpPr>
            <p:cNvPr id="94" name="Freeform 23"/>
            <p:cNvSpPr>
              <a:spLocks/>
            </p:cNvSpPr>
            <p:nvPr/>
          </p:nvSpPr>
          <p:spPr bwMode="auto">
            <a:xfrm>
              <a:off x="-2065338" y="3363913"/>
              <a:ext cx="266700" cy="258763"/>
            </a:xfrm>
            <a:custGeom>
              <a:avLst/>
              <a:gdLst>
                <a:gd name="T0" fmla="*/ 0 w 70"/>
                <a:gd name="T1" fmla="*/ 3 h 68"/>
                <a:gd name="T2" fmla="*/ 3 w 70"/>
                <a:gd name="T3" fmla="*/ 0 h 68"/>
                <a:gd name="T4" fmla="*/ 67 w 70"/>
                <a:gd name="T5" fmla="*/ 0 h 68"/>
                <a:gd name="T6" fmla="*/ 70 w 70"/>
                <a:gd name="T7" fmla="*/ 3 h 68"/>
                <a:gd name="T8" fmla="*/ 70 w 70"/>
                <a:gd name="T9" fmla="*/ 65 h 68"/>
                <a:gd name="T10" fmla="*/ 67 w 70"/>
                <a:gd name="T11" fmla="*/ 68 h 68"/>
                <a:gd name="T12" fmla="*/ 3 w 70"/>
                <a:gd name="T13" fmla="*/ 68 h 68"/>
                <a:gd name="T14" fmla="*/ 0 w 70"/>
                <a:gd name="T15" fmla="*/ 65 h 68"/>
                <a:gd name="T16" fmla="*/ 0 w 70"/>
                <a:gd name="T17" fmla="*/ 3 h 68"/>
                <a:gd name="T18" fmla="*/ 0 w 70"/>
                <a:gd name="T19" fmla="*/ 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8">
                  <a:moveTo>
                    <a:pt x="0" y="3"/>
                  </a:moveTo>
                  <a:cubicBezTo>
                    <a:pt x="0" y="1"/>
                    <a:pt x="2" y="0"/>
                    <a:pt x="3" y="0"/>
                  </a:cubicBezTo>
                  <a:cubicBezTo>
                    <a:pt x="67" y="0"/>
                    <a:pt x="67" y="0"/>
                    <a:pt x="67" y="0"/>
                  </a:cubicBezTo>
                  <a:cubicBezTo>
                    <a:pt x="68" y="0"/>
                    <a:pt x="70" y="1"/>
                    <a:pt x="70" y="3"/>
                  </a:cubicBezTo>
                  <a:cubicBezTo>
                    <a:pt x="70" y="65"/>
                    <a:pt x="70" y="65"/>
                    <a:pt x="70" y="65"/>
                  </a:cubicBezTo>
                  <a:cubicBezTo>
                    <a:pt x="70" y="67"/>
                    <a:pt x="68" y="68"/>
                    <a:pt x="67" y="68"/>
                  </a:cubicBezTo>
                  <a:cubicBezTo>
                    <a:pt x="3" y="68"/>
                    <a:pt x="3" y="68"/>
                    <a:pt x="3" y="68"/>
                  </a:cubicBezTo>
                  <a:cubicBezTo>
                    <a:pt x="2" y="68"/>
                    <a:pt x="0" y="67"/>
                    <a:pt x="0" y="65"/>
                  </a:cubicBezTo>
                  <a:cubicBezTo>
                    <a:pt x="0" y="3"/>
                    <a:pt x="0" y="3"/>
                    <a:pt x="0" y="3"/>
                  </a:cubicBezTo>
                  <a:cubicBezTo>
                    <a:pt x="0" y="3"/>
                    <a:pt x="0" y="3"/>
                    <a:pt x="0" y="3"/>
                  </a:cubicBezTo>
                  <a:close/>
                </a:path>
              </a:pathLst>
            </a:custGeom>
            <a:grpFill/>
            <a:ln>
              <a:solidFill>
                <a:srgbClr val="00B388"/>
              </a:solidFill>
            </a:ln>
          </p:spPr>
          <p:txBody>
            <a:bodyPr vert="horz" wrap="square" lIns="68562" tIns="34281" rIns="68562" bIns="34281" numCol="1" anchor="t" anchorCtr="0" compatLnSpc="1">
              <a:prstTxWarp prst="textNoShape">
                <a:avLst/>
              </a:prstTxWarp>
            </a:bodyPr>
            <a:lstStyle/>
            <a:p>
              <a:pPr defTabSz="456983">
                <a:defRPr/>
              </a:pPr>
              <a:endParaRPr lang="en-US" sz="1349" kern="0" dirty="0">
                <a:solidFill>
                  <a:prstClr val="black"/>
                </a:solidFill>
              </a:endParaRPr>
            </a:p>
          </p:txBody>
        </p:sp>
        <p:sp>
          <p:nvSpPr>
            <p:cNvPr id="95" name="Freeform 24"/>
            <p:cNvSpPr>
              <a:spLocks/>
            </p:cNvSpPr>
            <p:nvPr/>
          </p:nvSpPr>
          <p:spPr bwMode="auto">
            <a:xfrm>
              <a:off x="-2273300" y="3081338"/>
              <a:ext cx="131763" cy="136525"/>
            </a:xfrm>
            <a:custGeom>
              <a:avLst/>
              <a:gdLst>
                <a:gd name="T0" fmla="*/ 0 w 35"/>
                <a:gd name="T1" fmla="*/ 2 h 36"/>
                <a:gd name="T2" fmla="*/ 3 w 35"/>
                <a:gd name="T3" fmla="*/ 0 h 36"/>
                <a:gd name="T4" fmla="*/ 33 w 35"/>
                <a:gd name="T5" fmla="*/ 0 h 36"/>
                <a:gd name="T6" fmla="*/ 35 w 35"/>
                <a:gd name="T7" fmla="*/ 2 h 36"/>
                <a:gd name="T8" fmla="*/ 35 w 35"/>
                <a:gd name="T9" fmla="*/ 33 h 36"/>
                <a:gd name="T10" fmla="*/ 33 w 35"/>
                <a:gd name="T11" fmla="*/ 36 h 36"/>
                <a:gd name="T12" fmla="*/ 3 w 35"/>
                <a:gd name="T13" fmla="*/ 36 h 36"/>
                <a:gd name="T14" fmla="*/ 0 w 35"/>
                <a:gd name="T15" fmla="*/ 33 h 36"/>
                <a:gd name="T16" fmla="*/ 0 w 35"/>
                <a:gd name="T17" fmla="*/ 2 h 36"/>
                <a:gd name="T18" fmla="*/ 0 w 35"/>
                <a:gd name="T19"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0" y="2"/>
                  </a:moveTo>
                  <a:cubicBezTo>
                    <a:pt x="0" y="1"/>
                    <a:pt x="1" y="0"/>
                    <a:pt x="3" y="0"/>
                  </a:cubicBezTo>
                  <a:cubicBezTo>
                    <a:pt x="33" y="0"/>
                    <a:pt x="33" y="0"/>
                    <a:pt x="33" y="0"/>
                  </a:cubicBezTo>
                  <a:cubicBezTo>
                    <a:pt x="34" y="0"/>
                    <a:pt x="35" y="1"/>
                    <a:pt x="35" y="2"/>
                  </a:cubicBezTo>
                  <a:cubicBezTo>
                    <a:pt x="35" y="33"/>
                    <a:pt x="35" y="33"/>
                    <a:pt x="35" y="33"/>
                  </a:cubicBezTo>
                  <a:cubicBezTo>
                    <a:pt x="35" y="35"/>
                    <a:pt x="34" y="36"/>
                    <a:pt x="33" y="36"/>
                  </a:cubicBezTo>
                  <a:cubicBezTo>
                    <a:pt x="3" y="36"/>
                    <a:pt x="3" y="36"/>
                    <a:pt x="3" y="36"/>
                  </a:cubicBezTo>
                  <a:cubicBezTo>
                    <a:pt x="1" y="36"/>
                    <a:pt x="0" y="35"/>
                    <a:pt x="0" y="33"/>
                  </a:cubicBezTo>
                  <a:cubicBezTo>
                    <a:pt x="0" y="2"/>
                    <a:pt x="0" y="2"/>
                    <a:pt x="0" y="2"/>
                  </a:cubicBezTo>
                  <a:cubicBezTo>
                    <a:pt x="0" y="2"/>
                    <a:pt x="0" y="2"/>
                    <a:pt x="0" y="2"/>
                  </a:cubicBezTo>
                  <a:close/>
                </a:path>
              </a:pathLst>
            </a:custGeom>
            <a:grpFill/>
            <a:ln>
              <a:solidFill>
                <a:srgbClr val="00B388"/>
              </a:solidFill>
            </a:ln>
          </p:spPr>
          <p:txBody>
            <a:bodyPr vert="horz" wrap="square" lIns="68562" tIns="34281" rIns="68562" bIns="34281" numCol="1" anchor="t" anchorCtr="0" compatLnSpc="1">
              <a:prstTxWarp prst="textNoShape">
                <a:avLst/>
              </a:prstTxWarp>
            </a:bodyPr>
            <a:lstStyle/>
            <a:p>
              <a:pPr defTabSz="456983">
                <a:defRPr/>
              </a:pPr>
              <a:endParaRPr lang="en-US" sz="1349" kern="0" dirty="0">
                <a:solidFill>
                  <a:prstClr val="black"/>
                </a:solidFill>
              </a:endParaRPr>
            </a:p>
          </p:txBody>
        </p:sp>
        <p:sp>
          <p:nvSpPr>
            <p:cNvPr id="96" name="Freeform 25"/>
            <p:cNvSpPr>
              <a:spLocks/>
            </p:cNvSpPr>
            <p:nvPr/>
          </p:nvSpPr>
          <p:spPr bwMode="auto">
            <a:xfrm>
              <a:off x="-2224088" y="3382963"/>
              <a:ext cx="87313" cy="87313"/>
            </a:xfrm>
            <a:custGeom>
              <a:avLst/>
              <a:gdLst>
                <a:gd name="T0" fmla="*/ 0 w 23"/>
                <a:gd name="T1" fmla="*/ 3 h 23"/>
                <a:gd name="T2" fmla="*/ 3 w 23"/>
                <a:gd name="T3" fmla="*/ 0 h 23"/>
                <a:gd name="T4" fmla="*/ 21 w 23"/>
                <a:gd name="T5" fmla="*/ 0 h 23"/>
                <a:gd name="T6" fmla="*/ 23 w 23"/>
                <a:gd name="T7" fmla="*/ 3 h 23"/>
                <a:gd name="T8" fmla="*/ 23 w 23"/>
                <a:gd name="T9" fmla="*/ 20 h 23"/>
                <a:gd name="T10" fmla="*/ 21 w 23"/>
                <a:gd name="T11" fmla="*/ 23 h 23"/>
                <a:gd name="T12" fmla="*/ 3 w 23"/>
                <a:gd name="T13" fmla="*/ 23 h 23"/>
                <a:gd name="T14" fmla="*/ 0 w 23"/>
                <a:gd name="T15" fmla="*/ 20 h 23"/>
                <a:gd name="T16" fmla="*/ 0 w 23"/>
                <a:gd name="T17" fmla="*/ 3 h 23"/>
                <a:gd name="T18" fmla="*/ 0 w 23"/>
                <a:gd name="T1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3">
                  <a:moveTo>
                    <a:pt x="0" y="3"/>
                  </a:moveTo>
                  <a:cubicBezTo>
                    <a:pt x="0" y="1"/>
                    <a:pt x="2" y="0"/>
                    <a:pt x="3" y="0"/>
                  </a:cubicBezTo>
                  <a:cubicBezTo>
                    <a:pt x="21" y="0"/>
                    <a:pt x="21" y="0"/>
                    <a:pt x="21" y="0"/>
                  </a:cubicBezTo>
                  <a:cubicBezTo>
                    <a:pt x="22" y="0"/>
                    <a:pt x="23" y="1"/>
                    <a:pt x="23" y="3"/>
                  </a:cubicBezTo>
                  <a:cubicBezTo>
                    <a:pt x="23" y="20"/>
                    <a:pt x="23" y="20"/>
                    <a:pt x="23" y="20"/>
                  </a:cubicBezTo>
                  <a:cubicBezTo>
                    <a:pt x="23" y="21"/>
                    <a:pt x="22" y="23"/>
                    <a:pt x="21" y="23"/>
                  </a:cubicBezTo>
                  <a:cubicBezTo>
                    <a:pt x="3" y="23"/>
                    <a:pt x="3" y="23"/>
                    <a:pt x="3" y="23"/>
                  </a:cubicBezTo>
                  <a:cubicBezTo>
                    <a:pt x="2" y="23"/>
                    <a:pt x="0" y="21"/>
                    <a:pt x="0" y="20"/>
                  </a:cubicBezTo>
                  <a:cubicBezTo>
                    <a:pt x="0" y="3"/>
                    <a:pt x="0" y="3"/>
                    <a:pt x="0" y="3"/>
                  </a:cubicBezTo>
                  <a:cubicBezTo>
                    <a:pt x="0" y="3"/>
                    <a:pt x="0" y="3"/>
                    <a:pt x="0" y="3"/>
                  </a:cubicBezTo>
                  <a:close/>
                </a:path>
              </a:pathLst>
            </a:custGeom>
            <a:grpFill/>
            <a:ln>
              <a:solidFill>
                <a:srgbClr val="00B388"/>
              </a:solidFill>
            </a:ln>
          </p:spPr>
          <p:txBody>
            <a:bodyPr vert="horz" wrap="square" lIns="68562" tIns="34281" rIns="68562" bIns="34281" numCol="1" anchor="t" anchorCtr="0" compatLnSpc="1">
              <a:prstTxWarp prst="textNoShape">
                <a:avLst/>
              </a:prstTxWarp>
            </a:bodyPr>
            <a:lstStyle/>
            <a:p>
              <a:pPr defTabSz="456983">
                <a:defRPr/>
              </a:pPr>
              <a:endParaRPr lang="en-US" sz="1349" kern="0" dirty="0">
                <a:solidFill>
                  <a:prstClr val="black"/>
                </a:solidFill>
              </a:endParaRPr>
            </a:p>
          </p:txBody>
        </p:sp>
        <p:sp>
          <p:nvSpPr>
            <p:cNvPr id="97" name="Freeform 26"/>
            <p:cNvSpPr>
              <a:spLocks/>
            </p:cNvSpPr>
            <p:nvPr/>
          </p:nvSpPr>
          <p:spPr bwMode="auto">
            <a:xfrm>
              <a:off x="-2316163" y="3275013"/>
              <a:ext cx="73025" cy="69850"/>
            </a:xfrm>
            <a:custGeom>
              <a:avLst/>
              <a:gdLst>
                <a:gd name="T0" fmla="*/ 0 w 19"/>
                <a:gd name="T1" fmla="*/ 3 h 18"/>
                <a:gd name="T2" fmla="*/ 3 w 19"/>
                <a:gd name="T3" fmla="*/ 0 h 18"/>
                <a:gd name="T4" fmla="*/ 16 w 19"/>
                <a:gd name="T5" fmla="*/ 0 h 18"/>
                <a:gd name="T6" fmla="*/ 19 w 19"/>
                <a:gd name="T7" fmla="*/ 3 h 18"/>
                <a:gd name="T8" fmla="*/ 19 w 19"/>
                <a:gd name="T9" fmla="*/ 16 h 18"/>
                <a:gd name="T10" fmla="*/ 16 w 19"/>
                <a:gd name="T11" fmla="*/ 18 h 18"/>
                <a:gd name="T12" fmla="*/ 3 w 19"/>
                <a:gd name="T13" fmla="*/ 18 h 18"/>
                <a:gd name="T14" fmla="*/ 0 w 19"/>
                <a:gd name="T15" fmla="*/ 16 h 18"/>
                <a:gd name="T16" fmla="*/ 0 w 19"/>
                <a:gd name="T17" fmla="*/ 3 h 18"/>
                <a:gd name="T18" fmla="*/ 0 w 19"/>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8">
                  <a:moveTo>
                    <a:pt x="0" y="3"/>
                  </a:moveTo>
                  <a:cubicBezTo>
                    <a:pt x="0" y="1"/>
                    <a:pt x="1" y="0"/>
                    <a:pt x="3" y="0"/>
                  </a:cubicBezTo>
                  <a:cubicBezTo>
                    <a:pt x="16" y="0"/>
                    <a:pt x="16" y="0"/>
                    <a:pt x="16" y="0"/>
                  </a:cubicBezTo>
                  <a:cubicBezTo>
                    <a:pt x="18" y="0"/>
                    <a:pt x="19" y="1"/>
                    <a:pt x="19" y="3"/>
                  </a:cubicBezTo>
                  <a:cubicBezTo>
                    <a:pt x="19" y="16"/>
                    <a:pt x="19" y="16"/>
                    <a:pt x="19" y="16"/>
                  </a:cubicBezTo>
                  <a:cubicBezTo>
                    <a:pt x="19" y="17"/>
                    <a:pt x="18" y="18"/>
                    <a:pt x="16" y="18"/>
                  </a:cubicBezTo>
                  <a:cubicBezTo>
                    <a:pt x="3" y="18"/>
                    <a:pt x="3" y="18"/>
                    <a:pt x="3" y="18"/>
                  </a:cubicBezTo>
                  <a:cubicBezTo>
                    <a:pt x="1" y="18"/>
                    <a:pt x="0" y="17"/>
                    <a:pt x="0" y="16"/>
                  </a:cubicBezTo>
                  <a:cubicBezTo>
                    <a:pt x="0" y="3"/>
                    <a:pt x="0" y="3"/>
                    <a:pt x="0" y="3"/>
                  </a:cubicBezTo>
                  <a:cubicBezTo>
                    <a:pt x="0" y="3"/>
                    <a:pt x="0" y="3"/>
                    <a:pt x="0" y="3"/>
                  </a:cubicBezTo>
                  <a:close/>
                </a:path>
              </a:pathLst>
            </a:custGeom>
            <a:grpFill/>
            <a:ln>
              <a:solidFill>
                <a:srgbClr val="00B388"/>
              </a:solidFill>
            </a:ln>
          </p:spPr>
          <p:txBody>
            <a:bodyPr vert="horz" wrap="square" lIns="68562" tIns="34281" rIns="68562" bIns="34281" numCol="1" anchor="t" anchorCtr="0" compatLnSpc="1">
              <a:prstTxWarp prst="textNoShape">
                <a:avLst/>
              </a:prstTxWarp>
            </a:bodyPr>
            <a:lstStyle/>
            <a:p>
              <a:pPr defTabSz="456983">
                <a:defRPr/>
              </a:pPr>
              <a:endParaRPr lang="en-US" sz="1349" kern="0" dirty="0">
                <a:solidFill>
                  <a:prstClr val="black"/>
                </a:solidFill>
              </a:endParaRPr>
            </a:p>
          </p:txBody>
        </p:sp>
        <p:sp>
          <p:nvSpPr>
            <p:cNvPr id="98" name="Freeform 27"/>
            <p:cNvSpPr>
              <a:spLocks/>
            </p:cNvSpPr>
            <p:nvPr/>
          </p:nvSpPr>
          <p:spPr bwMode="auto">
            <a:xfrm>
              <a:off x="-2316163" y="3508376"/>
              <a:ext cx="65088" cy="60325"/>
            </a:xfrm>
            <a:custGeom>
              <a:avLst/>
              <a:gdLst>
                <a:gd name="T0" fmla="*/ 0 w 17"/>
                <a:gd name="T1" fmla="*/ 3 h 16"/>
                <a:gd name="T2" fmla="*/ 3 w 17"/>
                <a:gd name="T3" fmla="*/ 0 h 16"/>
                <a:gd name="T4" fmla="*/ 14 w 17"/>
                <a:gd name="T5" fmla="*/ 0 h 16"/>
                <a:gd name="T6" fmla="*/ 17 w 17"/>
                <a:gd name="T7" fmla="*/ 3 h 16"/>
                <a:gd name="T8" fmla="*/ 17 w 17"/>
                <a:gd name="T9" fmla="*/ 13 h 16"/>
                <a:gd name="T10" fmla="*/ 14 w 17"/>
                <a:gd name="T11" fmla="*/ 16 h 16"/>
                <a:gd name="T12" fmla="*/ 3 w 17"/>
                <a:gd name="T13" fmla="*/ 16 h 16"/>
                <a:gd name="T14" fmla="*/ 0 w 17"/>
                <a:gd name="T15" fmla="*/ 13 h 16"/>
                <a:gd name="T16" fmla="*/ 0 w 17"/>
                <a:gd name="T17" fmla="*/ 3 h 16"/>
                <a:gd name="T18" fmla="*/ 0 w 17"/>
                <a:gd name="T19"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6">
                  <a:moveTo>
                    <a:pt x="0" y="3"/>
                  </a:moveTo>
                  <a:cubicBezTo>
                    <a:pt x="0" y="1"/>
                    <a:pt x="1" y="0"/>
                    <a:pt x="3" y="0"/>
                  </a:cubicBezTo>
                  <a:cubicBezTo>
                    <a:pt x="14" y="0"/>
                    <a:pt x="14" y="0"/>
                    <a:pt x="14" y="0"/>
                  </a:cubicBezTo>
                  <a:cubicBezTo>
                    <a:pt x="15" y="0"/>
                    <a:pt x="17" y="1"/>
                    <a:pt x="17" y="3"/>
                  </a:cubicBezTo>
                  <a:cubicBezTo>
                    <a:pt x="17" y="13"/>
                    <a:pt x="17" y="13"/>
                    <a:pt x="17" y="13"/>
                  </a:cubicBezTo>
                  <a:cubicBezTo>
                    <a:pt x="17" y="14"/>
                    <a:pt x="15" y="16"/>
                    <a:pt x="14" y="16"/>
                  </a:cubicBezTo>
                  <a:cubicBezTo>
                    <a:pt x="3" y="16"/>
                    <a:pt x="3" y="16"/>
                    <a:pt x="3" y="16"/>
                  </a:cubicBezTo>
                  <a:cubicBezTo>
                    <a:pt x="1" y="16"/>
                    <a:pt x="0" y="14"/>
                    <a:pt x="0" y="13"/>
                  </a:cubicBezTo>
                  <a:cubicBezTo>
                    <a:pt x="0" y="3"/>
                    <a:pt x="0" y="3"/>
                    <a:pt x="0" y="3"/>
                  </a:cubicBezTo>
                  <a:cubicBezTo>
                    <a:pt x="0" y="3"/>
                    <a:pt x="0" y="3"/>
                    <a:pt x="0" y="3"/>
                  </a:cubicBezTo>
                  <a:close/>
                </a:path>
              </a:pathLst>
            </a:custGeom>
            <a:grpFill/>
            <a:ln>
              <a:solidFill>
                <a:srgbClr val="00B388"/>
              </a:solidFill>
            </a:ln>
          </p:spPr>
          <p:txBody>
            <a:bodyPr vert="horz" wrap="square" lIns="68562" tIns="34281" rIns="68562" bIns="34281" numCol="1" anchor="t" anchorCtr="0" compatLnSpc="1">
              <a:prstTxWarp prst="textNoShape">
                <a:avLst/>
              </a:prstTxWarp>
            </a:bodyPr>
            <a:lstStyle/>
            <a:p>
              <a:pPr defTabSz="456983">
                <a:defRPr/>
              </a:pPr>
              <a:endParaRPr lang="en-US" sz="1349" kern="0" dirty="0">
                <a:solidFill>
                  <a:prstClr val="black"/>
                </a:solidFill>
              </a:endParaRPr>
            </a:p>
          </p:txBody>
        </p:sp>
      </p:grpSp>
      <p:sp>
        <p:nvSpPr>
          <p:cNvPr id="83" name="Rectangle 82"/>
          <p:cNvSpPr/>
          <p:nvPr/>
        </p:nvSpPr>
        <p:spPr>
          <a:xfrm>
            <a:off x="5098416" y="2378603"/>
            <a:ext cx="1069524" cy="230832"/>
          </a:xfrm>
          <a:prstGeom prst="rect">
            <a:avLst/>
          </a:prstGeom>
          <a:ln>
            <a:noFill/>
          </a:ln>
        </p:spPr>
        <p:txBody>
          <a:bodyPr wrap="none">
            <a:spAutoFit/>
          </a:bodyPr>
          <a:lstStyle/>
          <a:p>
            <a:pPr algn="ctr" defTabSz="456983">
              <a:defRPr/>
            </a:pPr>
            <a:r>
              <a:rPr lang="en-US" sz="900" kern="0" dirty="0">
                <a:solidFill>
                  <a:srgbClr val="00B388"/>
                </a:solidFill>
              </a:rPr>
              <a:t>Your applications</a:t>
            </a:r>
          </a:p>
        </p:txBody>
      </p:sp>
      <p:grpSp>
        <p:nvGrpSpPr>
          <p:cNvPr id="84" name="Group 83"/>
          <p:cNvGrpSpPr/>
          <p:nvPr/>
        </p:nvGrpSpPr>
        <p:grpSpPr>
          <a:xfrm flipH="1">
            <a:off x="6101975" y="2353236"/>
            <a:ext cx="273103" cy="224719"/>
            <a:chOff x="-2498725" y="3081338"/>
            <a:chExt cx="806450" cy="663576"/>
          </a:xfrm>
          <a:solidFill>
            <a:srgbClr val="00B388"/>
          </a:solidFill>
        </p:grpSpPr>
        <p:sp>
          <p:nvSpPr>
            <p:cNvPr id="85" name="Freeform 21"/>
            <p:cNvSpPr>
              <a:spLocks/>
            </p:cNvSpPr>
            <p:nvPr/>
          </p:nvSpPr>
          <p:spPr bwMode="auto">
            <a:xfrm>
              <a:off x="-2498725" y="3187701"/>
              <a:ext cx="806450" cy="557213"/>
            </a:xfrm>
            <a:custGeom>
              <a:avLst/>
              <a:gdLst>
                <a:gd name="T0" fmla="*/ 163 w 212"/>
                <a:gd name="T1" fmla="*/ 0 h 146"/>
                <a:gd name="T2" fmla="*/ 160 w 212"/>
                <a:gd name="T3" fmla="*/ 2 h 146"/>
                <a:gd name="T4" fmla="*/ 160 w 212"/>
                <a:gd name="T5" fmla="*/ 9 h 146"/>
                <a:gd name="T6" fmla="*/ 163 w 212"/>
                <a:gd name="T7" fmla="*/ 12 h 146"/>
                <a:gd name="T8" fmla="*/ 195 w 212"/>
                <a:gd name="T9" fmla="*/ 12 h 146"/>
                <a:gd name="T10" fmla="*/ 198 w 212"/>
                <a:gd name="T11" fmla="*/ 14 h 146"/>
                <a:gd name="T12" fmla="*/ 198 w 212"/>
                <a:gd name="T13" fmla="*/ 131 h 146"/>
                <a:gd name="T14" fmla="*/ 195 w 212"/>
                <a:gd name="T15" fmla="*/ 134 h 146"/>
                <a:gd name="T16" fmla="*/ 17 w 212"/>
                <a:gd name="T17" fmla="*/ 134 h 146"/>
                <a:gd name="T18" fmla="*/ 14 w 212"/>
                <a:gd name="T19" fmla="*/ 131 h 146"/>
                <a:gd name="T20" fmla="*/ 14 w 212"/>
                <a:gd name="T21" fmla="*/ 14 h 146"/>
                <a:gd name="T22" fmla="*/ 17 w 212"/>
                <a:gd name="T23" fmla="*/ 12 h 146"/>
                <a:gd name="T24" fmla="*/ 33 w 212"/>
                <a:gd name="T25" fmla="*/ 12 h 146"/>
                <a:gd name="T26" fmla="*/ 36 w 212"/>
                <a:gd name="T27" fmla="*/ 9 h 146"/>
                <a:gd name="T28" fmla="*/ 36 w 212"/>
                <a:gd name="T29" fmla="*/ 2 h 146"/>
                <a:gd name="T30" fmla="*/ 33 w 212"/>
                <a:gd name="T31" fmla="*/ 0 h 146"/>
                <a:gd name="T32" fmla="*/ 3 w 212"/>
                <a:gd name="T33" fmla="*/ 0 h 146"/>
                <a:gd name="T34" fmla="*/ 0 w 212"/>
                <a:gd name="T35" fmla="*/ 2 h 146"/>
                <a:gd name="T36" fmla="*/ 0 w 212"/>
                <a:gd name="T37" fmla="*/ 144 h 146"/>
                <a:gd name="T38" fmla="*/ 3 w 212"/>
                <a:gd name="T39" fmla="*/ 146 h 146"/>
                <a:gd name="T40" fmla="*/ 209 w 212"/>
                <a:gd name="T41" fmla="*/ 146 h 146"/>
                <a:gd name="T42" fmla="*/ 212 w 212"/>
                <a:gd name="T43" fmla="*/ 144 h 146"/>
                <a:gd name="T44" fmla="*/ 212 w 212"/>
                <a:gd name="T45" fmla="*/ 2 h 146"/>
                <a:gd name="T46" fmla="*/ 209 w 212"/>
                <a:gd name="T47" fmla="*/ 0 h 146"/>
                <a:gd name="T48" fmla="*/ 163 w 212"/>
                <a:gd name="T49" fmla="*/ 0 h 146"/>
                <a:gd name="T50" fmla="*/ 163 w 212"/>
                <a:gd name="T5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2" h="146">
                  <a:moveTo>
                    <a:pt x="163" y="0"/>
                  </a:moveTo>
                  <a:cubicBezTo>
                    <a:pt x="162" y="0"/>
                    <a:pt x="160" y="1"/>
                    <a:pt x="160" y="2"/>
                  </a:cubicBezTo>
                  <a:cubicBezTo>
                    <a:pt x="160" y="9"/>
                    <a:pt x="160" y="9"/>
                    <a:pt x="160" y="9"/>
                  </a:cubicBezTo>
                  <a:cubicBezTo>
                    <a:pt x="160" y="11"/>
                    <a:pt x="162" y="12"/>
                    <a:pt x="163" y="12"/>
                  </a:cubicBezTo>
                  <a:cubicBezTo>
                    <a:pt x="195" y="12"/>
                    <a:pt x="195" y="12"/>
                    <a:pt x="195" y="12"/>
                  </a:cubicBezTo>
                  <a:cubicBezTo>
                    <a:pt x="197" y="12"/>
                    <a:pt x="198" y="13"/>
                    <a:pt x="198" y="14"/>
                  </a:cubicBezTo>
                  <a:cubicBezTo>
                    <a:pt x="198" y="131"/>
                    <a:pt x="198" y="131"/>
                    <a:pt x="198" y="131"/>
                  </a:cubicBezTo>
                  <a:cubicBezTo>
                    <a:pt x="198" y="133"/>
                    <a:pt x="197" y="134"/>
                    <a:pt x="195" y="134"/>
                  </a:cubicBezTo>
                  <a:cubicBezTo>
                    <a:pt x="17" y="134"/>
                    <a:pt x="17" y="134"/>
                    <a:pt x="17" y="134"/>
                  </a:cubicBezTo>
                  <a:cubicBezTo>
                    <a:pt x="15" y="134"/>
                    <a:pt x="14" y="133"/>
                    <a:pt x="14" y="131"/>
                  </a:cubicBezTo>
                  <a:cubicBezTo>
                    <a:pt x="14" y="14"/>
                    <a:pt x="14" y="14"/>
                    <a:pt x="14" y="14"/>
                  </a:cubicBezTo>
                  <a:cubicBezTo>
                    <a:pt x="14" y="13"/>
                    <a:pt x="15" y="12"/>
                    <a:pt x="17" y="12"/>
                  </a:cubicBezTo>
                  <a:cubicBezTo>
                    <a:pt x="33" y="12"/>
                    <a:pt x="33" y="12"/>
                    <a:pt x="33" y="12"/>
                  </a:cubicBezTo>
                  <a:cubicBezTo>
                    <a:pt x="35" y="12"/>
                    <a:pt x="36" y="11"/>
                    <a:pt x="36" y="9"/>
                  </a:cubicBezTo>
                  <a:cubicBezTo>
                    <a:pt x="36" y="2"/>
                    <a:pt x="36" y="2"/>
                    <a:pt x="36" y="2"/>
                  </a:cubicBezTo>
                  <a:cubicBezTo>
                    <a:pt x="36" y="1"/>
                    <a:pt x="35" y="0"/>
                    <a:pt x="33" y="0"/>
                  </a:cubicBezTo>
                  <a:cubicBezTo>
                    <a:pt x="3" y="0"/>
                    <a:pt x="3" y="0"/>
                    <a:pt x="3" y="0"/>
                  </a:cubicBezTo>
                  <a:cubicBezTo>
                    <a:pt x="2" y="0"/>
                    <a:pt x="0" y="1"/>
                    <a:pt x="0" y="2"/>
                  </a:cubicBezTo>
                  <a:cubicBezTo>
                    <a:pt x="0" y="144"/>
                    <a:pt x="0" y="144"/>
                    <a:pt x="0" y="144"/>
                  </a:cubicBezTo>
                  <a:cubicBezTo>
                    <a:pt x="0" y="145"/>
                    <a:pt x="2" y="146"/>
                    <a:pt x="3" y="146"/>
                  </a:cubicBezTo>
                  <a:cubicBezTo>
                    <a:pt x="209" y="146"/>
                    <a:pt x="209" y="146"/>
                    <a:pt x="209" y="146"/>
                  </a:cubicBezTo>
                  <a:cubicBezTo>
                    <a:pt x="211" y="146"/>
                    <a:pt x="212" y="145"/>
                    <a:pt x="212" y="144"/>
                  </a:cubicBezTo>
                  <a:cubicBezTo>
                    <a:pt x="212" y="2"/>
                    <a:pt x="212" y="2"/>
                    <a:pt x="212" y="2"/>
                  </a:cubicBezTo>
                  <a:cubicBezTo>
                    <a:pt x="212" y="1"/>
                    <a:pt x="211" y="0"/>
                    <a:pt x="209" y="0"/>
                  </a:cubicBezTo>
                  <a:cubicBezTo>
                    <a:pt x="163" y="0"/>
                    <a:pt x="163" y="0"/>
                    <a:pt x="163" y="0"/>
                  </a:cubicBezTo>
                  <a:cubicBezTo>
                    <a:pt x="163" y="0"/>
                    <a:pt x="163" y="0"/>
                    <a:pt x="163" y="0"/>
                  </a:cubicBezTo>
                  <a:close/>
                </a:path>
              </a:pathLst>
            </a:custGeom>
            <a:grpFill/>
            <a:ln>
              <a:solidFill>
                <a:srgbClr val="00B388"/>
              </a:solidFill>
            </a:ln>
          </p:spPr>
          <p:txBody>
            <a:bodyPr vert="horz" wrap="square" lIns="68562" tIns="34281" rIns="68562" bIns="34281" numCol="1" anchor="t" anchorCtr="0" compatLnSpc="1">
              <a:prstTxWarp prst="textNoShape">
                <a:avLst/>
              </a:prstTxWarp>
            </a:bodyPr>
            <a:lstStyle/>
            <a:p>
              <a:pPr defTabSz="456983">
                <a:defRPr/>
              </a:pPr>
              <a:endParaRPr lang="en-US" sz="1349" kern="0" dirty="0">
                <a:solidFill>
                  <a:prstClr val="black"/>
                </a:solidFill>
              </a:endParaRPr>
            </a:p>
          </p:txBody>
        </p:sp>
        <p:sp>
          <p:nvSpPr>
            <p:cNvPr id="86" name="Freeform 22"/>
            <p:cNvSpPr>
              <a:spLocks/>
            </p:cNvSpPr>
            <p:nvPr/>
          </p:nvSpPr>
          <p:spPr bwMode="auto">
            <a:xfrm>
              <a:off x="-2103438" y="3157538"/>
              <a:ext cx="160338" cy="155575"/>
            </a:xfrm>
            <a:custGeom>
              <a:avLst/>
              <a:gdLst>
                <a:gd name="T0" fmla="*/ 0 w 42"/>
                <a:gd name="T1" fmla="*/ 3 h 41"/>
                <a:gd name="T2" fmla="*/ 3 w 42"/>
                <a:gd name="T3" fmla="*/ 0 h 41"/>
                <a:gd name="T4" fmla="*/ 39 w 42"/>
                <a:gd name="T5" fmla="*/ 0 h 41"/>
                <a:gd name="T6" fmla="*/ 42 w 42"/>
                <a:gd name="T7" fmla="*/ 3 h 41"/>
                <a:gd name="T8" fmla="*/ 42 w 42"/>
                <a:gd name="T9" fmla="*/ 39 h 41"/>
                <a:gd name="T10" fmla="*/ 39 w 42"/>
                <a:gd name="T11" fmla="*/ 41 h 41"/>
                <a:gd name="T12" fmla="*/ 3 w 42"/>
                <a:gd name="T13" fmla="*/ 41 h 41"/>
                <a:gd name="T14" fmla="*/ 0 w 42"/>
                <a:gd name="T15" fmla="*/ 39 h 41"/>
                <a:gd name="T16" fmla="*/ 0 w 42"/>
                <a:gd name="T17" fmla="*/ 3 h 41"/>
                <a:gd name="T18" fmla="*/ 0 w 42"/>
                <a:gd name="T19"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1">
                  <a:moveTo>
                    <a:pt x="0" y="3"/>
                  </a:moveTo>
                  <a:cubicBezTo>
                    <a:pt x="0" y="2"/>
                    <a:pt x="1" y="0"/>
                    <a:pt x="3" y="0"/>
                  </a:cubicBezTo>
                  <a:cubicBezTo>
                    <a:pt x="39" y="0"/>
                    <a:pt x="39" y="0"/>
                    <a:pt x="39" y="0"/>
                  </a:cubicBezTo>
                  <a:cubicBezTo>
                    <a:pt x="40" y="0"/>
                    <a:pt x="42" y="2"/>
                    <a:pt x="42" y="3"/>
                  </a:cubicBezTo>
                  <a:cubicBezTo>
                    <a:pt x="42" y="39"/>
                    <a:pt x="42" y="39"/>
                    <a:pt x="42" y="39"/>
                  </a:cubicBezTo>
                  <a:cubicBezTo>
                    <a:pt x="42" y="40"/>
                    <a:pt x="40" y="41"/>
                    <a:pt x="39" y="41"/>
                  </a:cubicBezTo>
                  <a:cubicBezTo>
                    <a:pt x="3" y="41"/>
                    <a:pt x="3" y="41"/>
                    <a:pt x="3" y="41"/>
                  </a:cubicBezTo>
                  <a:cubicBezTo>
                    <a:pt x="1" y="41"/>
                    <a:pt x="0" y="40"/>
                    <a:pt x="0" y="39"/>
                  </a:cubicBezTo>
                  <a:cubicBezTo>
                    <a:pt x="0" y="3"/>
                    <a:pt x="0" y="3"/>
                    <a:pt x="0" y="3"/>
                  </a:cubicBezTo>
                  <a:cubicBezTo>
                    <a:pt x="0" y="3"/>
                    <a:pt x="0" y="3"/>
                    <a:pt x="0" y="3"/>
                  </a:cubicBezTo>
                  <a:close/>
                </a:path>
              </a:pathLst>
            </a:custGeom>
            <a:grpFill/>
            <a:ln>
              <a:solidFill>
                <a:srgbClr val="00B388"/>
              </a:solidFill>
            </a:ln>
          </p:spPr>
          <p:txBody>
            <a:bodyPr vert="horz" wrap="square" lIns="68562" tIns="34281" rIns="68562" bIns="34281" numCol="1" anchor="t" anchorCtr="0" compatLnSpc="1">
              <a:prstTxWarp prst="textNoShape">
                <a:avLst/>
              </a:prstTxWarp>
            </a:bodyPr>
            <a:lstStyle/>
            <a:p>
              <a:pPr defTabSz="456983">
                <a:defRPr/>
              </a:pPr>
              <a:endParaRPr lang="en-US" sz="1349" kern="0" dirty="0">
                <a:solidFill>
                  <a:prstClr val="black"/>
                </a:solidFill>
              </a:endParaRPr>
            </a:p>
          </p:txBody>
        </p:sp>
        <p:sp>
          <p:nvSpPr>
            <p:cNvPr id="87" name="Freeform 23"/>
            <p:cNvSpPr>
              <a:spLocks/>
            </p:cNvSpPr>
            <p:nvPr/>
          </p:nvSpPr>
          <p:spPr bwMode="auto">
            <a:xfrm>
              <a:off x="-2065338" y="3363913"/>
              <a:ext cx="266700" cy="258763"/>
            </a:xfrm>
            <a:custGeom>
              <a:avLst/>
              <a:gdLst>
                <a:gd name="T0" fmla="*/ 0 w 70"/>
                <a:gd name="T1" fmla="*/ 3 h 68"/>
                <a:gd name="T2" fmla="*/ 3 w 70"/>
                <a:gd name="T3" fmla="*/ 0 h 68"/>
                <a:gd name="T4" fmla="*/ 67 w 70"/>
                <a:gd name="T5" fmla="*/ 0 h 68"/>
                <a:gd name="T6" fmla="*/ 70 w 70"/>
                <a:gd name="T7" fmla="*/ 3 h 68"/>
                <a:gd name="T8" fmla="*/ 70 w 70"/>
                <a:gd name="T9" fmla="*/ 65 h 68"/>
                <a:gd name="T10" fmla="*/ 67 w 70"/>
                <a:gd name="T11" fmla="*/ 68 h 68"/>
                <a:gd name="T12" fmla="*/ 3 w 70"/>
                <a:gd name="T13" fmla="*/ 68 h 68"/>
                <a:gd name="T14" fmla="*/ 0 w 70"/>
                <a:gd name="T15" fmla="*/ 65 h 68"/>
                <a:gd name="T16" fmla="*/ 0 w 70"/>
                <a:gd name="T17" fmla="*/ 3 h 68"/>
                <a:gd name="T18" fmla="*/ 0 w 70"/>
                <a:gd name="T19" fmla="*/ 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8">
                  <a:moveTo>
                    <a:pt x="0" y="3"/>
                  </a:moveTo>
                  <a:cubicBezTo>
                    <a:pt x="0" y="1"/>
                    <a:pt x="2" y="0"/>
                    <a:pt x="3" y="0"/>
                  </a:cubicBezTo>
                  <a:cubicBezTo>
                    <a:pt x="67" y="0"/>
                    <a:pt x="67" y="0"/>
                    <a:pt x="67" y="0"/>
                  </a:cubicBezTo>
                  <a:cubicBezTo>
                    <a:pt x="68" y="0"/>
                    <a:pt x="70" y="1"/>
                    <a:pt x="70" y="3"/>
                  </a:cubicBezTo>
                  <a:cubicBezTo>
                    <a:pt x="70" y="65"/>
                    <a:pt x="70" y="65"/>
                    <a:pt x="70" y="65"/>
                  </a:cubicBezTo>
                  <a:cubicBezTo>
                    <a:pt x="70" y="67"/>
                    <a:pt x="68" y="68"/>
                    <a:pt x="67" y="68"/>
                  </a:cubicBezTo>
                  <a:cubicBezTo>
                    <a:pt x="3" y="68"/>
                    <a:pt x="3" y="68"/>
                    <a:pt x="3" y="68"/>
                  </a:cubicBezTo>
                  <a:cubicBezTo>
                    <a:pt x="2" y="68"/>
                    <a:pt x="0" y="67"/>
                    <a:pt x="0" y="65"/>
                  </a:cubicBezTo>
                  <a:cubicBezTo>
                    <a:pt x="0" y="3"/>
                    <a:pt x="0" y="3"/>
                    <a:pt x="0" y="3"/>
                  </a:cubicBezTo>
                  <a:cubicBezTo>
                    <a:pt x="0" y="3"/>
                    <a:pt x="0" y="3"/>
                    <a:pt x="0" y="3"/>
                  </a:cubicBezTo>
                  <a:close/>
                </a:path>
              </a:pathLst>
            </a:custGeom>
            <a:grpFill/>
            <a:ln>
              <a:solidFill>
                <a:srgbClr val="00B388"/>
              </a:solidFill>
            </a:ln>
          </p:spPr>
          <p:txBody>
            <a:bodyPr vert="horz" wrap="square" lIns="68562" tIns="34281" rIns="68562" bIns="34281" numCol="1" anchor="t" anchorCtr="0" compatLnSpc="1">
              <a:prstTxWarp prst="textNoShape">
                <a:avLst/>
              </a:prstTxWarp>
            </a:bodyPr>
            <a:lstStyle/>
            <a:p>
              <a:pPr defTabSz="456983">
                <a:defRPr/>
              </a:pPr>
              <a:endParaRPr lang="en-US" sz="1349" kern="0" dirty="0">
                <a:solidFill>
                  <a:prstClr val="black"/>
                </a:solidFill>
              </a:endParaRPr>
            </a:p>
          </p:txBody>
        </p:sp>
        <p:sp>
          <p:nvSpPr>
            <p:cNvPr id="88" name="Freeform 24"/>
            <p:cNvSpPr>
              <a:spLocks/>
            </p:cNvSpPr>
            <p:nvPr/>
          </p:nvSpPr>
          <p:spPr bwMode="auto">
            <a:xfrm>
              <a:off x="-2273300" y="3081338"/>
              <a:ext cx="131763" cy="136525"/>
            </a:xfrm>
            <a:custGeom>
              <a:avLst/>
              <a:gdLst>
                <a:gd name="T0" fmla="*/ 0 w 35"/>
                <a:gd name="T1" fmla="*/ 2 h 36"/>
                <a:gd name="T2" fmla="*/ 3 w 35"/>
                <a:gd name="T3" fmla="*/ 0 h 36"/>
                <a:gd name="T4" fmla="*/ 33 w 35"/>
                <a:gd name="T5" fmla="*/ 0 h 36"/>
                <a:gd name="T6" fmla="*/ 35 w 35"/>
                <a:gd name="T7" fmla="*/ 2 h 36"/>
                <a:gd name="T8" fmla="*/ 35 w 35"/>
                <a:gd name="T9" fmla="*/ 33 h 36"/>
                <a:gd name="T10" fmla="*/ 33 w 35"/>
                <a:gd name="T11" fmla="*/ 36 h 36"/>
                <a:gd name="T12" fmla="*/ 3 w 35"/>
                <a:gd name="T13" fmla="*/ 36 h 36"/>
                <a:gd name="T14" fmla="*/ 0 w 35"/>
                <a:gd name="T15" fmla="*/ 33 h 36"/>
                <a:gd name="T16" fmla="*/ 0 w 35"/>
                <a:gd name="T17" fmla="*/ 2 h 36"/>
                <a:gd name="T18" fmla="*/ 0 w 35"/>
                <a:gd name="T19"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0" y="2"/>
                  </a:moveTo>
                  <a:cubicBezTo>
                    <a:pt x="0" y="1"/>
                    <a:pt x="1" y="0"/>
                    <a:pt x="3" y="0"/>
                  </a:cubicBezTo>
                  <a:cubicBezTo>
                    <a:pt x="33" y="0"/>
                    <a:pt x="33" y="0"/>
                    <a:pt x="33" y="0"/>
                  </a:cubicBezTo>
                  <a:cubicBezTo>
                    <a:pt x="34" y="0"/>
                    <a:pt x="35" y="1"/>
                    <a:pt x="35" y="2"/>
                  </a:cubicBezTo>
                  <a:cubicBezTo>
                    <a:pt x="35" y="33"/>
                    <a:pt x="35" y="33"/>
                    <a:pt x="35" y="33"/>
                  </a:cubicBezTo>
                  <a:cubicBezTo>
                    <a:pt x="35" y="35"/>
                    <a:pt x="34" y="36"/>
                    <a:pt x="33" y="36"/>
                  </a:cubicBezTo>
                  <a:cubicBezTo>
                    <a:pt x="3" y="36"/>
                    <a:pt x="3" y="36"/>
                    <a:pt x="3" y="36"/>
                  </a:cubicBezTo>
                  <a:cubicBezTo>
                    <a:pt x="1" y="36"/>
                    <a:pt x="0" y="35"/>
                    <a:pt x="0" y="33"/>
                  </a:cubicBezTo>
                  <a:cubicBezTo>
                    <a:pt x="0" y="2"/>
                    <a:pt x="0" y="2"/>
                    <a:pt x="0" y="2"/>
                  </a:cubicBezTo>
                  <a:cubicBezTo>
                    <a:pt x="0" y="2"/>
                    <a:pt x="0" y="2"/>
                    <a:pt x="0" y="2"/>
                  </a:cubicBezTo>
                  <a:close/>
                </a:path>
              </a:pathLst>
            </a:custGeom>
            <a:grpFill/>
            <a:ln>
              <a:solidFill>
                <a:srgbClr val="00B388"/>
              </a:solidFill>
            </a:ln>
          </p:spPr>
          <p:txBody>
            <a:bodyPr vert="horz" wrap="square" lIns="68562" tIns="34281" rIns="68562" bIns="34281" numCol="1" anchor="t" anchorCtr="0" compatLnSpc="1">
              <a:prstTxWarp prst="textNoShape">
                <a:avLst/>
              </a:prstTxWarp>
            </a:bodyPr>
            <a:lstStyle/>
            <a:p>
              <a:pPr defTabSz="456983">
                <a:defRPr/>
              </a:pPr>
              <a:endParaRPr lang="en-US" sz="1349" kern="0" dirty="0">
                <a:solidFill>
                  <a:prstClr val="black"/>
                </a:solidFill>
              </a:endParaRPr>
            </a:p>
          </p:txBody>
        </p:sp>
        <p:sp>
          <p:nvSpPr>
            <p:cNvPr id="89" name="Freeform 25"/>
            <p:cNvSpPr>
              <a:spLocks/>
            </p:cNvSpPr>
            <p:nvPr/>
          </p:nvSpPr>
          <p:spPr bwMode="auto">
            <a:xfrm>
              <a:off x="-2224088" y="3382963"/>
              <a:ext cx="87313" cy="87313"/>
            </a:xfrm>
            <a:custGeom>
              <a:avLst/>
              <a:gdLst>
                <a:gd name="T0" fmla="*/ 0 w 23"/>
                <a:gd name="T1" fmla="*/ 3 h 23"/>
                <a:gd name="T2" fmla="*/ 3 w 23"/>
                <a:gd name="T3" fmla="*/ 0 h 23"/>
                <a:gd name="T4" fmla="*/ 21 w 23"/>
                <a:gd name="T5" fmla="*/ 0 h 23"/>
                <a:gd name="T6" fmla="*/ 23 w 23"/>
                <a:gd name="T7" fmla="*/ 3 h 23"/>
                <a:gd name="T8" fmla="*/ 23 w 23"/>
                <a:gd name="T9" fmla="*/ 20 h 23"/>
                <a:gd name="T10" fmla="*/ 21 w 23"/>
                <a:gd name="T11" fmla="*/ 23 h 23"/>
                <a:gd name="T12" fmla="*/ 3 w 23"/>
                <a:gd name="T13" fmla="*/ 23 h 23"/>
                <a:gd name="T14" fmla="*/ 0 w 23"/>
                <a:gd name="T15" fmla="*/ 20 h 23"/>
                <a:gd name="T16" fmla="*/ 0 w 23"/>
                <a:gd name="T17" fmla="*/ 3 h 23"/>
                <a:gd name="T18" fmla="*/ 0 w 23"/>
                <a:gd name="T1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3">
                  <a:moveTo>
                    <a:pt x="0" y="3"/>
                  </a:moveTo>
                  <a:cubicBezTo>
                    <a:pt x="0" y="1"/>
                    <a:pt x="2" y="0"/>
                    <a:pt x="3" y="0"/>
                  </a:cubicBezTo>
                  <a:cubicBezTo>
                    <a:pt x="21" y="0"/>
                    <a:pt x="21" y="0"/>
                    <a:pt x="21" y="0"/>
                  </a:cubicBezTo>
                  <a:cubicBezTo>
                    <a:pt x="22" y="0"/>
                    <a:pt x="23" y="1"/>
                    <a:pt x="23" y="3"/>
                  </a:cubicBezTo>
                  <a:cubicBezTo>
                    <a:pt x="23" y="20"/>
                    <a:pt x="23" y="20"/>
                    <a:pt x="23" y="20"/>
                  </a:cubicBezTo>
                  <a:cubicBezTo>
                    <a:pt x="23" y="21"/>
                    <a:pt x="22" y="23"/>
                    <a:pt x="21" y="23"/>
                  </a:cubicBezTo>
                  <a:cubicBezTo>
                    <a:pt x="3" y="23"/>
                    <a:pt x="3" y="23"/>
                    <a:pt x="3" y="23"/>
                  </a:cubicBezTo>
                  <a:cubicBezTo>
                    <a:pt x="2" y="23"/>
                    <a:pt x="0" y="21"/>
                    <a:pt x="0" y="20"/>
                  </a:cubicBezTo>
                  <a:cubicBezTo>
                    <a:pt x="0" y="3"/>
                    <a:pt x="0" y="3"/>
                    <a:pt x="0" y="3"/>
                  </a:cubicBezTo>
                  <a:cubicBezTo>
                    <a:pt x="0" y="3"/>
                    <a:pt x="0" y="3"/>
                    <a:pt x="0" y="3"/>
                  </a:cubicBezTo>
                  <a:close/>
                </a:path>
              </a:pathLst>
            </a:custGeom>
            <a:grpFill/>
            <a:ln>
              <a:solidFill>
                <a:srgbClr val="00B388"/>
              </a:solidFill>
            </a:ln>
          </p:spPr>
          <p:txBody>
            <a:bodyPr vert="horz" wrap="square" lIns="68562" tIns="34281" rIns="68562" bIns="34281" numCol="1" anchor="t" anchorCtr="0" compatLnSpc="1">
              <a:prstTxWarp prst="textNoShape">
                <a:avLst/>
              </a:prstTxWarp>
            </a:bodyPr>
            <a:lstStyle/>
            <a:p>
              <a:pPr defTabSz="456983">
                <a:defRPr/>
              </a:pPr>
              <a:endParaRPr lang="en-US" sz="1349" kern="0" dirty="0">
                <a:solidFill>
                  <a:prstClr val="black"/>
                </a:solidFill>
              </a:endParaRPr>
            </a:p>
          </p:txBody>
        </p:sp>
        <p:sp>
          <p:nvSpPr>
            <p:cNvPr id="90" name="Freeform 26"/>
            <p:cNvSpPr>
              <a:spLocks/>
            </p:cNvSpPr>
            <p:nvPr/>
          </p:nvSpPr>
          <p:spPr bwMode="auto">
            <a:xfrm>
              <a:off x="-2316163" y="3275013"/>
              <a:ext cx="73025" cy="69850"/>
            </a:xfrm>
            <a:custGeom>
              <a:avLst/>
              <a:gdLst>
                <a:gd name="T0" fmla="*/ 0 w 19"/>
                <a:gd name="T1" fmla="*/ 3 h 18"/>
                <a:gd name="T2" fmla="*/ 3 w 19"/>
                <a:gd name="T3" fmla="*/ 0 h 18"/>
                <a:gd name="T4" fmla="*/ 16 w 19"/>
                <a:gd name="T5" fmla="*/ 0 h 18"/>
                <a:gd name="T6" fmla="*/ 19 w 19"/>
                <a:gd name="T7" fmla="*/ 3 h 18"/>
                <a:gd name="T8" fmla="*/ 19 w 19"/>
                <a:gd name="T9" fmla="*/ 16 h 18"/>
                <a:gd name="T10" fmla="*/ 16 w 19"/>
                <a:gd name="T11" fmla="*/ 18 h 18"/>
                <a:gd name="T12" fmla="*/ 3 w 19"/>
                <a:gd name="T13" fmla="*/ 18 h 18"/>
                <a:gd name="T14" fmla="*/ 0 w 19"/>
                <a:gd name="T15" fmla="*/ 16 h 18"/>
                <a:gd name="T16" fmla="*/ 0 w 19"/>
                <a:gd name="T17" fmla="*/ 3 h 18"/>
                <a:gd name="T18" fmla="*/ 0 w 19"/>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8">
                  <a:moveTo>
                    <a:pt x="0" y="3"/>
                  </a:moveTo>
                  <a:cubicBezTo>
                    <a:pt x="0" y="1"/>
                    <a:pt x="1" y="0"/>
                    <a:pt x="3" y="0"/>
                  </a:cubicBezTo>
                  <a:cubicBezTo>
                    <a:pt x="16" y="0"/>
                    <a:pt x="16" y="0"/>
                    <a:pt x="16" y="0"/>
                  </a:cubicBezTo>
                  <a:cubicBezTo>
                    <a:pt x="18" y="0"/>
                    <a:pt x="19" y="1"/>
                    <a:pt x="19" y="3"/>
                  </a:cubicBezTo>
                  <a:cubicBezTo>
                    <a:pt x="19" y="16"/>
                    <a:pt x="19" y="16"/>
                    <a:pt x="19" y="16"/>
                  </a:cubicBezTo>
                  <a:cubicBezTo>
                    <a:pt x="19" y="17"/>
                    <a:pt x="18" y="18"/>
                    <a:pt x="16" y="18"/>
                  </a:cubicBezTo>
                  <a:cubicBezTo>
                    <a:pt x="3" y="18"/>
                    <a:pt x="3" y="18"/>
                    <a:pt x="3" y="18"/>
                  </a:cubicBezTo>
                  <a:cubicBezTo>
                    <a:pt x="1" y="18"/>
                    <a:pt x="0" y="17"/>
                    <a:pt x="0" y="16"/>
                  </a:cubicBezTo>
                  <a:cubicBezTo>
                    <a:pt x="0" y="3"/>
                    <a:pt x="0" y="3"/>
                    <a:pt x="0" y="3"/>
                  </a:cubicBezTo>
                  <a:cubicBezTo>
                    <a:pt x="0" y="3"/>
                    <a:pt x="0" y="3"/>
                    <a:pt x="0" y="3"/>
                  </a:cubicBezTo>
                  <a:close/>
                </a:path>
              </a:pathLst>
            </a:custGeom>
            <a:grpFill/>
            <a:ln>
              <a:solidFill>
                <a:srgbClr val="00B388"/>
              </a:solidFill>
            </a:ln>
          </p:spPr>
          <p:txBody>
            <a:bodyPr vert="horz" wrap="square" lIns="68562" tIns="34281" rIns="68562" bIns="34281" numCol="1" anchor="t" anchorCtr="0" compatLnSpc="1">
              <a:prstTxWarp prst="textNoShape">
                <a:avLst/>
              </a:prstTxWarp>
            </a:bodyPr>
            <a:lstStyle/>
            <a:p>
              <a:pPr defTabSz="456983">
                <a:defRPr/>
              </a:pPr>
              <a:endParaRPr lang="en-US" sz="1349" kern="0" dirty="0">
                <a:solidFill>
                  <a:prstClr val="black"/>
                </a:solidFill>
              </a:endParaRPr>
            </a:p>
          </p:txBody>
        </p:sp>
        <p:sp>
          <p:nvSpPr>
            <p:cNvPr id="91" name="Freeform 27"/>
            <p:cNvSpPr>
              <a:spLocks/>
            </p:cNvSpPr>
            <p:nvPr/>
          </p:nvSpPr>
          <p:spPr bwMode="auto">
            <a:xfrm>
              <a:off x="-2316163" y="3508376"/>
              <a:ext cx="65088" cy="60325"/>
            </a:xfrm>
            <a:custGeom>
              <a:avLst/>
              <a:gdLst>
                <a:gd name="T0" fmla="*/ 0 w 17"/>
                <a:gd name="T1" fmla="*/ 3 h 16"/>
                <a:gd name="T2" fmla="*/ 3 w 17"/>
                <a:gd name="T3" fmla="*/ 0 h 16"/>
                <a:gd name="T4" fmla="*/ 14 w 17"/>
                <a:gd name="T5" fmla="*/ 0 h 16"/>
                <a:gd name="T6" fmla="*/ 17 w 17"/>
                <a:gd name="T7" fmla="*/ 3 h 16"/>
                <a:gd name="T8" fmla="*/ 17 w 17"/>
                <a:gd name="T9" fmla="*/ 13 h 16"/>
                <a:gd name="T10" fmla="*/ 14 w 17"/>
                <a:gd name="T11" fmla="*/ 16 h 16"/>
                <a:gd name="T12" fmla="*/ 3 w 17"/>
                <a:gd name="T13" fmla="*/ 16 h 16"/>
                <a:gd name="T14" fmla="*/ 0 w 17"/>
                <a:gd name="T15" fmla="*/ 13 h 16"/>
                <a:gd name="T16" fmla="*/ 0 w 17"/>
                <a:gd name="T17" fmla="*/ 3 h 16"/>
                <a:gd name="T18" fmla="*/ 0 w 17"/>
                <a:gd name="T19"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6">
                  <a:moveTo>
                    <a:pt x="0" y="3"/>
                  </a:moveTo>
                  <a:cubicBezTo>
                    <a:pt x="0" y="1"/>
                    <a:pt x="1" y="0"/>
                    <a:pt x="3" y="0"/>
                  </a:cubicBezTo>
                  <a:cubicBezTo>
                    <a:pt x="14" y="0"/>
                    <a:pt x="14" y="0"/>
                    <a:pt x="14" y="0"/>
                  </a:cubicBezTo>
                  <a:cubicBezTo>
                    <a:pt x="15" y="0"/>
                    <a:pt x="17" y="1"/>
                    <a:pt x="17" y="3"/>
                  </a:cubicBezTo>
                  <a:cubicBezTo>
                    <a:pt x="17" y="13"/>
                    <a:pt x="17" y="13"/>
                    <a:pt x="17" y="13"/>
                  </a:cubicBezTo>
                  <a:cubicBezTo>
                    <a:pt x="17" y="14"/>
                    <a:pt x="15" y="16"/>
                    <a:pt x="14" y="16"/>
                  </a:cubicBezTo>
                  <a:cubicBezTo>
                    <a:pt x="3" y="16"/>
                    <a:pt x="3" y="16"/>
                    <a:pt x="3" y="16"/>
                  </a:cubicBezTo>
                  <a:cubicBezTo>
                    <a:pt x="1" y="16"/>
                    <a:pt x="0" y="14"/>
                    <a:pt x="0" y="13"/>
                  </a:cubicBezTo>
                  <a:cubicBezTo>
                    <a:pt x="0" y="3"/>
                    <a:pt x="0" y="3"/>
                    <a:pt x="0" y="3"/>
                  </a:cubicBezTo>
                  <a:cubicBezTo>
                    <a:pt x="0" y="3"/>
                    <a:pt x="0" y="3"/>
                    <a:pt x="0" y="3"/>
                  </a:cubicBezTo>
                  <a:close/>
                </a:path>
              </a:pathLst>
            </a:custGeom>
            <a:grpFill/>
            <a:ln>
              <a:solidFill>
                <a:srgbClr val="00B388"/>
              </a:solidFill>
            </a:ln>
          </p:spPr>
          <p:txBody>
            <a:bodyPr vert="horz" wrap="square" lIns="68562" tIns="34281" rIns="68562" bIns="34281" numCol="1" anchor="t" anchorCtr="0" compatLnSpc="1">
              <a:prstTxWarp prst="textNoShape">
                <a:avLst/>
              </a:prstTxWarp>
            </a:bodyPr>
            <a:lstStyle/>
            <a:p>
              <a:pPr defTabSz="456983">
                <a:defRPr/>
              </a:pPr>
              <a:endParaRPr lang="en-US" sz="1349" kern="0" dirty="0">
                <a:solidFill>
                  <a:prstClr val="black"/>
                </a:solidFill>
              </a:endParaRPr>
            </a:p>
          </p:txBody>
        </p:sp>
      </p:grpSp>
      <p:grpSp>
        <p:nvGrpSpPr>
          <p:cNvPr id="47" name="Group 46"/>
          <p:cNvGrpSpPr/>
          <p:nvPr/>
        </p:nvGrpSpPr>
        <p:grpSpPr>
          <a:xfrm>
            <a:off x="5485888" y="3210223"/>
            <a:ext cx="272172" cy="268531"/>
            <a:chOff x="5840138" y="3533859"/>
            <a:chExt cx="302726" cy="298677"/>
          </a:xfrm>
          <a:solidFill>
            <a:srgbClr val="00B388"/>
          </a:solidFill>
        </p:grpSpPr>
        <p:sp>
          <p:nvSpPr>
            <p:cNvPr id="75" name="Rounded Rectangle 74"/>
            <p:cNvSpPr/>
            <p:nvPr/>
          </p:nvSpPr>
          <p:spPr>
            <a:xfrm>
              <a:off x="5934299" y="3533859"/>
              <a:ext cx="106414" cy="106414"/>
            </a:xfrm>
            <a:prstGeom prst="roundRect">
              <a:avLst/>
            </a:prstGeom>
            <a:grpFill/>
            <a:ln w="9525" cap="flat" cmpd="sng" algn="ctr">
              <a:solidFill>
                <a:srgbClr val="00B388"/>
              </a:solidFill>
              <a:prstDash val="solid"/>
            </a:ln>
            <a:effectLst/>
          </p:spPr>
          <p:txBody>
            <a:bodyPr rtlCol="0" anchor="ctr"/>
            <a:lstStyle/>
            <a:p>
              <a:pPr algn="ctr" defTabSz="456983">
                <a:defRPr/>
              </a:pPr>
              <a:endParaRPr lang="en-US" sz="788" kern="0" dirty="0">
                <a:solidFill>
                  <a:prstClr val="white"/>
                </a:solidFill>
                <a:latin typeface="HP Simplified"/>
              </a:endParaRPr>
            </a:p>
          </p:txBody>
        </p:sp>
        <p:sp>
          <p:nvSpPr>
            <p:cNvPr id="76" name="Rounded Rectangle 75"/>
            <p:cNvSpPr/>
            <p:nvPr/>
          </p:nvSpPr>
          <p:spPr>
            <a:xfrm>
              <a:off x="5840138" y="3726122"/>
              <a:ext cx="106414" cy="106414"/>
            </a:xfrm>
            <a:prstGeom prst="roundRect">
              <a:avLst/>
            </a:prstGeom>
            <a:grpFill/>
            <a:ln w="9525" cap="flat" cmpd="sng" algn="ctr">
              <a:solidFill>
                <a:srgbClr val="00B388"/>
              </a:solidFill>
              <a:prstDash val="solid"/>
            </a:ln>
            <a:effectLst/>
          </p:spPr>
          <p:txBody>
            <a:bodyPr rtlCol="0" anchor="ctr"/>
            <a:lstStyle/>
            <a:p>
              <a:pPr algn="ctr" defTabSz="456983">
                <a:defRPr/>
              </a:pPr>
              <a:endParaRPr lang="en-US" sz="788" kern="0" dirty="0">
                <a:solidFill>
                  <a:prstClr val="white"/>
                </a:solidFill>
                <a:latin typeface="HP Simplified"/>
              </a:endParaRPr>
            </a:p>
          </p:txBody>
        </p:sp>
        <p:sp>
          <p:nvSpPr>
            <p:cNvPr id="77" name="Rounded Rectangle 76"/>
            <p:cNvSpPr/>
            <p:nvPr/>
          </p:nvSpPr>
          <p:spPr>
            <a:xfrm>
              <a:off x="6036450" y="3726121"/>
              <a:ext cx="106414" cy="106414"/>
            </a:xfrm>
            <a:prstGeom prst="roundRect">
              <a:avLst/>
            </a:prstGeom>
            <a:grpFill/>
            <a:ln w="9525" cap="flat" cmpd="sng" algn="ctr">
              <a:solidFill>
                <a:srgbClr val="00B388"/>
              </a:solidFill>
              <a:prstDash val="solid"/>
            </a:ln>
            <a:effectLst/>
          </p:spPr>
          <p:txBody>
            <a:bodyPr rtlCol="0" anchor="ctr"/>
            <a:lstStyle/>
            <a:p>
              <a:pPr algn="ctr" defTabSz="456983">
                <a:defRPr/>
              </a:pPr>
              <a:endParaRPr lang="en-US" sz="788" kern="0" dirty="0">
                <a:solidFill>
                  <a:prstClr val="white"/>
                </a:solidFill>
                <a:latin typeface="HP Simplified"/>
              </a:endParaRPr>
            </a:p>
          </p:txBody>
        </p:sp>
        <p:cxnSp>
          <p:nvCxnSpPr>
            <p:cNvPr id="78" name="Straight Connector 77"/>
            <p:cNvCxnSpPr/>
            <p:nvPr/>
          </p:nvCxnSpPr>
          <p:spPr>
            <a:xfrm>
              <a:off x="5886414" y="3679933"/>
              <a:ext cx="212000" cy="0"/>
            </a:xfrm>
            <a:prstGeom prst="line">
              <a:avLst/>
            </a:prstGeom>
            <a:grpFill/>
            <a:ln w="28575" cap="flat" cmpd="sng" algn="ctr">
              <a:solidFill>
                <a:srgbClr val="00B388"/>
              </a:solidFill>
              <a:prstDash val="solid"/>
            </a:ln>
            <a:effectLst/>
          </p:spPr>
        </p:cxnSp>
        <p:cxnSp>
          <p:nvCxnSpPr>
            <p:cNvPr id="79" name="Straight Connector 78"/>
            <p:cNvCxnSpPr/>
            <p:nvPr/>
          </p:nvCxnSpPr>
          <p:spPr>
            <a:xfrm>
              <a:off x="5987505" y="3622058"/>
              <a:ext cx="0" cy="60540"/>
            </a:xfrm>
            <a:prstGeom prst="line">
              <a:avLst/>
            </a:prstGeom>
            <a:grpFill/>
            <a:ln w="28575" cap="flat" cmpd="sng" algn="ctr">
              <a:solidFill>
                <a:srgbClr val="00B388"/>
              </a:solidFill>
              <a:prstDash val="solid"/>
            </a:ln>
            <a:effectLst/>
          </p:spPr>
        </p:cxnSp>
        <p:cxnSp>
          <p:nvCxnSpPr>
            <p:cNvPr id="80" name="Straight Connector 79"/>
            <p:cNvCxnSpPr/>
            <p:nvPr/>
          </p:nvCxnSpPr>
          <p:spPr>
            <a:xfrm>
              <a:off x="5894172" y="3674058"/>
              <a:ext cx="0" cy="60540"/>
            </a:xfrm>
            <a:prstGeom prst="line">
              <a:avLst/>
            </a:prstGeom>
            <a:grpFill/>
            <a:ln w="28575" cap="flat" cmpd="sng" algn="ctr">
              <a:solidFill>
                <a:srgbClr val="00B388"/>
              </a:solidFill>
              <a:prstDash val="solid"/>
            </a:ln>
            <a:effectLst/>
          </p:spPr>
        </p:cxnSp>
        <p:cxnSp>
          <p:nvCxnSpPr>
            <p:cNvPr id="81" name="Straight Connector 80"/>
            <p:cNvCxnSpPr/>
            <p:nvPr/>
          </p:nvCxnSpPr>
          <p:spPr>
            <a:xfrm>
              <a:off x="6090111" y="3674061"/>
              <a:ext cx="0" cy="60540"/>
            </a:xfrm>
            <a:prstGeom prst="line">
              <a:avLst/>
            </a:prstGeom>
            <a:grpFill/>
            <a:ln w="28575" cap="flat" cmpd="sng" algn="ctr">
              <a:solidFill>
                <a:srgbClr val="00B388"/>
              </a:solidFill>
              <a:prstDash val="solid"/>
            </a:ln>
            <a:effectLst/>
          </p:spPr>
        </p:cxnSp>
      </p:grpSp>
      <p:sp>
        <p:nvSpPr>
          <p:cNvPr id="48" name="Rectangle 47"/>
          <p:cNvSpPr/>
          <p:nvPr/>
        </p:nvSpPr>
        <p:spPr>
          <a:xfrm>
            <a:off x="5256328" y="3502656"/>
            <a:ext cx="731290" cy="219291"/>
          </a:xfrm>
          <a:prstGeom prst="rect">
            <a:avLst/>
          </a:prstGeom>
          <a:ln>
            <a:noFill/>
          </a:ln>
        </p:spPr>
        <p:txBody>
          <a:bodyPr wrap="none">
            <a:spAutoFit/>
          </a:bodyPr>
          <a:lstStyle/>
          <a:p>
            <a:pPr algn="ctr" defTabSz="456983">
              <a:defRPr/>
            </a:pPr>
            <a:r>
              <a:rPr lang="en-US" sz="825" b="1" kern="0" dirty="0">
                <a:solidFill>
                  <a:srgbClr val="00B388"/>
                </a:solidFill>
              </a:rPr>
              <a:t>NETWORK</a:t>
            </a:r>
          </a:p>
        </p:txBody>
      </p:sp>
      <p:sp>
        <p:nvSpPr>
          <p:cNvPr id="49" name="Rectangle 48"/>
          <p:cNvSpPr/>
          <p:nvPr/>
        </p:nvSpPr>
        <p:spPr>
          <a:xfrm>
            <a:off x="4555916" y="3502656"/>
            <a:ext cx="713658" cy="219291"/>
          </a:xfrm>
          <a:prstGeom prst="rect">
            <a:avLst/>
          </a:prstGeom>
          <a:ln>
            <a:noFill/>
          </a:ln>
        </p:spPr>
        <p:txBody>
          <a:bodyPr wrap="none">
            <a:spAutoFit/>
          </a:bodyPr>
          <a:lstStyle/>
          <a:p>
            <a:pPr algn="ctr" defTabSz="456983">
              <a:defRPr/>
            </a:pPr>
            <a:r>
              <a:rPr lang="en-US" sz="825" b="1" kern="0" dirty="0">
                <a:solidFill>
                  <a:srgbClr val="00B388"/>
                </a:solidFill>
              </a:rPr>
              <a:t>COMPUTE</a:t>
            </a:r>
          </a:p>
        </p:txBody>
      </p:sp>
      <p:sp>
        <p:nvSpPr>
          <p:cNvPr id="50" name="Rectangle 49"/>
          <p:cNvSpPr/>
          <p:nvPr/>
        </p:nvSpPr>
        <p:spPr>
          <a:xfrm>
            <a:off x="5975614" y="3502656"/>
            <a:ext cx="707246" cy="219291"/>
          </a:xfrm>
          <a:prstGeom prst="rect">
            <a:avLst/>
          </a:prstGeom>
          <a:ln>
            <a:noFill/>
          </a:ln>
        </p:spPr>
        <p:txBody>
          <a:bodyPr wrap="none">
            <a:spAutoFit/>
          </a:bodyPr>
          <a:lstStyle/>
          <a:p>
            <a:pPr algn="ctr" defTabSz="456983">
              <a:defRPr/>
            </a:pPr>
            <a:r>
              <a:rPr lang="en-US" sz="825" b="1" kern="0" dirty="0">
                <a:solidFill>
                  <a:srgbClr val="00B388"/>
                </a:solidFill>
              </a:rPr>
              <a:t>STORAGE</a:t>
            </a:r>
          </a:p>
        </p:txBody>
      </p:sp>
      <p:grpSp>
        <p:nvGrpSpPr>
          <p:cNvPr id="51" name="Group 50"/>
          <p:cNvGrpSpPr/>
          <p:nvPr/>
        </p:nvGrpSpPr>
        <p:grpSpPr>
          <a:xfrm>
            <a:off x="4803052" y="3173919"/>
            <a:ext cx="219388" cy="304836"/>
            <a:chOff x="6036189" y="2224334"/>
            <a:chExt cx="426907" cy="593180"/>
          </a:xfrm>
          <a:solidFill>
            <a:srgbClr val="00B388"/>
          </a:solidFill>
        </p:grpSpPr>
        <p:sp>
          <p:nvSpPr>
            <p:cNvPr id="73" name="Freeform 72"/>
            <p:cNvSpPr>
              <a:spLocks noEditPoints="1"/>
            </p:cNvSpPr>
            <p:nvPr/>
          </p:nvSpPr>
          <p:spPr bwMode="auto">
            <a:xfrm>
              <a:off x="6036189" y="2492464"/>
              <a:ext cx="320556" cy="325050"/>
            </a:xfrm>
            <a:custGeom>
              <a:avLst/>
              <a:gdLst>
                <a:gd name="T0" fmla="*/ 78 w 90"/>
                <a:gd name="T1" fmla="*/ 37 h 91"/>
                <a:gd name="T2" fmla="*/ 74 w 90"/>
                <a:gd name="T3" fmla="*/ 28 h 91"/>
                <a:gd name="T4" fmla="*/ 79 w 90"/>
                <a:gd name="T5" fmla="*/ 16 h 91"/>
                <a:gd name="T6" fmla="*/ 74 w 90"/>
                <a:gd name="T7" fmla="*/ 11 h 91"/>
                <a:gd name="T8" fmla="*/ 62 w 90"/>
                <a:gd name="T9" fmla="*/ 16 h 91"/>
                <a:gd name="T10" fmla="*/ 53 w 90"/>
                <a:gd name="T11" fmla="*/ 13 h 91"/>
                <a:gd name="T12" fmla="*/ 49 w 90"/>
                <a:gd name="T13" fmla="*/ 0 h 91"/>
                <a:gd name="T14" fmla="*/ 41 w 90"/>
                <a:gd name="T15" fmla="*/ 0 h 91"/>
                <a:gd name="T16" fmla="*/ 37 w 90"/>
                <a:gd name="T17" fmla="*/ 13 h 91"/>
                <a:gd name="T18" fmla="*/ 28 w 90"/>
                <a:gd name="T19" fmla="*/ 16 h 91"/>
                <a:gd name="T20" fmla="*/ 16 w 90"/>
                <a:gd name="T21" fmla="*/ 11 h 91"/>
                <a:gd name="T22" fmla="*/ 10 w 90"/>
                <a:gd name="T23" fmla="*/ 16 h 91"/>
                <a:gd name="T24" fmla="*/ 16 w 90"/>
                <a:gd name="T25" fmla="*/ 28 h 91"/>
                <a:gd name="T26" fmla="*/ 12 w 90"/>
                <a:gd name="T27" fmla="*/ 37 h 91"/>
                <a:gd name="T28" fmla="*/ 0 w 90"/>
                <a:gd name="T29" fmla="*/ 42 h 91"/>
                <a:gd name="T30" fmla="*/ 0 w 90"/>
                <a:gd name="T31" fmla="*/ 49 h 91"/>
                <a:gd name="T32" fmla="*/ 12 w 90"/>
                <a:gd name="T33" fmla="*/ 54 h 91"/>
                <a:gd name="T34" fmla="*/ 16 w 90"/>
                <a:gd name="T35" fmla="*/ 63 h 91"/>
                <a:gd name="T36" fmla="*/ 10 w 90"/>
                <a:gd name="T37" fmla="*/ 75 h 91"/>
                <a:gd name="T38" fmla="*/ 16 w 90"/>
                <a:gd name="T39" fmla="*/ 80 h 91"/>
                <a:gd name="T40" fmla="*/ 28 w 90"/>
                <a:gd name="T41" fmla="*/ 75 h 91"/>
                <a:gd name="T42" fmla="*/ 37 w 90"/>
                <a:gd name="T43" fmla="*/ 78 h 91"/>
                <a:gd name="T44" fmla="*/ 41 w 90"/>
                <a:gd name="T45" fmla="*/ 90 h 91"/>
                <a:gd name="T46" fmla="*/ 49 w 90"/>
                <a:gd name="T47" fmla="*/ 90 h 91"/>
                <a:gd name="T48" fmla="*/ 53 w 90"/>
                <a:gd name="T49" fmla="*/ 78 h 91"/>
                <a:gd name="T50" fmla="*/ 62 w 90"/>
                <a:gd name="T51" fmla="*/ 75 h 91"/>
                <a:gd name="T52" fmla="*/ 74 w 90"/>
                <a:gd name="T53" fmla="*/ 80 h 91"/>
                <a:gd name="T54" fmla="*/ 79 w 90"/>
                <a:gd name="T55" fmla="*/ 75 h 91"/>
                <a:gd name="T56" fmla="*/ 74 w 90"/>
                <a:gd name="T57" fmla="*/ 63 h 91"/>
                <a:gd name="T58" fmla="*/ 78 w 90"/>
                <a:gd name="T59" fmla="*/ 54 h 91"/>
                <a:gd name="T60" fmla="*/ 90 w 90"/>
                <a:gd name="T61" fmla="*/ 49 h 91"/>
                <a:gd name="T62" fmla="*/ 90 w 90"/>
                <a:gd name="T63" fmla="*/ 42 h 91"/>
                <a:gd name="T64" fmla="*/ 78 w 90"/>
                <a:gd name="T65" fmla="*/ 37 h 91"/>
                <a:gd name="T66" fmla="*/ 45 w 90"/>
                <a:gd name="T67" fmla="*/ 55 h 91"/>
                <a:gd name="T68" fmla="*/ 35 w 90"/>
                <a:gd name="T69" fmla="*/ 45 h 91"/>
                <a:gd name="T70" fmla="*/ 45 w 90"/>
                <a:gd name="T71" fmla="*/ 35 h 91"/>
                <a:gd name="T72" fmla="*/ 55 w 90"/>
                <a:gd name="T73" fmla="*/ 45 h 91"/>
                <a:gd name="T74" fmla="*/ 45 w 90"/>
                <a:gd name="T75" fmla="*/ 5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91">
                  <a:moveTo>
                    <a:pt x="78" y="37"/>
                  </a:moveTo>
                  <a:cubicBezTo>
                    <a:pt x="77" y="34"/>
                    <a:pt x="76" y="31"/>
                    <a:pt x="74" y="28"/>
                  </a:cubicBezTo>
                  <a:cubicBezTo>
                    <a:pt x="79" y="16"/>
                    <a:pt x="79" y="16"/>
                    <a:pt x="79" y="16"/>
                  </a:cubicBezTo>
                  <a:cubicBezTo>
                    <a:pt x="78" y="14"/>
                    <a:pt x="76" y="12"/>
                    <a:pt x="74" y="11"/>
                  </a:cubicBezTo>
                  <a:cubicBezTo>
                    <a:pt x="62" y="16"/>
                    <a:pt x="62" y="16"/>
                    <a:pt x="62" y="16"/>
                  </a:cubicBezTo>
                  <a:cubicBezTo>
                    <a:pt x="59" y="15"/>
                    <a:pt x="56" y="13"/>
                    <a:pt x="53" y="13"/>
                  </a:cubicBezTo>
                  <a:cubicBezTo>
                    <a:pt x="49" y="0"/>
                    <a:pt x="49" y="0"/>
                    <a:pt x="49" y="0"/>
                  </a:cubicBezTo>
                  <a:cubicBezTo>
                    <a:pt x="46" y="0"/>
                    <a:pt x="44" y="0"/>
                    <a:pt x="41" y="0"/>
                  </a:cubicBezTo>
                  <a:cubicBezTo>
                    <a:pt x="37" y="13"/>
                    <a:pt x="37" y="13"/>
                    <a:pt x="37" y="13"/>
                  </a:cubicBezTo>
                  <a:cubicBezTo>
                    <a:pt x="33" y="13"/>
                    <a:pt x="30" y="15"/>
                    <a:pt x="28" y="16"/>
                  </a:cubicBezTo>
                  <a:cubicBezTo>
                    <a:pt x="16" y="11"/>
                    <a:pt x="16" y="11"/>
                    <a:pt x="16" y="11"/>
                  </a:cubicBezTo>
                  <a:cubicBezTo>
                    <a:pt x="14" y="12"/>
                    <a:pt x="12" y="14"/>
                    <a:pt x="10" y="16"/>
                  </a:cubicBezTo>
                  <a:cubicBezTo>
                    <a:pt x="16" y="28"/>
                    <a:pt x="16" y="28"/>
                    <a:pt x="16" y="28"/>
                  </a:cubicBezTo>
                  <a:cubicBezTo>
                    <a:pt x="14" y="31"/>
                    <a:pt x="13" y="34"/>
                    <a:pt x="12" y="37"/>
                  </a:cubicBezTo>
                  <a:cubicBezTo>
                    <a:pt x="0" y="42"/>
                    <a:pt x="0" y="42"/>
                    <a:pt x="0" y="42"/>
                  </a:cubicBezTo>
                  <a:cubicBezTo>
                    <a:pt x="0" y="44"/>
                    <a:pt x="0" y="47"/>
                    <a:pt x="0" y="49"/>
                  </a:cubicBezTo>
                  <a:cubicBezTo>
                    <a:pt x="12" y="54"/>
                    <a:pt x="12" y="54"/>
                    <a:pt x="12" y="54"/>
                  </a:cubicBezTo>
                  <a:cubicBezTo>
                    <a:pt x="13" y="57"/>
                    <a:pt x="14" y="60"/>
                    <a:pt x="16" y="63"/>
                  </a:cubicBezTo>
                  <a:cubicBezTo>
                    <a:pt x="10" y="75"/>
                    <a:pt x="10" y="75"/>
                    <a:pt x="10" y="75"/>
                  </a:cubicBezTo>
                  <a:cubicBezTo>
                    <a:pt x="12" y="77"/>
                    <a:pt x="14" y="78"/>
                    <a:pt x="16" y="80"/>
                  </a:cubicBezTo>
                  <a:cubicBezTo>
                    <a:pt x="28" y="75"/>
                    <a:pt x="28" y="75"/>
                    <a:pt x="28" y="75"/>
                  </a:cubicBezTo>
                  <a:cubicBezTo>
                    <a:pt x="30" y="76"/>
                    <a:pt x="33" y="78"/>
                    <a:pt x="37" y="78"/>
                  </a:cubicBezTo>
                  <a:cubicBezTo>
                    <a:pt x="41" y="90"/>
                    <a:pt x="41" y="90"/>
                    <a:pt x="41" y="90"/>
                  </a:cubicBezTo>
                  <a:cubicBezTo>
                    <a:pt x="44" y="91"/>
                    <a:pt x="46" y="91"/>
                    <a:pt x="49" y="90"/>
                  </a:cubicBezTo>
                  <a:cubicBezTo>
                    <a:pt x="53" y="78"/>
                    <a:pt x="53" y="78"/>
                    <a:pt x="53" y="78"/>
                  </a:cubicBezTo>
                  <a:cubicBezTo>
                    <a:pt x="56" y="78"/>
                    <a:pt x="59" y="76"/>
                    <a:pt x="62" y="75"/>
                  </a:cubicBezTo>
                  <a:cubicBezTo>
                    <a:pt x="74" y="80"/>
                    <a:pt x="74" y="80"/>
                    <a:pt x="74" y="80"/>
                  </a:cubicBezTo>
                  <a:cubicBezTo>
                    <a:pt x="76" y="78"/>
                    <a:pt x="78" y="77"/>
                    <a:pt x="79" y="75"/>
                  </a:cubicBezTo>
                  <a:cubicBezTo>
                    <a:pt x="74" y="63"/>
                    <a:pt x="74" y="63"/>
                    <a:pt x="74" y="63"/>
                  </a:cubicBezTo>
                  <a:cubicBezTo>
                    <a:pt x="76" y="60"/>
                    <a:pt x="77" y="57"/>
                    <a:pt x="78" y="54"/>
                  </a:cubicBezTo>
                  <a:cubicBezTo>
                    <a:pt x="90" y="49"/>
                    <a:pt x="90" y="49"/>
                    <a:pt x="90" y="49"/>
                  </a:cubicBezTo>
                  <a:cubicBezTo>
                    <a:pt x="90" y="47"/>
                    <a:pt x="90" y="44"/>
                    <a:pt x="90" y="42"/>
                  </a:cubicBezTo>
                  <a:cubicBezTo>
                    <a:pt x="78" y="37"/>
                    <a:pt x="78" y="37"/>
                    <a:pt x="78" y="37"/>
                  </a:cubicBezTo>
                  <a:close/>
                  <a:moveTo>
                    <a:pt x="45" y="55"/>
                  </a:moveTo>
                  <a:cubicBezTo>
                    <a:pt x="39" y="55"/>
                    <a:pt x="35" y="51"/>
                    <a:pt x="35" y="45"/>
                  </a:cubicBezTo>
                  <a:cubicBezTo>
                    <a:pt x="35" y="40"/>
                    <a:pt x="39" y="35"/>
                    <a:pt x="45" y="35"/>
                  </a:cubicBezTo>
                  <a:cubicBezTo>
                    <a:pt x="50" y="35"/>
                    <a:pt x="55" y="40"/>
                    <a:pt x="55" y="45"/>
                  </a:cubicBezTo>
                  <a:cubicBezTo>
                    <a:pt x="55" y="51"/>
                    <a:pt x="50" y="55"/>
                    <a:pt x="45" y="55"/>
                  </a:cubicBezTo>
                  <a:close/>
                </a:path>
              </a:pathLst>
            </a:custGeom>
            <a:grpFill/>
            <a:ln>
              <a:solidFill>
                <a:srgbClr val="00B388"/>
              </a:solidFill>
            </a:ln>
          </p:spPr>
          <p:txBody>
            <a:bodyPr vert="horz" wrap="square" lIns="68562" tIns="34281" rIns="68562" bIns="34281" numCol="1" anchor="t" anchorCtr="0" compatLnSpc="1">
              <a:prstTxWarp prst="textNoShape">
                <a:avLst/>
              </a:prstTxWarp>
            </a:bodyPr>
            <a:lstStyle/>
            <a:p>
              <a:pPr defTabSz="456983">
                <a:defRPr/>
              </a:pPr>
              <a:endParaRPr lang="en-US" sz="750" kern="0" dirty="0">
                <a:solidFill>
                  <a:prstClr val="black"/>
                </a:solidFill>
              </a:endParaRPr>
            </a:p>
          </p:txBody>
        </p:sp>
        <p:sp>
          <p:nvSpPr>
            <p:cNvPr id="74" name="Freeform 73"/>
            <p:cNvSpPr>
              <a:spLocks noEditPoints="1"/>
            </p:cNvSpPr>
            <p:nvPr/>
          </p:nvSpPr>
          <p:spPr bwMode="auto">
            <a:xfrm>
              <a:off x="6157520" y="2224334"/>
              <a:ext cx="305576" cy="307075"/>
            </a:xfrm>
            <a:custGeom>
              <a:avLst/>
              <a:gdLst>
                <a:gd name="T0" fmla="*/ 83 w 86"/>
                <a:gd name="T1" fmla="*/ 23 h 86"/>
                <a:gd name="T2" fmla="*/ 70 w 86"/>
                <a:gd name="T3" fmla="*/ 23 h 86"/>
                <a:gd name="T4" fmla="*/ 63 w 86"/>
                <a:gd name="T5" fmla="*/ 16 h 86"/>
                <a:gd name="T6" fmla="*/ 64 w 86"/>
                <a:gd name="T7" fmla="*/ 3 h 86"/>
                <a:gd name="T8" fmla="*/ 57 w 86"/>
                <a:gd name="T9" fmla="*/ 0 h 86"/>
                <a:gd name="T10" fmla="*/ 48 w 86"/>
                <a:gd name="T11" fmla="*/ 10 h 86"/>
                <a:gd name="T12" fmla="*/ 38 w 86"/>
                <a:gd name="T13" fmla="*/ 10 h 86"/>
                <a:gd name="T14" fmla="*/ 29 w 86"/>
                <a:gd name="T15" fmla="*/ 0 h 86"/>
                <a:gd name="T16" fmla="*/ 22 w 86"/>
                <a:gd name="T17" fmla="*/ 3 h 86"/>
                <a:gd name="T18" fmla="*/ 23 w 86"/>
                <a:gd name="T19" fmla="*/ 16 h 86"/>
                <a:gd name="T20" fmla="*/ 16 w 86"/>
                <a:gd name="T21" fmla="*/ 23 h 86"/>
                <a:gd name="T22" fmla="*/ 3 w 86"/>
                <a:gd name="T23" fmla="*/ 23 h 86"/>
                <a:gd name="T24" fmla="*/ 0 w 86"/>
                <a:gd name="T25" fmla="*/ 30 h 86"/>
                <a:gd name="T26" fmla="*/ 10 w 86"/>
                <a:gd name="T27" fmla="*/ 38 h 86"/>
                <a:gd name="T28" fmla="*/ 10 w 86"/>
                <a:gd name="T29" fmla="*/ 48 h 86"/>
                <a:gd name="T30" fmla="*/ 0 w 86"/>
                <a:gd name="T31" fmla="*/ 57 h 86"/>
                <a:gd name="T32" fmla="*/ 3 w 86"/>
                <a:gd name="T33" fmla="*/ 64 h 86"/>
                <a:gd name="T34" fmla="*/ 16 w 86"/>
                <a:gd name="T35" fmla="*/ 64 h 86"/>
                <a:gd name="T36" fmla="*/ 23 w 86"/>
                <a:gd name="T37" fmla="*/ 71 h 86"/>
                <a:gd name="T38" fmla="*/ 22 w 86"/>
                <a:gd name="T39" fmla="*/ 84 h 86"/>
                <a:gd name="T40" fmla="*/ 29 w 86"/>
                <a:gd name="T41" fmla="*/ 86 h 86"/>
                <a:gd name="T42" fmla="*/ 38 w 86"/>
                <a:gd name="T43" fmla="*/ 77 h 86"/>
                <a:gd name="T44" fmla="*/ 48 w 86"/>
                <a:gd name="T45" fmla="*/ 77 h 86"/>
                <a:gd name="T46" fmla="*/ 57 w 86"/>
                <a:gd name="T47" fmla="*/ 86 h 86"/>
                <a:gd name="T48" fmla="*/ 64 w 86"/>
                <a:gd name="T49" fmla="*/ 84 h 86"/>
                <a:gd name="T50" fmla="*/ 63 w 86"/>
                <a:gd name="T51" fmla="*/ 71 h 86"/>
                <a:gd name="T52" fmla="*/ 70 w 86"/>
                <a:gd name="T53" fmla="*/ 64 h 86"/>
                <a:gd name="T54" fmla="*/ 83 w 86"/>
                <a:gd name="T55" fmla="*/ 64 h 86"/>
                <a:gd name="T56" fmla="*/ 86 w 86"/>
                <a:gd name="T57" fmla="*/ 57 h 86"/>
                <a:gd name="T58" fmla="*/ 77 w 86"/>
                <a:gd name="T59" fmla="*/ 48 h 86"/>
                <a:gd name="T60" fmla="*/ 77 w 86"/>
                <a:gd name="T61" fmla="*/ 38 h 86"/>
                <a:gd name="T62" fmla="*/ 86 w 86"/>
                <a:gd name="T63" fmla="*/ 30 h 86"/>
                <a:gd name="T64" fmla="*/ 83 w 86"/>
                <a:gd name="T65" fmla="*/ 23 h 86"/>
                <a:gd name="T66" fmla="*/ 47 w 86"/>
                <a:gd name="T67" fmla="*/ 53 h 86"/>
                <a:gd name="T68" fmla="*/ 34 w 86"/>
                <a:gd name="T69" fmla="*/ 47 h 86"/>
                <a:gd name="T70" fmla="*/ 39 w 86"/>
                <a:gd name="T71" fmla="*/ 34 h 86"/>
                <a:gd name="T72" fmla="*/ 52 w 86"/>
                <a:gd name="T73" fmla="*/ 40 h 86"/>
                <a:gd name="T74" fmla="*/ 47 w 86"/>
                <a:gd name="T75" fmla="*/ 5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86">
                  <a:moveTo>
                    <a:pt x="83" y="23"/>
                  </a:moveTo>
                  <a:cubicBezTo>
                    <a:pt x="70" y="23"/>
                    <a:pt x="70" y="23"/>
                    <a:pt x="70" y="23"/>
                  </a:cubicBezTo>
                  <a:cubicBezTo>
                    <a:pt x="68" y="21"/>
                    <a:pt x="66" y="18"/>
                    <a:pt x="63" y="16"/>
                  </a:cubicBezTo>
                  <a:cubicBezTo>
                    <a:pt x="64" y="3"/>
                    <a:pt x="64" y="3"/>
                    <a:pt x="64" y="3"/>
                  </a:cubicBezTo>
                  <a:cubicBezTo>
                    <a:pt x="61" y="2"/>
                    <a:pt x="59" y="1"/>
                    <a:pt x="57" y="0"/>
                  </a:cubicBezTo>
                  <a:cubicBezTo>
                    <a:pt x="48" y="10"/>
                    <a:pt x="48" y="10"/>
                    <a:pt x="48" y="10"/>
                  </a:cubicBezTo>
                  <a:cubicBezTo>
                    <a:pt x="45" y="10"/>
                    <a:pt x="41" y="10"/>
                    <a:pt x="38" y="10"/>
                  </a:cubicBezTo>
                  <a:cubicBezTo>
                    <a:pt x="29" y="0"/>
                    <a:pt x="29" y="0"/>
                    <a:pt x="29" y="0"/>
                  </a:cubicBezTo>
                  <a:cubicBezTo>
                    <a:pt x="27" y="1"/>
                    <a:pt x="25" y="2"/>
                    <a:pt x="22" y="3"/>
                  </a:cubicBezTo>
                  <a:cubicBezTo>
                    <a:pt x="23" y="16"/>
                    <a:pt x="23" y="16"/>
                    <a:pt x="23" y="16"/>
                  </a:cubicBezTo>
                  <a:cubicBezTo>
                    <a:pt x="20" y="18"/>
                    <a:pt x="18" y="21"/>
                    <a:pt x="16" y="23"/>
                  </a:cubicBezTo>
                  <a:cubicBezTo>
                    <a:pt x="3" y="23"/>
                    <a:pt x="3" y="23"/>
                    <a:pt x="3" y="23"/>
                  </a:cubicBezTo>
                  <a:cubicBezTo>
                    <a:pt x="2" y="25"/>
                    <a:pt x="1" y="27"/>
                    <a:pt x="0" y="30"/>
                  </a:cubicBezTo>
                  <a:cubicBezTo>
                    <a:pt x="10" y="38"/>
                    <a:pt x="10" y="38"/>
                    <a:pt x="10" y="38"/>
                  </a:cubicBezTo>
                  <a:cubicBezTo>
                    <a:pt x="9" y="42"/>
                    <a:pt x="9" y="45"/>
                    <a:pt x="10" y="48"/>
                  </a:cubicBezTo>
                  <a:cubicBezTo>
                    <a:pt x="0" y="57"/>
                    <a:pt x="0" y="57"/>
                    <a:pt x="0" y="57"/>
                  </a:cubicBezTo>
                  <a:cubicBezTo>
                    <a:pt x="1" y="60"/>
                    <a:pt x="2" y="62"/>
                    <a:pt x="3" y="64"/>
                  </a:cubicBezTo>
                  <a:cubicBezTo>
                    <a:pt x="16" y="64"/>
                    <a:pt x="16" y="64"/>
                    <a:pt x="16" y="64"/>
                  </a:cubicBezTo>
                  <a:cubicBezTo>
                    <a:pt x="18" y="66"/>
                    <a:pt x="20" y="69"/>
                    <a:pt x="23" y="71"/>
                  </a:cubicBezTo>
                  <a:cubicBezTo>
                    <a:pt x="22" y="84"/>
                    <a:pt x="22" y="84"/>
                    <a:pt x="22" y="84"/>
                  </a:cubicBezTo>
                  <a:cubicBezTo>
                    <a:pt x="25" y="85"/>
                    <a:pt x="27" y="86"/>
                    <a:pt x="29" y="86"/>
                  </a:cubicBezTo>
                  <a:cubicBezTo>
                    <a:pt x="38" y="77"/>
                    <a:pt x="38" y="77"/>
                    <a:pt x="38" y="77"/>
                  </a:cubicBezTo>
                  <a:cubicBezTo>
                    <a:pt x="41" y="77"/>
                    <a:pt x="45" y="77"/>
                    <a:pt x="48" y="77"/>
                  </a:cubicBezTo>
                  <a:cubicBezTo>
                    <a:pt x="57" y="86"/>
                    <a:pt x="57" y="86"/>
                    <a:pt x="57" y="86"/>
                  </a:cubicBezTo>
                  <a:cubicBezTo>
                    <a:pt x="59" y="86"/>
                    <a:pt x="61" y="85"/>
                    <a:pt x="64" y="84"/>
                  </a:cubicBezTo>
                  <a:cubicBezTo>
                    <a:pt x="63" y="71"/>
                    <a:pt x="63" y="71"/>
                    <a:pt x="63" y="71"/>
                  </a:cubicBezTo>
                  <a:cubicBezTo>
                    <a:pt x="66" y="69"/>
                    <a:pt x="68" y="66"/>
                    <a:pt x="70" y="64"/>
                  </a:cubicBezTo>
                  <a:cubicBezTo>
                    <a:pt x="83" y="64"/>
                    <a:pt x="83" y="64"/>
                    <a:pt x="83" y="64"/>
                  </a:cubicBezTo>
                  <a:cubicBezTo>
                    <a:pt x="84" y="62"/>
                    <a:pt x="85" y="60"/>
                    <a:pt x="86" y="57"/>
                  </a:cubicBezTo>
                  <a:cubicBezTo>
                    <a:pt x="77" y="48"/>
                    <a:pt x="77" y="48"/>
                    <a:pt x="77" y="48"/>
                  </a:cubicBezTo>
                  <a:cubicBezTo>
                    <a:pt x="77" y="45"/>
                    <a:pt x="77" y="42"/>
                    <a:pt x="77" y="38"/>
                  </a:cubicBezTo>
                  <a:cubicBezTo>
                    <a:pt x="86" y="30"/>
                    <a:pt x="86" y="30"/>
                    <a:pt x="86" y="30"/>
                  </a:cubicBezTo>
                  <a:cubicBezTo>
                    <a:pt x="85" y="27"/>
                    <a:pt x="84" y="25"/>
                    <a:pt x="83" y="23"/>
                  </a:cubicBezTo>
                  <a:close/>
                  <a:moveTo>
                    <a:pt x="47" y="53"/>
                  </a:moveTo>
                  <a:cubicBezTo>
                    <a:pt x="42" y="55"/>
                    <a:pt x="36" y="52"/>
                    <a:pt x="34" y="47"/>
                  </a:cubicBezTo>
                  <a:cubicBezTo>
                    <a:pt x="32" y="42"/>
                    <a:pt x="34" y="36"/>
                    <a:pt x="39" y="34"/>
                  </a:cubicBezTo>
                  <a:cubicBezTo>
                    <a:pt x="44" y="32"/>
                    <a:pt x="50" y="35"/>
                    <a:pt x="52" y="40"/>
                  </a:cubicBezTo>
                  <a:cubicBezTo>
                    <a:pt x="54" y="45"/>
                    <a:pt x="52" y="50"/>
                    <a:pt x="47" y="53"/>
                  </a:cubicBezTo>
                  <a:close/>
                </a:path>
              </a:pathLst>
            </a:custGeom>
            <a:grpFill/>
            <a:ln>
              <a:solidFill>
                <a:srgbClr val="00B388"/>
              </a:solidFill>
            </a:ln>
          </p:spPr>
          <p:txBody>
            <a:bodyPr vert="horz" wrap="square" lIns="68562" tIns="34281" rIns="68562" bIns="34281" numCol="1" anchor="t" anchorCtr="0" compatLnSpc="1">
              <a:prstTxWarp prst="textNoShape">
                <a:avLst/>
              </a:prstTxWarp>
            </a:bodyPr>
            <a:lstStyle/>
            <a:p>
              <a:pPr defTabSz="456983">
                <a:defRPr/>
              </a:pPr>
              <a:endParaRPr lang="en-US" sz="750" kern="0" dirty="0">
                <a:solidFill>
                  <a:prstClr val="black"/>
                </a:solidFill>
              </a:endParaRPr>
            </a:p>
          </p:txBody>
        </p:sp>
      </p:grpSp>
      <p:grpSp>
        <p:nvGrpSpPr>
          <p:cNvPr id="52" name="Group 51"/>
          <p:cNvGrpSpPr/>
          <p:nvPr/>
        </p:nvGrpSpPr>
        <p:grpSpPr>
          <a:xfrm>
            <a:off x="6213162" y="3250383"/>
            <a:ext cx="232148" cy="228372"/>
            <a:chOff x="3012957" y="2189459"/>
            <a:chExt cx="1709654" cy="1681843"/>
          </a:xfrm>
          <a:solidFill>
            <a:srgbClr val="00B388"/>
          </a:solidFill>
        </p:grpSpPr>
        <p:sp>
          <p:nvSpPr>
            <p:cNvPr id="70" name="Freeform 5"/>
            <p:cNvSpPr>
              <a:spLocks noEditPoints="1"/>
            </p:cNvSpPr>
            <p:nvPr/>
          </p:nvSpPr>
          <p:spPr bwMode="auto">
            <a:xfrm>
              <a:off x="3012957" y="3360404"/>
              <a:ext cx="1709654" cy="510898"/>
            </a:xfrm>
            <a:custGeom>
              <a:avLst/>
              <a:gdLst>
                <a:gd name="T0" fmla="*/ 230 w 250"/>
                <a:gd name="T1" fmla="*/ 0 h 75"/>
                <a:gd name="T2" fmla="*/ 20 w 250"/>
                <a:gd name="T3" fmla="*/ 0 h 75"/>
                <a:gd name="T4" fmla="*/ 0 w 250"/>
                <a:gd name="T5" fmla="*/ 20 h 75"/>
                <a:gd name="T6" fmla="*/ 0 w 250"/>
                <a:gd name="T7" fmla="*/ 55 h 75"/>
                <a:gd name="T8" fmla="*/ 20 w 250"/>
                <a:gd name="T9" fmla="*/ 75 h 75"/>
                <a:gd name="T10" fmla="*/ 230 w 250"/>
                <a:gd name="T11" fmla="*/ 75 h 75"/>
                <a:gd name="T12" fmla="*/ 250 w 250"/>
                <a:gd name="T13" fmla="*/ 55 h 75"/>
                <a:gd name="T14" fmla="*/ 250 w 250"/>
                <a:gd name="T15" fmla="*/ 20 h 75"/>
                <a:gd name="T16" fmla="*/ 230 w 250"/>
                <a:gd name="T17" fmla="*/ 0 h 75"/>
                <a:gd name="T18" fmla="*/ 145 w 250"/>
                <a:gd name="T19" fmla="*/ 57 h 75"/>
                <a:gd name="T20" fmla="*/ 142 w 250"/>
                <a:gd name="T21" fmla="*/ 60 h 75"/>
                <a:gd name="T22" fmla="*/ 91 w 250"/>
                <a:gd name="T23" fmla="*/ 60 h 75"/>
                <a:gd name="T24" fmla="*/ 88 w 250"/>
                <a:gd name="T25" fmla="*/ 57 h 75"/>
                <a:gd name="T26" fmla="*/ 88 w 250"/>
                <a:gd name="T27" fmla="*/ 48 h 75"/>
                <a:gd name="T28" fmla="*/ 91 w 250"/>
                <a:gd name="T29" fmla="*/ 45 h 75"/>
                <a:gd name="T30" fmla="*/ 142 w 250"/>
                <a:gd name="T31" fmla="*/ 45 h 75"/>
                <a:gd name="T32" fmla="*/ 145 w 250"/>
                <a:gd name="T33" fmla="*/ 48 h 75"/>
                <a:gd name="T34" fmla="*/ 145 w 250"/>
                <a:gd name="T35" fmla="*/ 57 h 75"/>
                <a:gd name="T36" fmla="*/ 162 w 250"/>
                <a:gd name="T37" fmla="*/ 60 h 75"/>
                <a:gd name="T38" fmla="*/ 154 w 250"/>
                <a:gd name="T39" fmla="*/ 52 h 75"/>
                <a:gd name="T40" fmla="*/ 162 w 250"/>
                <a:gd name="T41" fmla="*/ 45 h 75"/>
                <a:gd name="T42" fmla="*/ 169 w 250"/>
                <a:gd name="T43" fmla="*/ 52 h 75"/>
                <a:gd name="T44" fmla="*/ 162 w 250"/>
                <a:gd name="T45" fmla="*/ 60 h 75"/>
                <a:gd name="T46" fmla="*/ 232 w 250"/>
                <a:gd name="T47" fmla="*/ 57 h 75"/>
                <a:gd name="T48" fmla="*/ 229 w 250"/>
                <a:gd name="T49" fmla="*/ 60 h 75"/>
                <a:gd name="T50" fmla="*/ 204 w 250"/>
                <a:gd name="T51" fmla="*/ 60 h 75"/>
                <a:gd name="T52" fmla="*/ 202 w 250"/>
                <a:gd name="T53" fmla="*/ 57 h 75"/>
                <a:gd name="T54" fmla="*/ 202 w 250"/>
                <a:gd name="T55" fmla="*/ 18 h 75"/>
                <a:gd name="T56" fmla="*/ 204 w 250"/>
                <a:gd name="T57" fmla="*/ 15 h 75"/>
                <a:gd name="T58" fmla="*/ 229 w 250"/>
                <a:gd name="T59" fmla="*/ 15 h 75"/>
                <a:gd name="T60" fmla="*/ 232 w 250"/>
                <a:gd name="T61" fmla="*/ 18 h 75"/>
                <a:gd name="T62" fmla="*/ 232 w 250"/>
                <a:gd name="T63" fmla="*/ 5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0" h="75">
                  <a:moveTo>
                    <a:pt x="230" y="0"/>
                  </a:moveTo>
                  <a:cubicBezTo>
                    <a:pt x="20" y="0"/>
                    <a:pt x="20" y="0"/>
                    <a:pt x="20" y="0"/>
                  </a:cubicBezTo>
                  <a:cubicBezTo>
                    <a:pt x="9" y="0"/>
                    <a:pt x="0" y="9"/>
                    <a:pt x="0" y="20"/>
                  </a:cubicBezTo>
                  <a:cubicBezTo>
                    <a:pt x="0" y="55"/>
                    <a:pt x="0" y="55"/>
                    <a:pt x="0" y="55"/>
                  </a:cubicBezTo>
                  <a:cubicBezTo>
                    <a:pt x="0" y="66"/>
                    <a:pt x="9" y="75"/>
                    <a:pt x="20" y="75"/>
                  </a:cubicBezTo>
                  <a:cubicBezTo>
                    <a:pt x="230" y="75"/>
                    <a:pt x="230" y="75"/>
                    <a:pt x="230" y="75"/>
                  </a:cubicBezTo>
                  <a:cubicBezTo>
                    <a:pt x="241" y="75"/>
                    <a:pt x="250" y="66"/>
                    <a:pt x="250" y="55"/>
                  </a:cubicBezTo>
                  <a:cubicBezTo>
                    <a:pt x="250" y="20"/>
                    <a:pt x="250" y="20"/>
                    <a:pt x="250" y="20"/>
                  </a:cubicBezTo>
                  <a:cubicBezTo>
                    <a:pt x="250" y="9"/>
                    <a:pt x="241" y="0"/>
                    <a:pt x="230" y="0"/>
                  </a:cubicBezTo>
                  <a:close/>
                  <a:moveTo>
                    <a:pt x="145" y="57"/>
                  </a:moveTo>
                  <a:cubicBezTo>
                    <a:pt x="145" y="59"/>
                    <a:pt x="144" y="60"/>
                    <a:pt x="142" y="60"/>
                  </a:cubicBezTo>
                  <a:cubicBezTo>
                    <a:pt x="91" y="60"/>
                    <a:pt x="91" y="60"/>
                    <a:pt x="91" y="60"/>
                  </a:cubicBezTo>
                  <a:cubicBezTo>
                    <a:pt x="89" y="60"/>
                    <a:pt x="88" y="59"/>
                    <a:pt x="88" y="57"/>
                  </a:cubicBezTo>
                  <a:cubicBezTo>
                    <a:pt x="88" y="48"/>
                    <a:pt x="88" y="48"/>
                    <a:pt x="88" y="48"/>
                  </a:cubicBezTo>
                  <a:cubicBezTo>
                    <a:pt x="88" y="47"/>
                    <a:pt x="89" y="45"/>
                    <a:pt x="91" y="45"/>
                  </a:cubicBezTo>
                  <a:cubicBezTo>
                    <a:pt x="142" y="45"/>
                    <a:pt x="142" y="45"/>
                    <a:pt x="142" y="45"/>
                  </a:cubicBezTo>
                  <a:cubicBezTo>
                    <a:pt x="144" y="45"/>
                    <a:pt x="145" y="47"/>
                    <a:pt x="145" y="48"/>
                  </a:cubicBezTo>
                  <a:lnTo>
                    <a:pt x="145" y="57"/>
                  </a:lnTo>
                  <a:close/>
                  <a:moveTo>
                    <a:pt x="162" y="60"/>
                  </a:moveTo>
                  <a:cubicBezTo>
                    <a:pt x="157" y="60"/>
                    <a:pt x="154" y="57"/>
                    <a:pt x="154" y="52"/>
                  </a:cubicBezTo>
                  <a:cubicBezTo>
                    <a:pt x="154" y="48"/>
                    <a:pt x="157" y="45"/>
                    <a:pt x="162" y="45"/>
                  </a:cubicBezTo>
                  <a:cubicBezTo>
                    <a:pt x="166" y="45"/>
                    <a:pt x="169" y="48"/>
                    <a:pt x="169" y="52"/>
                  </a:cubicBezTo>
                  <a:cubicBezTo>
                    <a:pt x="169" y="57"/>
                    <a:pt x="166" y="60"/>
                    <a:pt x="162" y="60"/>
                  </a:cubicBezTo>
                  <a:close/>
                  <a:moveTo>
                    <a:pt x="232" y="57"/>
                  </a:moveTo>
                  <a:cubicBezTo>
                    <a:pt x="232" y="59"/>
                    <a:pt x="231" y="60"/>
                    <a:pt x="229" y="60"/>
                  </a:cubicBezTo>
                  <a:cubicBezTo>
                    <a:pt x="204" y="60"/>
                    <a:pt x="204" y="60"/>
                    <a:pt x="204" y="60"/>
                  </a:cubicBezTo>
                  <a:cubicBezTo>
                    <a:pt x="203" y="60"/>
                    <a:pt x="202" y="59"/>
                    <a:pt x="202" y="57"/>
                  </a:cubicBezTo>
                  <a:cubicBezTo>
                    <a:pt x="202" y="18"/>
                    <a:pt x="202" y="18"/>
                    <a:pt x="202" y="18"/>
                  </a:cubicBezTo>
                  <a:cubicBezTo>
                    <a:pt x="202" y="16"/>
                    <a:pt x="203" y="15"/>
                    <a:pt x="204" y="15"/>
                  </a:cubicBezTo>
                  <a:cubicBezTo>
                    <a:pt x="229" y="15"/>
                    <a:pt x="229" y="15"/>
                    <a:pt x="229" y="15"/>
                  </a:cubicBezTo>
                  <a:cubicBezTo>
                    <a:pt x="231" y="15"/>
                    <a:pt x="232" y="16"/>
                    <a:pt x="232" y="18"/>
                  </a:cubicBezTo>
                  <a:lnTo>
                    <a:pt x="232" y="57"/>
                  </a:lnTo>
                  <a:close/>
                </a:path>
              </a:pathLst>
            </a:custGeom>
            <a:grpFill/>
            <a:ln>
              <a:solidFill>
                <a:srgbClr val="00B388"/>
              </a:solidFill>
            </a:ln>
          </p:spPr>
          <p:txBody>
            <a:bodyPr vert="horz" wrap="square" lIns="68562" tIns="34281" rIns="68562" bIns="34281" numCol="1" anchor="t" anchorCtr="0" compatLnSpc="1">
              <a:prstTxWarp prst="textNoShape">
                <a:avLst/>
              </a:prstTxWarp>
            </a:bodyPr>
            <a:lstStyle/>
            <a:p>
              <a:pPr defTabSz="456983">
                <a:defRPr/>
              </a:pPr>
              <a:endParaRPr lang="en-US" sz="1349" kern="0" dirty="0">
                <a:solidFill>
                  <a:prstClr val="black"/>
                </a:solidFill>
              </a:endParaRPr>
            </a:p>
          </p:txBody>
        </p:sp>
        <p:sp>
          <p:nvSpPr>
            <p:cNvPr id="71" name="Freeform 6"/>
            <p:cNvSpPr>
              <a:spLocks noEditPoints="1"/>
            </p:cNvSpPr>
            <p:nvPr/>
          </p:nvSpPr>
          <p:spPr bwMode="auto">
            <a:xfrm>
              <a:off x="3012957" y="2777908"/>
              <a:ext cx="1709654" cy="513752"/>
            </a:xfrm>
            <a:custGeom>
              <a:avLst/>
              <a:gdLst>
                <a:gd name="T0" fmla="*/ 230 w 250"/>
                <a:gd name="T1" fmla="*/ 0 h 75"/>
                <a:gd name="T2" fmla="*/ 20 w 250"/>
                <a:gd name="T3" fmla="*/ 0 h 75"/>
                <a:gd name="T4" fmla="*/ 0 w 250"/>
                <a:gd name="T5" fmla="*/ 20 h 75"/>
                <a:gd name="T6" fmla="*/ 0 w 250"/>
                <a:gd name="T7" fmla="*/ 55 h 75"/>
                <a:gd name="T8" fmla="*/ 20 w 250"/>
                <a:gd name="T9" fmla="*/ 75 h 75"/>
                <a:gd name="T10" fmla="*/ 230 w 250"/>
                <a:gd name="T11" fmla="*/ 75 h 75"/>
                <a:gd name="T12" fmla="*/ 250 w 250"/>
                <a:gd name="T13" fmla="*/ 55 h 75"/>
                <a:gd name="T14" fmla="*/ 250 w 250"/>
                <a:gd name="T15" fmla="*/ 20 h 75"/>
                <a:gd name="T16" fmla="*/ 230 w 250"/>
                <a:gd name="T17" fmla="*/ 0 h 75"/>
                <a:gd name="T18" fmla="*/ 145 w 250"/>
                <a:gd name="T19" fmla="*/ 58 h 75"/>
                <a:gd name="T20" fmla="*/ 142 w 250"/>
                <a:gd name="T21" fmla="*/ 60 h 75"/>
                <a:gd name="T22" fmla="*/ 91 w 250"/>
                <a:gd name="T23" fmla="*/ 60 h 75"/>
                <a:gd name="T24" fmla="*/ 88 w 250"/>
                <a:gd name="T25" fmla="*/ 58 h 75"/>
                <a:gd name="T26" fmla="*/ 88 w 250"/>
                <a:gd name="T27" fmla="*/ 48 h 75"/>
                <a:gd name="T28" fmla="*/ 91 w 250"/>
                <a:gd name="T29" fmla="*/ 46 h 75"/>
                <a:gd name="T30" fmla="*/ 142 w 250"/>
                <a:gd name="T31" fmla="*/ 46 h 75"/>
                <a:gd name="T32" fmla="*/ 145 w 250"/>
                <a:gd name="T33" fmla="*/ 48 h 75"/>
                <a:gd name="T34" fmla="*/ 145 w 250"/>
                <a:gd name="T35" fmla="*/ 58 h 75"/>
                <a:gd name="T36" fmla="*/ 162 w 250"/>
                <a:gd name="T37" fmla="*/ 60 h 75"/>
                <a:gd name="T38" fmla="*/ 154 w 250"/>
                <a:gd name="T39" fmla="*/ 53 h 75"/>
                <a:gd name="T40" fmla="*/ 162 w 250"/>
                <a:gd name="T41" fmla="*/ 45 h 75"/>
                <a:gd name="T42" fmla="*/ 169 w 250"/>
                <a:gd name="T43" fmla="*/ 53 h 75"/>
                <a:gd name="T44" fmla="*/ 162 w 250"/>
                <a:gd name="T45" fmla="*/ 60 h 75"/>
                <a:gd name="T46" fmla="*/ 232 w 250"/>
                <a:gd name="T47" fmla="*/ 58 h 75"/>
                <a:gd name="T48" fmla="*/ 229 w 250"/>
                <a:gd name="T49" fmla="*/ 61 h 75"/>
                <a:gd name="T50" fmla="*/ 204 w 250"/>
                <a:gd name="T51" fmla="*/ 61 h 75"/>
                <a:gd name="T52" fmla="*/ 202 w 250"/>
                <a:gd name="T53" fmla="*/ 58 h 75"/>
                <a:gd name="T54" fmla="*/ 202 w 250"/>
                <a:gd name="T55" fmla="*/ 18 h 75"/>
                <a:gd name="T56" fmla="*/ 204 w 250"/>
                <a:gd name="T57" fmla="*/ 15 h 75"/>
                <a:gd name="T58" fmla="*/ 229 w 250"/>
                <a:gd name="T59" fmla="*/ 15 h 75"/>
                <a:gd name="T60" fmla="*/ 232 w 250"/>
                <a:gd name="T61" fmla="*/ 18 h 75"/>
                <a:gd name="T62" fmla="*/ 232 w 250"/>
                <a:gd name="T63" fmla="*/ 5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0" h="75">
                  <a:moveTo>
                    <a:pt x="230" y="0"/>
                  </a:moveTo>
                  <a:cubicBezTo>
                    <a:pt x="20" y="0"/>
                    <a:pt x="20" y="0"/>
                    <a:pt x="20" y="0"/>
                  </a:cubicBezTo>
                  <a:cubicBezTo>
                    <a:pt x="9" y="0"/>
                    <a:pt x="0" y="9"/>
                    <a:pt x="0" y="20"/>
                  </a:cubicBezTo>
                  <a:cubicBezTo>
                    <a:pt x="0" y="55"/>
                    <a:pt x="0" y="55"/>
                    <a:pt x="0" y="55"/>
                  </a:cubicBezTo>
                  <a:cubicBezTo>
                    <a:pt x="0" y="66"/>
                    <a:pt x="9" y="75"/>
                    <a:pt x="20" y="75"/>
                  </a:cubicBezTo>
                  <a:cubicBezTo>
                    <a:pt x="230" y="75"/>
                    <a:pt x="230" y="75"/>
                    <a:pt x="230" y="75"/>
                  </a:cubicBezTo>
                  <a:cubicBezTo>
                    <a:pt x="241" y="75"/>
                    <a:pt x="250" y="66"/>
                    <a:pt x="250" y="55"/>
                  </a:cubicBezTo>
                  <a:cubicBezTo>
                    <a:pt x="250" y="20"/>
                    <a:pt x="250" y="20"/>
                    <a:pt x="250" y="20"/>
                  </a:cubicBezTo>
                  <a:cubicBezTo>
                    <a:pt x="250" y="9"/>
                    <a:pt x="241" y="0"/>
                    <a:pt x="230" y="0"/>
                  </a:cubicBezTo>
                  <a:close/>
                  <a:moveTo>
                    <a:pt x="145" y="58"/>
                  </a:moveTo>
                  <a:cubicBezTo>
                    <a:pt x="145" y="59"/>
                    <a:pt x="144" y="60"/>
                    <a:pt x="142" y="60"/>
                  </a:cubicBezTo>
                  <a:cubicBezTo>
                    <a:pt x="91" y="60"/>
                    <a:pt x="91" y="60"/>
                    <a:pt x="91" y="60"/>
                  </a:cubicBezTo>
                  <a:cubicBezTo>
                    <a:pt x="89" y="60"/>
                    <a:pt x="88" y="59"/>
                    <a:pt x="88" y="58"/>
                  </a:cubicBezTo>
                  <a:cubicBezTo>
                    <a:pt x="88" y="48"/>
                    <a:pt x="88" y="48"/>
                    <a:pt x="88" y="48"/>
                  </a:cubicBezTo>
                  <a:cubicBezTo>
                    <a:pt x="88" y="47"/>
                    <a:pt x="89" y="46"/>
                    <a:pt x="91" y="46"/>
                  </a:cubicBezTo>
                  <a:cubicBezTo>
                    <a:pt x="142" y="46"/>
                    <a:pt x="142" y="46"/>
                    <a:pt x="142" y="46"/>
                  </a:cubicBezTo>
                  <a:cubicBezTo>
                    <a:pt x="144" y="46"/>
                    <a:pt x="145" y="47"/>
                    <a:pt x="145" y="48"/>
                  </a:cubicBezTo>
                  <a:lnTo>
                    <a:pt x="145" y="58"/>
                  </a:lnTo>
                  <a:close/>
                  <a:moveTo>
                    <a:pt x="162" y="60"/>
                  </a:moveTo>
                  <a:cubicBezTo>
                    <a:pt x="157" y="60"/>
                    <a:pt x="154" y="57"/>
                    <a:pt x="154" y="53"/>
                  </a:cubicBezTo>
                  <a:cubicBezTo>
                    <a:pt x="154" y="49"/>
                    <a:pt x="157" y="45"/>
                    <a:pt x="162" y="45"/>
                  </a:cubicBezTo>
                  <a:cubicBezTo>
                    <a:pt x="166" y="45"/>
                    <a:pt x="169" y="49"/>
                    <a:pt x="169" y="53"/>
                  </a:cubicBezTo>
                  <a:cubicBezTo>
                    <a:pt x="169" y="57"/>
                    <a:pt x="166" y="60"/>
                    <a:pt x="162" y="60"/>
                  </a:cubicBezTo>
                  <a:close/>
                  <a:moveTo>
                    <a:pt x="232" y="58"/>
                  </a:moveTo>
                  <a:cubicBezTo>
                    <a:pt x="232" y="59"/>
                    <a:pt x="231" y="61"/>
                    <a:pt x="229" y="61"/>
                  </a:cubicBezTo>
                  <a:cubicBezTo>
                    <a:pt x="204" y="61"/>
                    <a:pt x="204" y="61"/>
                    <a:pt x="204" y="61"/>
                  </a:cubicBezTo>
                  <a:cubicBezTo>
                    <a:pt x="203" y="61"/>
                    <a:pt x="202" y="59"/>
                    <a:pt x="202" y="58"/>
                  </a:cubicBezTo>
                  <a:cubicBezTo>
                    <a:pt x="202" y="18"/>
                    <a:pt x="202" y="18"/>
                    <a:pt x="202" y="18"/>
                  </a:cubicBezTo>
                  <a:cubicBezTo>
                    <a:pt x="202" y="16"/>
                    <a:pt x="203" y="15"/>
                    <a:pt x="204" y="15"/>
                  </a:cubicBezTo>
                  <a:cubicBezTo>
                    <a:pt x="229" y="15"/>
                    <a:pt x="229" y="15"/>
                    <a:pt x="229" y="15"/>
                  </a:cubicBezTo>
                  <a:cubicBezTo>
                    <a:pt x="231" y="15"/>
                    <a:pt x="232" y="16"/>
                    <a:pt x="232" y="18"/>
                  </a:cubicBezTo>
                  <a:lnTo>
                    <a:pt x="232" y="58"/>
                  </a:lnTo>
                  <a:close/>
                </a:path>
              </a:pathLst>
            </a:custGeom>
            <a:grpFill/>
            <a:ln>
              <a:solidFill>
                <a:srgbClr val="00B388"/>
              </a:solidFill>
            </a:ln>
          </p:spPr>
          <p:txBody>
            <a:bodyPr vert="horz" wrap="square" lIns="68562" tIns="34281" rIns="68562" bIns="34281" numCol="1" anchor="t" anchorCtr="0" compatLnSpc="1">
              <a:prstTxWarp prst="textNoShape">
                <a:avLst/>
              </a:prstTxWarp>
            </a:bodyPr>
            <a:lstStyle/>
            <a:p>
              <a:pPr defTabSz="456983">
                <a:defRPr/>
              </a:pPr>
              <a:endParaRPr lang="en-US" sz="1349" kern="0" dirty="0">
                <a:solidFill>
                  <a:prstClr val="black"/>
                </a:solidFill>
              </a:endParaRPr>
            </a:p>
          </p:txBody>
        </p:sp>
        <p:sp>
          <p:nvSpPr>
            <p:cNvPr id="72" name="Freeform 7"/>
            <p:cNvSpPr>
              <a:spLocks noEditPoints="1"/>
            </p:cNvSpPr>
            <p:nvPr/>
          </p:nvSpPr>
          <p:spPr bwMode="auto">
            <a:xfrm>
              <a:off x="3012957" y="2189459"/>
              <a:ext cx="1709654" cy="505191"/>
            </a:xfrm>
            <a:custGeom>
              <a:avLst/>
              <a:gdLst>
                <a:gd name="T0" fmla="*/ 230 w 250"/>
                <a:gd name="T1" fmla="*/ 0 h 74"/>
                <a:gd name="T2" fmla="*/ 20 w 250"/>
                <a:gd name="T3" fmla="*/ 0 h 74"/>
                <a:gd name="T4" fmla="*/ 0 w 250"/>
                <a:gd name="T5" fmla="*/ 20 h 74"/>
                <a:gd name="T6" fmla="*/ 0 w 250"/>
                <a:gd name="T7" fmla="*/ 54 h 74"/>
                <a:gd name="T8" fmla="*/ 20 w 250"/>
                <a:gd name="T9" fmla="*/ 74 h 74"/>
                <a:gd name="T10" fmla="*/ 230 w 250"/>
                <a:gd name="T11" fmla="*/ 74 h 74"/>
                <a:gd name="T12" fmla="*/ 250 w 250"/>
                <a:gd name="T13" fmla="*/ 54 h 74"/>
                <a:gd name="T14" fmla="*/ 250 w 250"/>
                <a:gd name="T15" fmla="*/ 20 h 74"/>
                <a:gd name="T16" fmla="*/ 230 w 250"/>
                <a:gd name="T17" fmla="*/ 0 h 74"/>
                <a:gd name="T18" fmla="*/ 145 w 250"/>
                <a:gd name="T19" fmla="*/ 57 h 74"/>
                <a:gd name="T20" fmla="*/ 142 w 250"/>
                <a:gd name="T21" fmla="*/ 60 h 74"/>
                <a:gd name="T22" fmla="*/ 91 w 250"/>
                <a:gd name="T23" fmla="*/ 60 h 74"/>
                <a:gd name="T24" fmla="*/ 88 w 250"/>
                <a:gd name="T25" fmla="*/ 57 h 74"/>
                <a:gd name="T26" fmla="*/ 88 w 250"/>
                <a:gd name="T27" fmla="*/ 48 h 74"/>
                <a:gd name="T28" fmla="*/ 91 w 250"/>
                <a:gd name="T29" fmla="*/ 45 h 74"/>
                <a:gd name="T30" fmla="*/ 142 w 250"/>
                <a:gd name="T31" fmla="*/ 45 h 74"/>
                <a:gd name="T32" fmla="*/ 145 w 250"/>
                <a:gd name="T33" fmla="*/ 48 h 74"/>
                <a:gd name="T34" fmla="*/ 145 w 250"/>
                <a:gd name="T35" fmla="*/ 57 h 74"/>
                <a:gd name="T36" fmla="*/ 162 w 250"/>
                <a:gd name="T37" fmla="*/ 60 h 74"/>
                <a:gd name="T38" fmla="*/ 154 w 250"/>
                <a:gd name="T39" fmla="*/ 52 h 74"/>
                <a:gd name="T40" fmla="*/ 162 w 250"/>
                <a:gd name="T41" fmla="*/ 45 h 74"/>
                <a:gd name="T42" fmla="*/ 169 w 250"/>
                <a:gd name="T43" fmla="*/ 52 h 74"/>
                <a:gd name="T44" fmla="*/ 162 w 250"/>
                <a:gd name="T45" fmla="*/ 60 h 74"/>
                <a:gd name="T46" fmla="*/ 232 w 250"/>
                <a:gd name="T47" fmla="*/ 57 h 74"/>
                <a:gd name="T48" fmla="*/ 229 w 250"/>
                <a:gd name="T49" fmla="*/ 60 h 74"/>
                <a:gd name="T50" fmla="*/ 204 w 250"/>
                <a:gd name="T51" fmla="*/ 60 h 74"/>
                <a:gd name="T52" fmla="*/ 202 w 250"/>
                <a:gd name="T53" fmla="*/ 57 h 74"/>
                <a:gd name="T54" fmla="*/ 202 w 250"/>
                <a:gd name="T55" fmla="*/ 17 h 74"/>
                <a:gd name="T56" fmla="*/ 204 w 250"/>
                <a:gd name="T57" fmla="*/ 14 h 74"/>
                <a:gd name="T58" fmla="*/ 229 w 250"/>
                <a:gd name="T59" fmla="*/ 14 h 74"/>
                <a:gd name="T60" fmla="*/ 232 w 250"/>
                <a:gd name="T61" fmla="*/ 17 h 74"/>
                <a:gd name="T62" fmla="*/ 232 w 250"/>
                <a:gd name="T63" fmla="*/ 5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0" h="74">
                  <a:moveTo>
                    <a:pt x="230" y="0"/>
                  </a:moveTo>
                  <a:cubicBezTo>
                    <a:pt x="20" y="0"/>
                    <a:pt x="20" y="0"/>
                    <a:pt x="20" y="0"/>
                  </a:cubicBezTo>
                  <a:cubicBezTo>
                    <a:pt x="9" y="0"/>
                    <a:pt x="0" y="9"/>
                    <a:pt x="0" y="20"/>
                  </a:cubicBezTo>
                  <a:cubicBezTo>
                    <a:pt x="0" y="54"/>
                    <a:pt x="0" y="54"/>
                    <a:pt x="0" y="54"/>
                  </a:cubicBezTo>
                  <a:cubicBezTo>
                    <a:pt x="0" y="65"/>
                    <a:pt x="9" y="74"/>
                    <a:pt x="20" y="74"/>
                  </a:cubicBezTo>
                  <a:cubicBezTo>
                    <a:pt x="230" y="74"/>
                    <a:pt x="230" y="74"/>
                    <a:pt x="230" y="74"/>
                  </a:cubicBezTo>
                  <a:cubicBezTo>
                    <a:pt x="241" y="74"/>
                    <a:pt x="250" y="65"/>
                    <a:pt x="250" y="54"/>
                  </a:cubicBezTo>
                  <a:cubicBezTo>
                    <a:pt x="250" y="20"/>
                    <a:pt x="250" y="20"/>
                    <a:pt x="250" y="20"/>
                  </a:cubicBezTo>
                  <a:cubicBezTo>
                    <a:pt x="250" y="9"/>
                    <a:pt x="241" y="0"/>
                    <a:pt x="230" y="0"/>
                  </a:cubicBezTo>
                  <a:close/>
                  <a:moveTo>
                    <a:pt x="145" y="57"/>
                  </a:moveTo>
                  <a:cubicBezTo>
                    <a:pt x="145" y="58"/>
                    <a:pt x="144" y="60"/>
                    <a:pt x="142" y="60"/>
                  </a:cubicBezTo>
                  <a:cubicBezTo>
                    <a:pt x="91" y="60"/>
                    <a:pt x="91" y="60"/>
                    <a:pt x="91" y="60"/>
                  </a:cubicBezTo>
                  <a:cubicBezTo>
                    <a:pt x="89" y="60"/>
                    <a:pt x="88" y="58"/>
                    <a:pt x="88" y="57"/>
                  </a:cubicBezTo>
                  <a:cubicBezTo>
                    <a:pt x="88" y="48"/>
                    <a:pt x="88" y="48"/>
                    <a:pt x="88" y="48"/>
                  </a:cubicBezTo>
                  <a:cubicBezTo>
                    <a:pt x="88" y="46"/>
                    <a:pt x="89" y="45"/>
                    <a:pt x="91" y="45"/>
                  </a:cubicBezTo>
                  <a:cubicBezTo>
                    <a:pt x="142" y="45"/>
                    <a:pt x="142" y="45"/>
                    <a:pt x="142" y="45"/>
                  </a:cubicBezTo>
                  <a:cubicBezTo>
                    <a:pt x="144" y="45"/>
                    <a:pt x="145" y="46"/>
                    <a:pt x="145" y="48"/>
                  </a:cubicBezTo>
                  <a:lnTo>
                    <a:pt x="145" y="57"/>
                  </a:lnTo>
                  <a:close/>
                  <a:moveTo>
                    <a:pt x="162" y="60"/>
                  </a:moveTo>
                  <a:cubicBezTo>
                    <a:pt x="157" y="60"/>
                    <a:pt x="154" y="56"/>
                    <a:pt x="154" y="52"/>
                  </a:cubicBezTo>
                  <a:cubicBezTo>
                    <a:pt x="154" y="48"/>
                    <a:pt x="157" y="45"/>
                    <a:pt x="162" y="45"/>
                  </a:cubicBezTo>
                  <a:cubicBezTo>
                    <a:pt x="166" y="45"/>
                    <a:pt x="169" y="48"/>
                    <a:pt x="169" y="52"/>
                  </a:cubicBezTo>
                  <a:cubicBezTo>
                    <a:pt x="169" y="56"/>
                    <a:pt x="166" y="60"/>
                    <a:pt x="162" y="60"/>
                  </a:cubicBezTo>
                  <a:close/>
                  <a:moveTo>
                    <a:pt x="232" y="57"/>
                  </a:moveTo>
                  <a:cubicBezTo>
                    <a:pt x="232" y="59"/>
                    <a:pt x="231" y="60"/>
                    <a:pt x="229" y="60"/>
                  </a:cubicBezTo>
                  <a:cubicBezTo>
                    <a:pt x="204" y="60"/>
                    <a:pt x="204" y="60"/>
                    <a:pt x="204" y="60"/>
                  </a:cubicBezTo>
                  <a:cubicBezTo>
                    <a:pt x="203" y="60"/>
                    <a:pt x="202" y="59"/>
                    <a:pt x="202" y="57"/>
                  </a:cubicBezTo>
                  <a:cubicBezTo>
                    <a:pt x="202" y="17"/>
                    <a:pt x="202" y="17"/>
                    <a:pt x="202" y="17"/>
                  </a:cubicBezTo>
                  <a:cubicBezTo>
                    <a:pt x="202" y="16"/>
                    <a:pt x="203" y="14"/>
                    <a:pt x="204" y="14"/>
                  </a:cubicBezTo>
                  <a:cubicBezTo>
                    <a:pt x="229" y="14"/>
                    <a:pt x="229" y="14"/>
                    <a:pt x="229" y="14"/>
                  </a:cubicBezTo>
                  <a:cubicBezTo>
                    <a:pt x="231" y="14"/>
                    <a:pt x="232" y="16"/>
                    <a:pt x="232" y="17"/>
                  </a:cubicBezTo>
                  <a:lnTo>
                    <a:pt x="232" y="57"/>
                  </a:lnTo>
                  <a:close/>
                </a:path>
              </a:pathLst>
            </a:custGeom>
            <a:grpFill/>
            <a:ln>
              <a:solidFill>
                <a:srgbClr val="00B388"/>
              </a:solidFill>
            </a:ln>
          </p:spPr>
          <p:txBody>
            <a:bodyPr vert="horz" wrap="square" lIns="68562" tIns="34281" rIns="68562" bIns="34281" numCol="1" anchor="t" anchorCtr="0" compatLnSpc="1">
              <a:prstTxWarp prst="textNoShape">
                <a:avLst/>
              </a:prstTxWarp>
            </a:bodyPr>
            <a:lstStyle/>
            <a:p>
              <a:pPr defTabSz="456983">
                <a:defRPr/>
              </a:pPr>
              <a:endParaRPr lang="en-US" sz="1349" kern="0" dirty="0">
                <a:solidFill>
                  <a:prstClr val="black"/>
                </a:solidFill>
              </a:endParaRPr>
            </a:p>
          </p:txBody>
        </p:sp>
      </p:grpSp>
      <p:sp>
        <p:nvSpPr>
          <p:cNvPr id="53" name="Freeform 128"/>
          <p:cNvSpPr>
            <a:spLocks noChangeAspect="1"/>
          </p:cNvSpPr>
          <p:nvPr/>
        </p:nvSpPr>
        <p:spPr bwMode="white">
          <a:xfrm>
            <a:off x="6636853" y="2652674"/>
            <a:ext cx="765804" cy="4230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B388"/>
          </a:solidFill>
          <a:ln>
            <a:noFill/>
          </a:ln>
          <a:extLst/>
        </p:spPr>
        <p:txBody>
          <a:bodyPr vert="horz" wrap="square" lIns="68562" tIns="34281" rIns="68562" bIns="34281" numCol="1" anchor="b" anchorCtr="0" compatLnSpc="1">
            <a:prstTxWarp prst="textNoShape">
              <a:avLst/>
            </a:prstTxWarp>
          </a:bodyPr>
          <a:lstStyle/>
          <a:p>
            <a:pPr defTabSz="456983">
              <a:defRPr/>
            </a:pPr>
            <a:r>
              <a:rPr lang="en-US" sz="788" kern="0" dirty="0">
                <a:gradFill>
                  <a:gsLst>
                    <a:gs pos="31858">
                      <a:prstClr val="white"/>
                    </a:gs>
                    <a:gs pos="46667">
                      <a:prstClr val="white"/>
                    </a:gs>
                  </a:gsLst>
                  <a:lin ang="5400000" scaled="1"/>
                </a:gradFill>
              </a:rPr>
              <a:t>OpenStack</a:t>
            </a:r>
          </a:p>
        </p:txBody>
      </p:sp>
      <p:sp>
        <p:nvSpPr>
          <p:cNvPr id="54" name="Rectangle 53"/>
          <p:cNvSpPr/>
          <p:nvPr/>
        </p:nvSpPr>
        <p:spPr>
          <a:xfrm>
            <a:off x="6636853" y="3062662"/>
            <a:ext cx="1206119" cy="334835"/>
          </a:xfrm>
          <a:prstGeom prst="rect">
            <a:avLst/>
          </a:prstGeom>
        </p:spPr>
        <p:txBody>
          <a:bodyPr wrap="square">
            <a:spAutoFit/>
          </a:bodyPr>
          <a:lstStyle/>
          <a:p>
            <a:pPr defTabSz="456983">
              <a:defRPr/>
            </a:pPr>
            <a:r>
              <a:rPr lang="en-US" sz="788" kern="0" dirty="0">
                <a:solidFill>
                  <a:srgbClr val="00B388"/>
                </a:solidFill>
              </a:rPr>
              <a:t>Cloud Operating System</a:t>
            </a:r>
          </a:p>
        </p:txBody>
      </p:sp>
      <p:cxnSp>
        <p:nvCxnSpPr>
          <p:cNvPr id="55" name="Straight Arrow Connector 54"/>
          <p:cNvCxnSpPr/>
          <p:nvPr/>
        </p:nvCxnSpPr>
        <p:spPr>
          <a:xfrm>
            <a:off x="5621974" y="2630951"/>
            <a:ext cx="0" cy="467107"/>
          </a:xfrm>
          <a:prstGeom prst="straightConnector1">
            <a:avLst/>
          </a:prstGeom>
          <a:noFill/>
          <a:ln w="38100" cap="flat" cmpd="sng" algn="ctr">
            <a:solidFill>
              <a:schemeClr val="bg1">
                <a:lumMod val="65000"/>
                <a:alpha val="69804"/>
              </a:schemeClr>
            </a:solidFill>
            <a:prstDash val="solid"/>
            <a:miter lim="800000"/>
            <a:headEnd type="triangle" w="med" len="med"/>
            <a:tailEnd type="triangle"/>
          </a:ln>
          <a:effectLst/>
        </p:spPr>
      </p:cxnSp>
      <p:cxnSp>
        <p:nvCxnSpPr>
          <p:cNvPr id="57" name="Straight Arrow Connector 56"/>
          <p:cNvCxnSpPr/>
          <p:nvPr/>
        </p:nvCxnSpPr>
        <p:spPr>
          <a:xfrm>
            <a:off x="6329235" y="2854894"/>
            <a:ext cx="0" cy="243165"/>
          </a:xfrm>
          <a:prstGeom prst="straightConnector1">
            <a:avLst/>
          </a:prstGeom>
          <a:noFill/>
          <a:ln w="38100" cap="flat" cmpd="sng" algn="ctr">
            <a:solidFill>
              <a:schemeClr val="bg1">
                <a:lumMod val="65000"/>
                <a:alpha val="69804"/>
              </a:schemeClr>
            </a:solidFill>
            <a:prstDash val="solid"/>
            <a:miter lim="800000"/>
            <a:headEnd type="none" w="med" len="med"/>
            <a:tailEnd type="triangle"/>
          </a:ln>
          <a:effectLst/>
        </p:spPr>
      </p:cxnSp>
      <p:cxnSp>
        <p:nvCxnSpPr>
          <p:cNvPr id="66" name="Straight Arrow Connector 65"/>
          <p:cNvCxnSpPr/>
          <p:nvPr/>
        </p:nvCxnSpPr>
        <p:spPr>
          <a:xfrm>
            <a:off x="4912746" y="2854894"/>
            <a:ext cx="0" cy="243165"/>
          </a:xfrm>
          <a:prstGeom prst="straightConnector1">
            <a:avLst/>
          </a:prstGeom>
          <a:noFill/>
          <a:ln w="38100" cap="flat" cmpd="sng" algn="ctr">
            <a:solidFill>
              <a:schemeClr val="bg1">
                <a:lumMod val="65000"/>
                <a:alpha val="69804"/>
              </a:schemeClr>
            </a:solidFill>
            <a:prstDash val="solid"/>
            <a:miter lim="800000"/>
            <a:headEnd type="none" w="med" len="med"/>
            <a:tailEnd type="triangle"/>
          </a:ln>
          <a:effectLst/>
        </p:spPr>
      </p:cxnSp>
      <p:cxnSp>
        <p:nvCxnSpPr>
          <p:cNvPr id="67" name="Straight Arrow Connector 66"/>
          <p:cNvCxnSpPr/>
          <p:nvPr/>
        </p:nvCxnSpPr>
        <p:spPr>
          <a:xfrm>
            <a:off x="4453862" y="2864506"/>
            <a:ext cx="1876488" cy="0"/>
          </a:xfrm>
          <a:prstGeom prst="straightConnector1">
            <a:avLst/>
          </a:prstGeom>
          <a:noFill/>
          <a:ln w="38100" cap="flat" cmpd="sng" algn="ctr">
            <a:solidFill>
              <a:schemeClr val="bg1">
                <a:lumMod val="65000"/>
                <a:alpha val="69804"/>
              </a:schemeClr>
            </a:solidFill>
            <a:prstDash val="solid"/>
            <a:miter lim="800000"/>
            <a:headEnd type="triangle" w="med" len="med"/>
            <a:tailEnd type="none"/>
          </a:ln>
          <a:effectLst/>
        </p:spPr>
      </p:cxnSp>
      <p:sp>
        <p:nvSpPr>
          <p:cNvPr id="68" name="Freeform 5"/>
          <p:cNvSpPr>
            <a:spLocks noEditPoints="1"/>
          </p:cNvSpPr>
          <p:nvPr/>
        </p:nvSpPr>
        <p:spPr bwMode="auto">
          <a:xfrm>
            <a:off x="3752644" y="2652674"/>
            <a:ext cx="601240" cy="423040"/>
          </a:xfrm>
          <a:custGeom>
            <a:avLst/>
            <a:gdLst>
              <a:gd name="T0" fmla="*/ 2357 w 2411"/>
              <a:gd name="T1" fmla="*/ 0 h 1695"/>
              <a:gd name="T2" fmla="*/ 47 w 2411"/>
              <a:gd name="T3" fmla="*/ 0 h 1695"/>
              <a:gd name="T4" fmla="*/ 0 w 2411"/>
              <a:gd name="T5" fmla="*/ 47 h 1695"/>
              <a:gd name="T6" fmla="*/ 0 w 2411"/>
              <a:gd name="T7" fmla="*/ 1406 h 1695"/>
              <a:gd name="T8" fmla="*/ 47 w 2411"/>
              <a:gd name="T9" fmla="*/ 1453 h 1695"/>
              <a:gd name="T10" fmla="*/ 335 w 2411"/>
              <a:gd name="T11" fmla="*/ 1453 h 1695"/>
              <a:gd name="T12" fmla="*/ 335 w 2411"/>
              <a:gd name="T13" fmla="*/ 1453 h 1695"/>
              <a:gd name="T14" fmla="*/ 1101 w 2411"/>
              <a:gd name="T15" fmla="*/ 1453 h 1695"/>
              <a:gd name="T16" fmla="*/ 1101 w 2411"/>
              <a:gd name="T17" fmla="*/ 1558 h 1695"/>
              <a:gd name="T18" fmla="*/ 653 w 2411"/>
              <a:gd name="T19" fmla="*/ 1558 h 1695"/>
              <a:gd name="T20" fmla="*/ 605 w 2411"/>
              <a:gd name="T21" fmla="*/ 1591 h 1695"/>
              <a:gd name="T22" fmla="*/ 562 w 2411"/>
              <a:gd name="T23" fmla="*/ 1638 h 1695"/>
              <a:gd name="T24" fmla="*/ 562 w 2411"/>
              <a:gd name="T25" fmla="*/ 1648 h 1695"/>
              <a:gd name="T26" fmla="*/ 609 w 2411"/>
              <a:gd name="T27" fmla="*/ 1695 h 1695"/>
              <a:gd name="T28" fmla="*/ 1762 w 2411"/>
              <a:gd name="T29" fmla="*/ 1695 h 1695"/>
              <a:gd name="T30" fmla="*/ 1815 w 2411"/>
              <a:gd name="T31" fmla="*/ 1648 h 1695"/>
              <a:gd name="T32" fmla="*/ 1815 w 2411"/>
              <a:gd name="T33" fmla="*/ 1638 h 1695"/>
              <a:gd name="T34" fmla="*/ 1724 w 2411"/>
              <a:gd name="T35" fmla="*/ 1558 h 1695"/>
              <a:gd name="T36" fmla="*/ 1272 w 2411"/>
              <a:gd name="T37" fmla="*/ 1558 h 1695"/>
              <a:gd name="T38" fmla="*/ 1272 w 2411"/>
              <a:gd name="T39" fmla="*/ 1453 h 1695"/>
              <a:gd name="T40" fmla="*/ 2357 w 2411"/>
              <a:gd name="T41" fmla="*/ 1453 h 1695"/>
              <a:gd name="T42" fmla="*/ 2411 w 2411"/>
              <a:gd name="T43" fmla="*/ 1406 h 1695"/>
              <a:gd name="T44" fmla="*/ 2411 w 2411"/>
              <a:gd name="T45" fmla="*/ 47 h 1695"/>
              <a:gd name="T46" fmla="*/ 2357 w 2411"/>
              <a:gd name="T47" fmla="*/ 0 h 1695"/>
              <a:gd name="T48" fmla="*/ 2277 w 2411"/>
              <a:gd name="T49" fmla="*/ 1322 h 1695"/>
              <a:gd name="T50" fmla="*/ 128 w 2411"/>
              <a:gd name="T51" fmla="*/ 1322 h 1695"/>
              <a:gd name="T52" fmla="*/ 128 w 2411"/>
              <a:gd name="T53" fmla="*/ 133 h 1695"/>
              <a:gd name="T54" fmla="*/ 2277 w 2411"/>
              <a:gd name="T55" fmla="*/ 133 h 1695"/>
              <a:gd name="T56" fmla="*/ 2277 w 2411"/>
              <a:gd name="T57" fmla="*/ 1322 h 1695"/>
              <a:gd name="T58" fmla="*/ 2277 w 2411"/>
              <a:gd name="T59" fmla="*/ 1322 h 1695"/>
              <a:gd name="T60" fmla="*/ 797 w 2411"/>
              <a:gd name="T61" fmla="*/ 583 h 1695"/>
              <a:gd name="T62" fmla="*/ 193 w 2411"/>
              <a:gd name="T63" fmla="*/ 583 h 1695"/>
              <a:gd name="T64" fmla="*/ 193 w 2411"/>
              <a:gd name="T65" fmla="*/ 1187 h 1695"/>
              <a:gd name="T66" fmla="*/ 797 w 2411"/>
              <a:gd name="T67" fmla="*/ 1187 h 1695"/>
              <a:gd name="T68" fmla="*/ 797 w 2411"/>
              <a:gd name="T69" fmla="*/ 583 h 1695"/>
              <a:gd name="T70" fmla="*/ 1491 w 2411"/>
              <a:gd name="T71" fmla="*/ 583 h 1695"/>
              <a:gd name="T72" fmla="*/ 888 w 2411"/>
              <a:gd name="T73" fmla="*/ 583 h 1695"/>
              <a:gd name="T74" fmla="*/ 888 w 2411"/>
              <a:gd name="T75" fmla="*/ 1187 h 1695"/>
              <a:gd name="T76" fmla="*/ 1491 w 2411"/>
              <a:gd name="T77" fmla="*/ 1187 h 1695"/>
              <a:gd name="T78" fmla="*/ 1491 w 2411"/>
              <a:gd name="T79" fmla="*/ 583 h 1695"/>
              <a:gd name="T80" fmla="*/ 2186 w 2411"/>
              <a:gd name="T81" fmla="*/ 583 h 1695"/>
              <a:gd name="T82" fmla="*/ 1582 w 2411"/>
              <a:gd name="T83" fmla="*/ 583 h 1695"/>
              <a:gd name="T84" fmla="*/ 1582 w 2411"/>
              <a:gd name="T85" fmla="*/ 1187 h 1695"/>
              <a:gd name="T86" fmla="*/ 2186 w 2411"/>
              <a:gd name="T87" fmla="*/ 1187 h 1695"/>
              <a:gd name="T88" fmla="*/ 2186 w 2411"/>
              <a:gd name="T89" fmla="*/ 583 h 1695"/>
              <a:gd name="T90" fmla="*/ 2186 w 2411"/>
              <a:gd name="T91" fmla="*/ 228 h 1695"/>
              <a:gd name="T92" fmla="*/ 193 w 2411"/>
              <a:gd name="T93" fmla="*/ 228 h 1695"/>
              <a:gd name="T94" fmla="*/ 193 w 2411"/>
              <a:gd name="T95" fmla="*/ 489 h 1695"/>
              <a:gd name="T96" fmla="*/ 2186 w 2411"/>
              <a:gd name="T97" fmla="*/ 489 h 1695"/>
              <a:gd name="T98" fmla="*/ 2186 w 2411"/>
              <a:gd name="T99" fmla="*/ 228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11" h="1695">
                <a:moveTo>
                  <a:pt x="2357" y="0"/>
                </a:moveTo>
                <a:cubicBezTo>
                  <a:pt x="47" y="0"/>
                  <a:pt x="47" y="0"/>
                  <a:pt x="47" y="0"/>
                </a:cubicBezTo>
                <a:cubicBezTo>
                  <a:pt x="23" y="0"/>
                  <a:pt x="0" y="19"/>
                  <a:pt x="0" y="47"/>
                </a:cubicBezTo>
                <a:cubicBezTo>
                  <a:pt x="0" y="1406"/>
                  <a:pt x="0" y="1406"/>
                  <a:pt x="0" y="1406"/>
                </a:cubicBezTo>
                <a:cubicBezTo>
                  <a:pt x="0" y="1435"/>
                  <a:pt x="23" y="1453"/>
                  <a:pt x="47" y="1453"/>
                </a:cubicBezTo>
                <a:cubicBezTo>
                  <a:pt x="335" y="1453"/>
                  <a:pt x="335" y="1453"/>
                  <a:pt x="335" y="1453"/>
                </a:cubicBezTo>
                <a:cubicBezTo>
                  <a:pt x="335" y="1453"/>
                  <a:pt x="335" y="1453"/>
                  <a:pt x="335" y="1453"/>
                </a:cubicBezTo>
                <a:cubicBezTo>
                  <a:pt x="1101" y="1453"/>
                  <a:pt x="1101" y="1453"/>
                  <a:pt x="1101" y="1453"/>
                </a:cubicBezTo>
                <a:cubicBezTo>
                  <a:pt x="1101" y="1558"/>
                  <a:pt x="1101" y="1558"/>
                  <a:pt x="1101" y="1558"/>
                </a:cubicBezTo>
                <a:cubicBezTo>
                  <a:pt x="653" y="1558"/>
                  <a:pt x="653" y="1558"/>
                  <a:pt x="653" y="1558"/>
                </a:cubicBezTo>
                <a:cubicBezTo>
                  <a:pt x="628" y="1558"/>
                  <a:pt x="605" y="1591"/>
                  <a:pt x="605" y="1591"/>
                </a:cubicBezTo>
                <a:cubicBezTo>
                  <a:pt x="562" y="1638"/>
                  <a:pt x="562" y="1638"/>
                  <a:pt x="562" y="1638"/>
                </a:cubicBezTo>
                <a:cubicBezTo>
                  <a:pt x="562" y="1648"/>
                  <a:pt x="562" y="1648"/>
                  <a:pt x="562" y="1648"/>
                </a:cubicBezTo>
                <a:cubicBezTo>
                  <a:pt x="562" y="1676"/>
                  <a:pt x="581" y="1695"/>
                  <a:pt x="609" y="1695"/>
                </a:cubicBezTo>
                <a:cubicBezTo>
                  <a:pt x="1762" y="1695"/>
                  <a:pt x="1762" y="1695"/>
                  <a:pt x="1762" y="1695"/>
                </a:cubicBezTo>
                <a:cubicBezTo>
                  <a:pt x="1790" y="1695"/>
                  <a:pt x="1815" y="1676"/>
                  <a:pt x="1815" y="1648"/>
                </a:cubicBezTo>
                <a:cubicBezTo>
                  <a:pt x="1815" y="1638"/>
                  <a:pt x="1815" y="1638"/>
                  <a:pt x="1815" y="1638"/>
                </a:cubicBezTo>
                <a:cubicBezTo>
                  <a:pt x="1771" y="1591"/>
                  <a:pt x="1748" y="1558"/>
                  <a:pt x="1724" y="1558"/>
                </a:cubicBezTo>
                <a:cubicBezTo>
                  <a:pt x="1272" y="1558"/>
                  <a:pt x="1272" y="1558"/>
                  <a:pt x="1272" y="1558"/>
                </a:cubicBezTo>
                <a:cubicBezTo>
                  <a:pt x="1272" y="1453"/>
                  <a:pt x="1272" y="1453"/>
                  <a:pt x="1272" y="1453"/>
                </a:cubicBezTo>
                <a:cubicBezTo>
                  <a:pt x="2357" y="1453"/>
                  <a:pt x="2357" y="1453"/>
                  <a:pt x="2357" y="1453"/>
                </a:cubicBezTo>
                <a:cubicBezTo>
                  <a:pt x="2386" y="1453"/>
                  <a:pt x="2411" y="1435"/>
                  <a:pt x="2411" y="1406"/>
                </a:cubicBezTo>
                <a:cubicBezTo>
                  <a:pt x="2411" y="47"/>
                  <a:pt x="2411" y="47"/>
                  <a:pt x="2411" y="47"/>
                </a:cubicBezTo>
                <a:cubicBezTo>
                  <a:pt x="2411" y="19"/>
                  <a:pt x="2386" y="0"/>
                  <a:pt x="2357" y="0"/>
                </a:cubicBezTo>
                <a:close/>
                <a:moveTo>
                  <a:pt x="2277" y="1322"/>
                </a:moveTo>
                <a:cubicBezTo>
                  <a:pt x="128" y="1322"/>
                  <a:pt x="128" y="1322"/>
                  <a:pt x="128" y="1322"/>
                </a:cubicBezTo>
                <a:cubicBezTo>
                  <a:pt x="128" y="133"/>
                  <a:pt x="128" y="133"/>
                  <a:pt x="128" y="133"/>
                </a:cubicBezTo>
                <a:cubicBezTo>
                  <a:pt x="2277" y="133"/>
                  <a:pt x="2277" y="133"/>
                  <a:pt x="2277" y="133"/>
                </a:cubicBezTo>
                <a:cubicBezTo>
                  <a:pt x="2277" y="1322"/>
                  <a:pt x="2277" y="1322"/>
                  <a:pt x="2277" y="1322"/>
                </a:cubicBezTo>
                <a:cubicBezTo>
                  <a:pt x="2277" y="1322"/>
                  <a:pt x="2277" y="1322"/>
                  <a:pt x="2277" y="1322"/>
                </a:cubicBezTo>
                <a:close/>
                <a:moveTo>
                  <a:pt x="797" y="583"/>
                </a:moveTo>
                <a:cubicBezTo>
                  <a:pt x="193" y="583"/>
                  <a:pt x="193" y="583"/>
                  <a:pt x="193" y="583"/>
                </a:cubicBezTo>
                <a:cubicBezTo>
                  <a:pt x="193" y="1187"/>
                  <a:pt x="193" y="1187"/>
                  <a:pt x="193" y="1187"/>
                </a:cubicBezTo>
                <a:cubicBezTo>
                  <a:pt x="797" y="1187"/>
                  <a:pt x="797" y="1187"/>
                  <a:pt x="797" y="1187"/>
                </a:cubicBezTo>
                <a:lnTo>
                  <a:pt x="797" y="583"/>
                </a:lnTo>
                <a:close/>
                <a:moveTo>
                  <a:pt x="1491" y="583"/>
                </a:moveTo>
                <a:cubicBezTo>
                  <a:pt x="888" y="583"/>
                  <a:pt x="888" y="583"/>
                  <a:pt x="888" y="583"/>
                </a:cubicBezTo>
                <a:cubicBezTo>
                  <a:pt x="888" y="1187"/>
                  <a:pt x="888" y="1187"/>
                  <a:pt x="888" y="1187"/>
                </a:cubicBezTo>
                <a:cubicBezTo>
                  <a:pt x="1491" y="1187"/>
                  <a:pt x="1491" y="1187"/>
                  <a:pt x="1491" y="1187"/>
                </a:cubicBezTo>
                <a:lnTo>
                  <a:pt x="1491" y="583"/>
                </a:lnTo>
                <a:close/>
                <a:moveTo>
                  <a:pt x="2186" y="583"/>
                </a:moveTo>
                <a:cubicBezTo>
                  <a:pt x="1582" y="583"/>
                  <a:pt x="1582" y="583"/>
                  <a:pt x="1582" y="583"/>
                </a:cubicBezTo>
                <a:cubicBezTo>
                  <a:pt x="1582" y="1187"/>
                  <a:pt x="1582" y="1187"/>
                  <a:pt x="1582" y="1187"/>
                </a:cubicBezTo>
                <a:cubicBezTo>
                  <a:pt x="2186" y="1187"/>
                  <a:pt x="2186" y="1187"/>
                  <a:pt x="2186" y="1187"/>
                </a:cubicBezTo>
                <a:lnTo>
                  <a:pt x="2186" y="583"/>
                </a:lnTo>
                <a:close/>
                <a:moveTo>
                  <a:pt x="2186" y="228"/>
                </a:moveTo>
                <a:cubicBezTo>
                  <a:pt x="193" y="228"/>
                  <a:pt x="193" y="228"/>
                  <a:pt x="193" y="228"/>
                </a:cubicBezTo>
                <a:cubicBezTo>
                  <a:pt x="193" y="489"/>
                  <a:pt x="193" y="489"/>
                  <a:pt x="193" y="489"/>
                </a:cubicBezTo>
                <a:cubicBezTo>
                  <a:pt x="2186" y="489"/>
                  <a:pt x="2186" y="489"/>
                  <a:pt x="2186" y="489"/>
                </a:cubicBezTo>
                <a:lnTo>
                  <a:pt x="2186" y="228"/>
                </a:lnTo>
                <a:close/>
              </a:path>
            </a:pathLst>
          </a:custGeom>
          <a:solidFill>
            <a:srgbClr val="00B388"/>
          </a:solidFill>
          <a:ln>
            <a:noFill/>
          </a:ln>
        </p:spPr>
        <p:txBody>
          <a:bodyPr vert="horz" wrap="square" lIns="68562" tIns="34281" rIns="68562" bIns="34281" numCol="1" anchor="t" anchorCtr="0" compatLnSpc="1">
            <a:prstTxWarp prst="textNoShape">
              <a:avLst/>
            </a:prstTxWarp>
          </a:bodyPr>
          <a:lstStyle/>
          <a:p>
            <a:pPr defTabSz="456983">
              <a:defRPr/>
            </a:pPr>
            <a:endParaRPr lang="en-US" sz="1349" kern="0" dirty="0">
              <a:solidFill>
                <a:prstClr val="black"/>
              </a:solidFill>
            </a:endParaRPr>
          </a:p>
        </p:txBody>
      </p:sp>
      <p:sp>
        <p:nvSpPr>
          <p:cNvPr id="69" name="Rectangle 68"/>
          <p:cNvSpPr/>
          <p:nvPr/>
        </p:nvSpPr>
        <p:spPr>
          <a:xfrm>
            <a:off x="3150269" y="3062662"/>
            <a:ext cx="1206119" cy="346249"/>
          </a:xfrm>
          <a:prstGeom prst="rect">
            <a:avLst/>
          </a:prstGeom>
        </p:spPr>
        <p:txBody>
          <a:bodyPr wrap="square">
            <a:spAutoFit/>
          </a:bodyPr>
          <a:lstStyle/>
          <a:p>
            <a:pPr algn="r" defTabSz="456983">
              <a:spcAft>
                <a:spcPts val="400"/>
              </a:spcAft>
              <a:buSzPct val="100000"/>
              <a:defRPr/>
            </a:pPr>
            <a:r>
              <a:rPr lang="en-US" sz="825" kern="0" dirty="0">
                <a:solidFill>
                  <a:srgbClr val="00B388"/>
                </a:solidFill>
              </a:rPr>
              <a:t>OpenStack dashboard</a:t>
            </a:r>
          </a:p>
        </p:txBody>
      </p:sp>
      <p:sp>
        <p:nvSpPr>
          <p:cNvPr id="108" name="Rectangle 107"/>
          <p:cNvSpPr/>
          <p:nvPr/>
        </p:nvSpPr>
        <p:spPr>
          <a:xfrm>
            <a:off x="2723931" y="5410045"/>
            <a:ext cx="6756087" cy="313932"/>
          </a:xfrm>
          <a:prstGeom prst="rect">
            <a:avLst/>
          </a:prstGeom>
        </p:spPr>
        <p:txBody>
          <a:bodyPr wrap="square">
            <a:spAutoFit/>
          </a:bodyPr>
          <a:lstStyle/>
          <a:p>
            <a:pPr marL="0" lvl="1" algn="ctr" defTabSz="457086">
              <a:lnSpc>
                <a:spcPct val="90000"/>
              </a:lnSpc>
              <a:spcBef>
                <a:spcPts val="450"/>
              </a:spcBef>
              <a:spcAft>
                <a:spcPts val="400"/>
              </a:spcAft>
              <a:buClr>
                <a:srgbClr val="87898B"/>
              </a:buClr>
              <a:buSzPct val="100000"/>
              <a:defRPr/>
            </a:pPr>
            <a:r>
              <a:rPr lang="en-US" sz="1600" b="1" kern="0" dirty="0">
                <a:gradFill>
                  <a:gsLst>
                    <a:gs pos="83186">
                      <a:prstClr val="white"/>
                    </a:gs>
                    <a:gs pos="64602">
                      <a:prstClr val="white"/>
                    </a:gs>
                  </a:gsLst>
                  <a:lin ang="5400000" scaled="1"/>
                </a:gradFill>
                <a:cs typeface="HP Simplified" pitchFamily="34" charset="0"/>
              </a:rPr>
              <a:t>HPE’s OpenStack Technology Indemnification Program</a:t>
            </a:r>
          </a:p>
        </p:txBody>
      </p:sp>
    </p:spTree>
    <p:extLst>
      <p:ext uri="{BB962C8B-B14F-4D97-AF65-F5344CB8AC3E}">
        <p14:creationId xmlns:p14="http://schemas.microsoft.com/office/powerpoint/2010/main" val="131697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Helion OpenStack Dashboards</a:t>
            </a:r>
          </a:p>
        </p:txBody>
      </p:sp>
      <p:sp>
        <p:nvSpPr>
          <p:cNvPr id="5" name="Text Placeholder 4"/>
          <p:cNvSpPr>
            <a:spLocks noGrp="1"/>
          </p:cNvSpPr>
          <p:nvPr>
            <p:ph type="body" sz="quarter" idx="13"/>
          </p:nvPr>
        </p:nvSpPr>
        <p:spPr/>
        <p:txBody>
          <a:bodyPr/>
          <a:lstStyle/>
          <a:p>
            <a:r>
              <a:rPr lang="en-US" dirty="0"/>
              <a:t>Centralized Operations Console for managing the health of your cloud</a:t>
            </a:r>
          </a:p>
        </p:txBody>
      </p:sp>
      <p:sp>
        <p:nvSpPr>
          <p:cNvPr id="3" name="Text Placeholder 2"/>
          <p:cNvSpPr>
            <a:spLocks noGrp="1"/>
          </p:cNvSpPr>
          <p:nvPr>
            <p:ph type="body" idx="1"/>
          </p:nvPr>
        </p:nvSpPr>
        <p:spPr/>
        <p:txBody>
          <a:bodyPr/>
          <a:lstStyle/>
          <a:p>
            <a:r>
              <a:rPr lang="en-US" dirty="0"/>
              <a:t>Monitoring and Operations</a:t>
            </a:r>
          </a:p>
        </p:txBody>
      </p:sp>
      <p:sp>
        <p:nvSpPr>
          <p:cNvPr id="4" name="Text Placeholder 3"/>
          <p:cNvSpPr>
            <a:spLocks noGrp="1"/>
          </p:cNvSpPr>
          <p:nvPr>
            <p:ph type="body" sz="quarter" idx="14"/>
          </p:nvPr>
        </p:nvSpPr>
        <p:spPr/>
        <p:txBody>
          <a:bodyPr/>
          <a:lstStyle/>
          <a:p>
            <a:endParaRPr lang="en-US"/>
          </a:p>
        </p:txBody>
      </p:sp>
      <p:sp>
        <p:nvSpPr>
          <p:cNvPr id="10" name="Slide Number Placeholder 9"/>
          <p:cNvSpPr>
            <a:spLocks noGrp="1"/>
          </p:cNvSpPr>
          <p:nvPr>
            <p:ph type="sldNum" sz="quarter" idx="12"/>
          </p:nvPr>
        </p:nvSpPr>
        <p:spPr/>
        <p:txBody>
          <a:bodyPr/>
          <a:lstStyle/>
          <a:p>
            <a:fld id="{B016F8AB-BCEA-4347-8BA6-BE776009BC89}" type="slidenum">
              <a:rPr lang="en-US" smtClean="0"/>
              <a:t>70</a:t>
            </a:fld>
            <a:endParaRPr lang="en-US" dirty="0"/>
          </a:p>
        </p:txBody>
      </p:sp>
      <p:grpSp>
        <p:nvGrpSpPr>
          <p:cNvPr id="11" name="Group 10"/>
          <p:cNvGrpSpPr/>
          <p:nvPr/>
        </p:nvGrpSpPr>
        <p:grpSpPr>
          <a:xfrm>
            <a:off x="581178" y="2807342"/>
            <a:ext cx="3485525" cy="2386316"/>
            <a:chOff x="6705600" y="2640830"/>
            <a:chExt cx="3485525" cy="2386316"/>
          </a:xfrm>
        </p:grpSpPr>
        <p:sp>
          <p:nvSpPr>
            <p:cNvPr id="12" name="Rectangle 11"/>
            <p:cNvSpPr/>
            <p:nvPr/>
          </p:nvSpPr>
          <p:spPr>
            <a:xfrm>
              <a:off x="6705601" y="2640830"/>
              <a:ext cx="2291402" cy="1645920"/>
            </a:xfrm>
            <a:prstGeom prst="rect">
              <a:avLst/>
            </a:prstGeom>
            <a:solidFill>
              <a:srgbClr val="00B388"/>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1218804">
                <a:tabLst>
                  <a:tab pos="10359832" algn="r"/>
                </a:tabLst>
              </a:pPr>
              <a:r>
                <a:rPr lang="en-US" sz="1400" b="1" kern="0" dirty="0">
                  <a:solidFill>
                    <a:prstClr val="black"/>
                  </a:solidFill>
                </a:rPr>
                <a:t>Ops Console</a:t>
              </a:r>
            </a:p>
            <a:p>
              <a:pPr algn="ctr" defTabSz="1218804">
                <a:tabLst>
                  <a:tab pos="10359832" algn="r"/>
                </a:tabLst>
              </a:pPr>
              <a:r>
                <a:rPr lang="en-US" sz="1000" b="1" kern="0" dirty="0">
                  <a:solidFill>
                    <a:prstClr val="black"/>
                  </a:solidFill>
                </a:rPr>
                <a:t>(operations dashboard)</a:t>
              </a:r>
            </a:p>
          </p:txBody>
        </p:sp>
        <p:sp>
          <p:nvSpPr>
            <p:cNvPr id="13" name="Rectangle 12"/>
            <p:cNvSpPr/>
            <p:nvPr/>
          </p:nvSpPr>
          <p:spPr>
            <a:xfrm>
              <a:off x="8631936" y="4387066"/>
              <a:ext cx="1559189" cy="640080"/>
            </a:xfrm>
            <a:prstGeom prst="rect">
              <a:avLst/>
            </a:prstGeom>
            <a:solidFill>
              <a:srgbClr val="00B388"/>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1218804">
                <a:tabLst>
                  <a:tab pos="10359832" algn="r"/>
                </a:tabLst>
              </a:pPr>
              <a:r>
                <a:rPr lang="en-US" sz="1400" b="1" kern="0" dirty="0" err="1">
                  <a:solidFill>
                    <a:prstClr val="black"/>
                  </a:solidFill>
                </a:rPr>
                <a:t>Logstash</a:t>
              </a:r>
              <a:r>
                <a:rPr lang="en-US" sz="1400" b="1" kern="0" dirty="0">
                  <a:solidFill>
                    <a:prstClr val="black"/>
                  </a:solidFill>
                </a:rPr>
                <a:t> / </a:t>
              </a:r>
              <a:r>
                <a:rPr lang="en-US" sz="1400" b="1" kern="0" dirty="0" err="1">
                  <a:solidFill>
                    <a:prstClr val="black"/>
                  </a:solidFill>
                </a:rPr>
                <a:t>ElasticSearch</a:t>
              </a:r>
              <a:endParaRPr lang="en-US" sz="1400" b="1" kern="0" dirty="0">
                <a:solidFill>
                  <a:prstClr val="black"/>
                </a:solidFill>
              </a:endParaRPr>
            </a:p>
            <a:p>
              <a:pPr algn="ctr" defTabSz="1218804">
                <a:tabLst>
                  <a:tab pos="10359832" algn="r"/>
                </a:tabLst>
              </a:pPr>
              <a:r>
                <a:rPr lang="en-US" sz="1000" b="1" kern="0" dirty="0">
                  <a:solidFill>
                    <a:prstClr val="black"/>
                  </a:solidFill>
                </a:rPr>
                <a:t>(logging)</a:t>
              </a:r>
            </a:p>
          </p:txBody>
        </p:sp>
        <p:sp>
          <p:nvSpPr>
            <p:cNvPr id="14" name="Rectangle 13"/>
            <p:cNvSpPr/>
            <p:nvPr/>
          </p:nvSpPr>
          <p:spPr>
            <a:xfrm>
              <a:off x="6705600" y="4387066"/>
              <a:ext cx="1828800" cy="640080"/>
            </a:xfrm>
            <a:prstGeom prst="rect">
              <a:avLst/>
            </a:prstGeom>
            <a:solidFill>
              <a:srgbClr val="00B388"/>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1218804">
                <a:tabLst>
                  <a:tab pos="10359832" algn="r"/>
                </a:tabLst>
              </a:pPr>
              <a:r>
                <a:rPr lang="en-US" sz="1400" b="1" kern="0" dirty="0" err="1">
                  <a:solidFill>
                    <a:prstClr val="black"/>
                  </a:solidFill>
                </a:rPr>
                <a:t>Monasca</a:t>
              </a:r>
              <a:endParaRPr lang="en-US" sz="1400" b="1" kern="0" dirty="0">
                <a:solidFill>
                  <a:prstClr val="black"/>
                </a:solidFill>
              </a:endParaRPr>
            </a:p>
            <a:p>
              <a:pPr algn="ctr" defTabSz="1218804">
                <a:tabLst>
                  <a:tab pos="10359832" algn="r"/>
                </a:tabLst>
              </a:pPr>
              <a:r>
                <a:rPr lang="en-US" sz="1000" b="1" kern="0" dirty="0">
                  <a:solidFill>
                    <a:prstClr val="black"/>
                  </a:solidFill>
                </a:rPr>
                <a:t>(monitoring)</a:t>
              </a:r>
            </a:p>
          </p:txBody>
        </p:sp>
        <p:sp>
          <p:nvSpPr>
            <p:cNvPr id="15" name="Rectangle 14"/>
            <p:cNvSpPr/>
            <p:nvPr/>
          </p:nvSpPr>
          <p:spPr>
            <a:xfrm>
              <a:off x="9093845" y="2640830"/>
              <a:ext cx="1097280" cy="1645920"/>
            </a:xfrm>
            <a:prstGeom prst="rect">
              <a:avLst/>
            </a:prstGeom>
            <a:solidFill>
              <a:srgbClr val="00B388"/>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1218804">
                <a:tabLst>
                  <a:tab pos="10359832" algn="r"/>
                </a:tabLst>
              </a:pPr>
              <a:r>
                <a:rPr lang="en-US" sz="1400" b="1" kern="0" dirty="0" err="1">
                  <a:solidFill>
                    <a:prstClr val="black"/>
                  </a:solidFill>
                </a:rPr>
                <a:t>Kibana</a:t>
              </a:r>
              <a:endParaRPr lang="en-US" sz="1400" b="1" kern="0" dirty="0">
                <a:solidFill>
                  <a:prstClr val="black"/>
                </a:solidFill>
              </a:endParaRPr>
            </a:p>
            <a:p>
              <a:pPr algn="ctr" defTabSz="1218804">
                <a:tabLst>
                  <a:tab pos="10359832" algn="r"/>
                </a:tabLst>
              </a:pPr>
              <a:r>
                <a:rPr lang="en-US" sz="1000" b="1" kern="0" dirty="0">
                  <a:solidFill>
                    <a:prstClr val="black"/>
                  </a:solidFill>
                </a:rPr>
                <a:t>(logging search dashboard)</a:t>
              </a:r>
            </a:p>
          </p:txBody>
        </p:sp>
      </p:grpSp>
      <p:pic>
        <p:nvPicPr>
          <p:cNvPr id="17" name="Picture 2"/>
          <p:cNvPicPr>
            <a:picLocks noChangeAspect="1"/>
          </p:cNvPicPr>
          <p:nvPr/>
        </p:nvPicPr>
        <p:blipFill>
          <a:blip r:embed="rId3"/>
          <a:stretch>
            <a:fillRect/>
          </a:stretch>
        </p:blipFill>
        <p:spPr>
          <a:xfrm>
            <a:off x="4566000" y="1315075"/>
            <a:ext cx="3423435" cy="2480726"/>
          </a:xfrm>
          <a:prstGeom prst="rect">
            <a:avLst/>
          </a:prstGeom>
          <a:ln>
            <a:noFill/>
          </a:ln>
          <a:effectLst>
            <a:outerShdw blurRad="190500" algn="tl" rotWithShape="0">
              <a:srgbClr val="000000">
                <a:alpha val="70000"/>
              </a:srgbClr>
            </a:outerShdw>
          </a:effectLst>
        </p:spPr>
      </p:pic>
      <p:pic>
        <p:nvPicPr>
          <p:cNvPr id="18" name="Picture 3"/>
          <p:cNvPicPr>
            <a:picLocks noChangeAspect="1"/>
          </p:cNvPicPr>
          <p:nvPr/>
        </p:nvPicPr>
        <p:blipFill>
          <a:blip r:embed="rId4"/>
          <a:stretch>
            <a:fillRect/>
          </a:stretch>
        </p:blipFill>
        <p:spPr>
          <a:xfrm>
            <a:off x="8129343" y="1315240"/>
            <a:ext cx="3646066" cy="2501569"/>
          </a:xfrm>
          <a:prstGeom prst="rect">
            <a:avLst/>
          </a:prstGeom>
          <a:ln>
            <a:noFill/>
          </a:ln>
          <a:effectLst>
            <a:outerShdw blurRad="190500" algn="tl" rotWithShape="0">
              <a:srgbClr val="000000">
                <a:alpha val="70000"/>
              </a:srgbClr>
            </a:outerShdw>
          </a:effectLst>
        </p:spPr>
      </p:pic>
      <p:pic>
        <p:nvPicPr>
          <p:cNvPr id="20" name="Picture 5"/>
          <p:cNvPicPr>
            <a:picLocks noChangeAspect="1"/>
          </p:cNvPicPr>
          <p:nvPr/>
        </p:nvPicPr>
        <p:blipFill rotWithShape="1">
          <a:blip r:embed="rId5"/>
          <a:srcRect b="2147"/>
          <a:stretch/>
        </p:blipFill>
        <p:spPr>
          <a:xfrm>
            <a:off x="4587851" y="3980988"/>
            <a:ext cx="3401584" cy="2343612"/>
          </a:xfrm>
          <a:prstGeom prst="rect">
            <a:avLst/>
          </a:prstGeom>
          <a:ln>
            <a:noFill/>
          </a:ln>
          <a:effectLst>
            <a:outerShdw blurRad="190500" algn="tl" rotWithShape="0">
              <a:srgbClr val="000000">
                <a:alpha val="70000"/>
              </a:srgbClr>
            </a:outerShdw>
          </a:effectLst>
        </p:spPr>
      </p:pic>
      <p:pic>
        <p:nvPicPr>
          <p:cNvPr id="16" name="Picture 8"/>
          <p:cNvPicPr>
            <a:picLocks noChangeAspect="1"/>
          </p:cNvPicPr>
          <p:nvPr/>
        </p:nvPicPr>
        <p:blipFill>
          <a:blip r:embed="rId6"/>
          <a:stretch>
            <a:fillRect/>
          </a:stretch>
        </p:blipFill>
        <p:spPr>
          <a:xfrm>
            <a:off x="8147609" y="3980988"/>
            <a:ext cx="3627800" cy="2357595"/>
          </a:xfrm>
          <a:prstGeom prst="rect">
            <a:avLst/>
          </a:prstGeom>
        </p:spPr>
      </p:pic>
    </p:spTree>
    <p:extLst>
      <p:ext uri="{BB962C8B-B14F-4D97-AF65-F5344CB8AC3E}">
        <p14:creationId xmlns:p14="http://schemas.microsoft.com/office/powerpoint/2010/main" val="364066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Monasca System Architecture </a:t>
            </a:r>
          </a:p>
        </p:txBody>
      </p:sp>
      <p:grpSp>
        <p:nvGrpSpPr>
          <p:cNvPr id="2" name="그룹 1"/>
          <p:cNvGrpSpPr/>
          <p:nvPr/>
        </p:nvGrpSpPr>
        <p:grpSpPr>
          <a:xfrm>
            <a:off x="8301000" y="2481072"/>
            <a:ext cx="3595895" cy="3476044"/>
            <a:chOff x="7894238" y="2481072"/>
            <a:chExt cx="4002657" cy="3476044"/>
          </a:xfrm>
        </p:grpSpPr>
        <p:sp>
          <p:nvSpPr>
            <p:cNvPr id="4" name="Rectangle 3"/>
            <p:cNvSpPr/>
            <p:nvPr/>
          </p:nvSpPr>
          <p:spPr>
            <a:xfrm>
              <a:off x="7896814" y="4456720"/>
              <a:ext cx="4000081" cy="546441"/>
            </a:xfrm>
            <a:prstGeom prst="rect">
              <a:avLst/>
            </a:prstGeom>
            <a:solidFill>
              <a:srgbClr val="00B388"/>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Control Plane</a:t>
              </a:r>
              <a:endParaRPr lang="en-US" sz="1600" b="1" dirty="0">
                <a:solidFill>
                  <a:prstClr val="white"/>
                </a:solidFill>
              </a:endParaRPr>
            </a:p>
          </p:txBody>
        </p:sp>
        <p:sp>
          <p:nvSpPr>
            <p:cNvPr id="5" name="Rectangle 4"/>
            <p:cNvSpPr/>
            <p:nvPr/>
          </p:nvSpPr>
          <p:spPr>
            <a:xfrm>
              <a:off x="7894238" y="3797799"/>
              <a:ext cx="4002657" cy="546441"/>
            </a:xfrm>
            <a:prstGeom prst="rect">
              <a:avLst/>
            </a:prstGeom>
            <a:solidFill>
              <a:srgbClr val="00B388"/>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Cloud IaaS</a:t>
              </a:r>
            </a:p>
          </p:txBody>
        </p:sp>
        <p:sp>
          <p:nvSpPr>
            <p:cNvPr id="7" name="Rectangle 6"/>
            <p:cNvSpPr/>
            <p:nvPr/>
          </p:nvSpPr>
          <p:spPr>
            <a:xfrm>
              <a:off x="7894238" y="5163591"/>
              <a:ext cx="1186419" cy="793525"/>
            </a:xfrm>
            <a:prstGeom prst="rect">
              <a:avLst/>
            </a:prstGeom>
            <a:solidFill>
              <a:srgbClr val="00B388"/>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prstClr val="white"/>
                  </a:solidFill>
                </a:rPr>
                <a:t>compute</a:t>
              </a:r>
            </a:p>
          </p:txBody>
        </p:sp>
        <p:sp>
          <p:nvSpPr>
            <p:cNvPr id="9" name="Rectangle 8"/>
            <p:cNvSpPr/>
            <p:nvPr/>
          </p:nvSpPr>
          <p:spPr>
            <a:xfrm>
              <a:off x="9302357" y="5163591"/>
              <a:ext cx="1186419" cy="793525"/>
            </a:xfrm>
            <a:prstGeom prst="rect">
              <a:avLst/>
            </a:prstGeom>
            <a:solidFill>
              <a:srgbClr val="00B388"/>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prstClr val="white"/>
                  </a:solidFill>
                </a:rPr>
                <a:t>network</a:t>
              </a:r>
            </a:p>
          </p:txBody>
        </p:sp>
        <p:sp>
          <p:nvSpPr>
            <p:cNvPr id="10" name="Rectangle 9"/>
            <p:cNvSpPr/>
            <p:nvPr/>
          </p:nvSpPr>
          <p:spPr>
            <a:xfrm>
              <a:off x="10710476" y="5163591"/>
              <a:ext cx="1186419" cy="793525"/>
            </a:xfrm>
            <a:prstGeom prst="rect">
              <a:avLst/>
            </a:prstGeom>
            <a:solidFill>
              <a:srgbClr val="00B388"/>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prstClr val="white"/>
                  </a:solidFill>
                </a:rPr>
                <a:t>storage</a:t>
              </a:r>
            </a:p>
          </p:txBody>
        </p:sp>
        <p:sp>
          <p:nvSpPr>
            <p:cNvPr id="11" name="Rectangle 10"/>
            <p:cNvSpPr/>
            <p:nvPr/>
          </p:nvSpPr>
          <p:spPr>
            <a:xfrm>
              <a:off x="7894238" y="3149528"/>
              <a:ext cx="4002657" cy="554651"/>
            </a:xfrm>
            <a:prstGeom prst="rect">
              <a:avLst/>
            </a:prstGeom>
            <a:pattFill prst="wdDnDiag">
              <a:fgClr>
                <a:srgbClr val="00B388"/>
              </a:fgClr>
              <a:bgClr>
                <a:schemeClr val="tx1">
                  <a:lumMod val="65000"/>
                  <a:lumOff val="35000"/>
                </a:schemeClr>
              </a:bgClr>
            </a:patt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prstClr val="white"/>
                  </a:solidFill>
                </a:rPr>
                <a:t>Cloud PaaS</a:t>
              </a:r>
            </a:p>
          </p:txBody>
        </p:sp>
        <p:sp>
          <p:nvSpPr>
            <p:cNvPr id="12" name="Rectangle 11"/>
            <p:cNvSpPr/>
            <p:nvPr/>
          </p:nvSpPr>
          <p:spPr>
            <a:xfrm>
              <a:off x="7894238" y="2481072"/>
              <a:ext cx="4002657" cy="554651"/>
            </a:xfrm>
            <a:prstGeom prst="rect">
              <a:avLst/>
            </a:prstGeom>
            <a:pattFill prst="wdDnDiag">
              <a:fgClr>
                <a:srgbClr val="00B388"/>
              </a:fgClr>
              <a:bgClr>
                <a:schemeClr val="tx1">
                  <a:lumMod val="65000"/>
                  <a:lumOff val="35000"/>
                </a:schemeClr>
              </a:bgClr>
            </a:patt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prstClr val="white"/>
                  </a:solidFill>
                </a:rPr>
                <a:t>Application</a:t>
              </a:r>
            </a:p>
          </p:txBody>
        </p:sp>
      </p:grpSp>
      <p:sp>
        <p:nvSpPr>
          <p:cNvPr id="13" name="Rectangle 12"/>
          <p:cNvSpPr/>
          <p:nvPr/>
        </p:nvSpPr>
        <p:spPr>
          <a:xfrm>
            <a:off x="10852895" y="1237560"/>
            <a:ext cx="1044000" cy="360000"/>
          </a:xfrm>
          <a:prstGeom prst="rect">
            <a:avLst/>
          </a:prstGeom>
          <a:solidFill>
            <a:srgbClr val="00B388"/>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prstClr val="white"/>
                </a:solidFill>
              </a:rPr>
              <a:t>Supported</a:t>
            </a:r>
          </a:p>
        </p:txBody>
      </p:sp>
      <p:sp>
        <p:nvSpPr>
          <p:cNvPr id="14" name="Rectangle 13"/>
          <p:cNvSpPr/>
          <p:nvPr/>
        </p:nvSpPr>
        <p:spPr>
          <a:xfrm>
            <a:off x="10852895" y="1595043"/>
            <a:ext cx="1044000" cy="360000"/>
          </a:xfrm>
          <a:prstGeom prst="rect">
            <a:avLst/>
          </a:prstGeom>
          <a:solidFill>
            <a:schemeClr val="tx1">
              <a:lumMod val="65000"/>
              <a:lumOff val="3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prstClr val="white"/>
                </a:solidFill>
              </a:rPr>
              <a:t>Future</a:t>
            </a:r>
            <a:endParaRPr lang="en-US" sz="1600" b="1" dirty="0">
              <a:solidFill>
                <a:prstClr val="white"/>
              </a:solidFill>
            </a:endParaRPr>
          </a:p>
        </p:txBody>
      </p:sp>
      <p:sp>
        <p:nvSpPr>
          <p:cNvPr id="15" name="Rectangle 14"/>
          <p:cNvSpPr/>
          <p:nvPr/>
        </p:nvSpPr>
        <p:spPr>
          <a:xfrm>
            <a:off x="10852895" y="1952526"/>
            <a:ext cx="1044000" cy="360000"/>
          </a:xfrm>
          <a:prstGeom prst="rect">
            <a:avLst/>
          </a:prstGeom>
          <a:pattFill prst="wdDnDiag">
            <a:fgClr>
              <a:srgbClr val="00B388"/>
            </a:fgClr>
            <a:bgClr>
              <a:schemeClr val="tx1">
                <a:lumMod val="65000"/>
                <a:lumOff val="35000"/>
              </a:schemeClr>
            </a:bgClr>
          </a:patt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solidFill>
                  <a:prstClr val="white"/>
                </a:solidFill>
              </a:rPr>
              <a:t>Partial</a:t>
            </a:r>
          </a:p>
        </p:txBody>
      </p:sp>
      <p:pic>
        <p:nvPicPr>
          <p:cNvPr id="16" name="Picture 8"/>
          <p:cNvPicPr>
            <a:picLocks noChangeAspect="1"/>
          </p:cNvPicPr>
          <p:nvPr/>
        </p:nvPicPr>
        <p:blipFill>
          <a:blip r:embed="rId3"/>
          <a:stretch>
            <a:fillRect/>
          </a:stretch>
        </p:blipFill>
        <p:spPr>
          <a:xfrm>
            <a:off x="609441" y="1524000"/>
            <a:ext cx="7492389" cy="4572000"/>
          </a:xfrm>
          <a:prstGeom prst="rect">
            <a:avLst/>
          </a:prstGeom>
        </p:spPr>
      </p:pic>
    </p:spTree>
    <p:extLst>
      <p:ext uri="{BB962C8B-B14F-4D97-AF65-F5344CB8AC3E}">
        <p14:creationId xmlns:p14="http://schemas.microsoft.com/office/powerpoint/2010/main" val="233551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Centralized Logging</a:t>
            </a:r>
            <a:endParaRPr lang="en-US" dirty="0"/>
          </a:p>
        </p:txBody>
      </p:sp>
      <p:sp>
        <p:nvSpPr>
          <p:cNvPr id="5" name="Subtitle 4"/>
          <p:cNvSpPr>
            <a:spLocks noGrp="1"/>
          </p:cNvSpPr>
          <p:nvPr>
            <p:ph type="body" sz="quarter" idx="13"/>
          </p:nvPr>
        </p:nvSpPr>
        <p:spPr/>
        <p:txBody>
          <a:bodyPr/>
          <a:lstStyle/>
          <a:p>
            <a:r>
              <a:rPr lang="en-US" dirty="0"/>
              <a:t>Silos vs. Centrally available</a:t>
            </a:r>
          </a:p>
          <a:p>
            <a:endParaRPr lang="en-US" dirty="0"/>
          </a:p>
        </p:txBody>
      </p:sp>
      <p:sp>
        <p:nvSpPr>
          <p:cNvPr id="46" name="Rectangle 5"/>
          <p:cNvSpPr/>
          <p:nvPr/>
        </p:nvSpPr>
        <p:spPr>
          <a:xfrm>
            <a:off x="3516493" y="1836374"/>
            <a:ext cx="964427" cy="556996"/>
          </a:xfrm>
          <a:prstGeom prst="rect">
            <a:avLst/>
          </a:prstGeom>
          <a:solidFill>
            <a:srgbClr val="42556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t>Keystone</a:t>
            </a:r>
          </a:p>
        </p:txBody>
      </p:sp>
      <p:cxnSp>
        <p:nvCxnSpPr>
          <p:cNvPr id="53" name="Curved Connector 10"/>
          <p:cNvCxnSpPr>
            <a:stCxn id="57" idx="3"/>
            <a:endCxn id="46" idx="1"/>
          </p:cNvCxnSpPr>
          <p:nvPr/>
        </p:nvCxnSpPr>
        <p:spPr>
          <a:xfrm flipV="1">
            <a:off x="2992802" y="2114873"/>
            <a:ext cx="523692" cy="1"/>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54" name="Curved Connector 11"/>
          <p:cNvCxnSpPr>
            <a:stCxn id="46" idx="2"/>
            <a:endCxn id="86" idx="1"/>
          </p:cNvCxnSpPr>
          <p:nvPr/>
        </p:nvCxnSpPr>
        <p:spPr>
          <a:xfrm rot="5400000">
            <a:off x="1860147" y="1747640"/>
            <a:ext cx="1492830" cy="2784291"/>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5" name="Curved Connector 13"/>
          <p:cNvCxnSpPr>
            <a:stCxn id="46" idx="2"/>
            <a:endCxn id="88" idx="1"/>
          </p:cNvCxnSpPr>
          <p:nvPr/>
        </p:nvCxnSpPr>
        <p:spPr>
          <a:xfrm rot="16200000" flipH="1">
            <a:off x="3559346" y="2832731"/>
            <a:ext cx="1555214" cy="676492"/>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6" name="Curved Connector 14"/>
          <p:cNvCxnSpPr>
            <a:stCxn id="89" idx="1"/>
            <a:endCxn id="46" idx="2"/>
          </p:cNvCxnSpPr>
          <p:nvPr/>
        </p:nvCxnSpPr>
        <p:spPr>
          <a:xfrm rot="5400000" flipH="1" flipV="1">
            <a:off x="2425150" y="2337803"/>
            <a:ext cx="1517990" cy="1629124"/>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7" name="Rectangle 15"/>
          <p:cNvSpPr/>
          <p:nvPr/>
        </p:nvSpPr>
        <p:spPr>
          <a:xfrm>
            <a:off x="2028375" y="1836375"/>
            <a:ext cx="964427" cy="556996"/>
          </a:xfrm>
          <a:prstGeom prst="rect">
            <a:avLst/>
          </a:prstGeom>
          <a:solidFill>
            <a:srgbClr val="42556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t>Horizon</a:t>
            </a:r>
          </a:p>
        </p:txBody>
      </p:sp>
      <p:grpSp>
        <p:nvGrpSpPr>
          <p:cNvPr id="58" name="Group 16"/>
          <p:cNvGrpSpPr/>
          <p:nvPr/>
        </p:nvGrpSpPr>
        <p:grpSpPr>
          <a:xfrm>
            <a:off x="544606" y="1599525"/>
            <a:ext cx="1192955" cy="1010891"/>
            <a:chOff x="8667358" y="1338420"/>
            <a:chExt cx="3520226" cy="1921048"/>
          </a:xfrm>
        </p:grpSpPr>
        <p:pic>
          <p:nvPicPr>
            <p:cNvPr id="59"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81780" y="1338420"/>
              <a:ext cx="1869396" cy="1325729"/>
            </a:xfrm>
            <a:prstGeom prst="rect">
              <a:avLst/>
            </a:prstGeom>
          </p:spPr>
        </p:pic>
        <p:sp>
          <p:nvSpPr>
            <p:cNvPr id="60" name="TextBox 59"/>
            <p:cNvSpPr txBox="1"/>
            <p:nvPr/>
          </p:nvSpPr>
          <p:spPr>
            <a:xfrm>
              <a:off x="8667358" y="2694201"/>
              <a:ext cx="3520226" cy="565267"/>
            </a:xfrm>
            <a:prstGeom prst="rect">
              <a:avLst/>
            </a:prstGeom>
            <a:noFill/>
          </p:spPr>
          <p:txBody>
            <a:bodyPr wrap="none" rtlCol="0">
              <a:spAutoFit/>
            </a:bodyPr>
            <a:lstStyle/>
            <a:p>
              <a:r>
                <a:rPr lang="en-US" sz="1333" b="1" dirty="0"/>
                <a:t>Project User</a:t>
              </a:r>
            </a:p>
          </p:txBody>
        </p:sp>
      </p:grpSp>
      <p:cxnSp>
        <p:nvCxnSpPr>
          <p:cNvPr id="61" name="Curved Connector 19"/>
          <p:cNvCxnSpPr>
            <a:endCxn id="57" idx="1"/>
          </p:cNvCxnSpPr>
          <p:nvPr/>
        </p:nvCxnSpPr>
        <p:spPr>
          <a:xfrm flipV="1">
            <a:off x="1509034" y="2114873"/>
            <a:ext cx="519341" cy="112763"/>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62" name="Dodecagon 20"/>
          <p:cNvSpPr/>
          <p:nvPr/>
        </p:nvSpPr>
        <p:spPr>
          <a:xfrm>
            <a:off x="2385776" y="2449239"/>
            <a:ext cx="262062" cy="219732"/>
          </a:xfrm>
          <a:prstGeom prst="dodec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1</a:t>
            </a:r>
          </a:p>
        </p:txBody>
      </p:sp>
      <p:sp>
        <p:nvSpPr>
          <p:cNvPr id="63" name="Dodecagon 21"/>
          <p:cNvSpPr/>
          <p:nvPr/>
        </p:nvSpPr>
        <p:spPr>
          <a:xfrm>
            <a:off x="3708197" y="2447268"/>
            <a:ext cx="200450" cy="219732"/>
          </a:xfrm>
          <a:prstGeom prst="dodec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2</a:t>
            </a:r>
          </a:p>
        </p:txBody>
      </p:sp>
      <p:sp>
        <p:nvSpPr>
          <p:cNvPr id="65" name="Dodecagon 23"/>
          <p:cNvSpPr/>
          <p:nvPr/>
        </p:nvSpPr>
        <p:spPr>
          <a:xfrm>
            <a:off x="3419360" y="4984990"/>
            <a:ext cx="251328" cy="219732"/>
          </a:xfrm>
          <a:prstGeom prst="dodec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5</a:t>
            </a:r>
          </a:p>
        </p:txBody>
      </p:sp>
      <p:cxnSp>
        <p:nvCxnSpPr>
          <p:cNvPr id="66" name="Curved Connector 25"/>
          <p:cNvCxnSpPr/>
          <p:nvPr/>
        </p:nvCxnSpPr>
        <p:spPr>
          <a:xfrm rot="5400000">
            <a:off x="2850598" y="2987975"/>
            <a:ext cx="1709373" cy="550687"/>
          </a:xfrm>
          <a:prstGeom prst="curvedConnector3">
            <a:avLst>
              <a:gd name="adj1" fmla="val 52743"/>
            </a:avLst>
          </a:prstGeom>
        </p:spPr>
        <p:style>
          <a:lnRef idx="1">
            <a:schemeClr val="accent1"/>
          </a:lnRef>
          <a:fillRef idx="0">
            <a:schemeClr val="accent1"/>
          </a:fillRef>
          <a:effectRef idx="0">
            <a:schemeClr val="accent1"/>
          </a:effectRef>
          <a:fontRef idx="minor">
            <a:schemeClr val="tx1"/>
          </a:fontRef>
        </p:style>
      </p:cxnSp>
      <p:sp>
        <p:nvSpPr>
          <p:cNvPr id="67" name="Dodecagon 26"/>
          <p:cNvSpPr/>
          <p:nvPr/>
        </p:nvSpPr>
        <p:spPr>
          <a:xfrm>
            <a:off x="1076801" y="4954443"/>
            <a:ext cx="204881" cy="219732"/>
          </a:xfrm>
          <a:prstGeom prst="dodec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3</a:t>
            </a:r>
          </a:p>
        </p:txBody>
      </p:sp>
      <p:grpSp>
        <p:nvGrpSpPr>
          <p:cNvPr id="68" name="Group 44"/>
          <p:cNvGrpSpPr/>
          <p:nvPr/>
        </p:nvGrpSpPr>
        <p:grpSpPr>
          <a:xfrm>
            <a:off x="5054279" y="1644964"/>
            <a:ext cx="6146571" cy="3708086"/>
            <a:chOff x="1771696" y="1201642"/>
            <a:chExt cx="6649085" cy="3148857"/>
          </a:xfrm>
        </p:grpSpPr>
        <p:pic>
          <p:nvPicPr>
            <p:cNvPr id="69" name="Picture 28"/>
            <p:cNvPicPr>
              <a:picLocks noChangeAspect="1"/>
            </p:cNvPicPr>
            <p:nvPr/>
          </p:nvPicPr>
          <p:blipFill>
            <a:blip r:embed="rId4"/>
            <a:stretch>
              <a:fillRect/>
            </a:stretch>
          </p:blipFill>
          <p:spPr>
            <a:xfrm>
              <a:off x="4408090" y="1932399"/>
              <a:ext cx="590550" cy="857250"/>
            </a:xfrm>
            <a:prstGeom prst="rect">
              <a:avLst/>
            </a:prstGeom>
          </p:spPr>
        </p:pic>
        <p:pic>
          <p:nvPicPr>
            <p:cNvPr id="70" name="Picture 29"/>
            <p:cNvPicPr>
              <a:picLocks noChangeAspect="1"/>
            </p:cNvPicPr>
            <p:nvPr/>
          </p:nvPicPr>
          <p:blipFill>
            <a:blip r:embed="rId5"/>
            <a:stretch>
              <a:fillRect/>
            </a:stretch>
          </p:blipFill>
          <p:spPr>
            <a:xfrm>
              <a:off x="5992266" y="2037778"/>
              <a:ext cx="676275" cy="723900"/>
            </a:xfrm>
            <a:prstGeom prst="rect">
              <a:avLst/>
            </a:prstGeom>
          </p:spPr>
        </p:pic>
        <p:pic>
          <p:nvPicPr>
            <p:cNvPr id="71" name="Picture 30"/>
            <p:cNvPicPr>
              <a:picLocks noChangeAspect="1"/>
            </p:cNvPicPr>
            <p:nvPr/>
          </p:nvPicPr>
          <p:blipFill>
            <a:blip r:embed="rId6"/>
            <a:stretch>
              <a:fillRect/>
            </a:stretch>
          </p:blipFill>
          <p:spPr>
            <a:xfrm>
              <a:off x="1771696" y="2037778"/>
              <a:ext cx="629535" cy="530607"/>
            </a:xfrm>
            <a:prstGeom prst="rect">
              <a:avLst/>
            </a:prstGeom>
          </p:spPr>
        </p:pic>
        <p:cxnSp>
          <p:nvCxnSpPr>
            <p:cNvPr id="72" name="Straight Arrow Connector 32"/>
            <p:cNvCxnSpPr/>
            <p:nvPr/>
          </p:nvCxnSpPr>
          <p:spPr>
            <a:xfrm>
              <a:off x="3223068" y="2415013"/>
              <a:ext cx="1119925" cy="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33"/>
            <p:cNvCxnSpPr/>
            <p:nvPr/>
          </p:nvCxnSpPr>
          <p:spPr>
            <a:xfrm>
              <a:off x="5233989" y="2404541"/>
              <a:ext cx="680142" cy="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7329586" y="2639916"/>
              <a:ext cx="1009360" cy="476091"/>
            </a:xfrm>
            <a:prstGeom prst="rect">
              <a:avLst/>
            </a:prstGeom>
            <a:noFill/>
          </p:spPr>
          <p:txBody>
            <a:bodyPr wrap="none" rtlCol="0">
              <a:spAutoFit/>
            </a:bodyPr>
            <a:lstStyle/>
            <a:p>
              <a:pPr defTabSz="573603">
                <a:spcAft>
                  <a:spcPts val="533"/>
                </a:spcAft>
                <a:buSzPct val="100000"/>
              </a:pPr>
              <a:r>
                <a:rPr lang="en-US" sz="1467" b="1" dirty="0">
                  <a:cs typeface="HP Simplified" pitchFamily="34" charset="0"/>
                </a:rPr>
                <a:t>Kibana</a:t>
              </a:r>
            </a:p>
            <a:p>
              <a:pPr defTabSz="573603">
                <a:spcAft>
                  <a:spcPts val="533"/>
                </a:spcAft>
                <a:buSzPct val="100000"/>
              </a:pPr>
              <a:r>
                <a:rPr lang="en-US" sz="1467" dirty="0">
                  <a:cs typeface="HP Simplified" pitchFamily="34" charset="0"/>
                </a:rPr>
                <a:t>Visualize</a:t>
              </a:r>
            </a:p>
          </p:txBody>
        </p:sp>
        <p:sp>
          <p:nvSpPr>
            <p:cNvPr id="75" name="TextBox 74"/>
            <p:cNvSpPr txBox="1"/>
            <p:nvPr/>
          </p:nvSpPr>
          <p:spPr>
            <a:xfrm>
              <a:off x="4342995" y="2635592"/>
              <a:ext cx="1119923" cy="476091"/>
            </a:xfrm>
            <a:prstGeom prst="rect">
              <a:avLst/>
            </a:prstGeom>
            <a:noFill/>
          </p:spPr>
          <p:txBody>
            <a:bodyPr wrap="none" rtlCol="0">
              <a:spAutoFit/>
            </a:bodyPr>
            <a:lstStyle/>
            <a:p>
              <a:pPr defTabSz="573603">
                <a:spcAft>
                  <a:spcPts val="533"/>
                </a:spcAft>
                <a:buSzPct val="100000"/>
              </a:pPr>
              <a:r>
                <a:rPr lang="en-US" sz="1467" b="1" dirty="0">
                  <a:cs typeface="HP Simplified" pitchFamily="34" charset="0"/>
                </a:rPr>
                <a:t>Logstash</a:t>
              </a:r>
            </a:p>
            <a:p>
              <a:pPr defTabSz="573603">
                <a:spcAft>
                  <a:spcPts val="533"/>
                </a:spcAft>
                <a:buSzPct val="100000"/>
              </a:pPr>
              <a:r>
                <a:rPr lang="en-US" sz="1467" dirty="0">
                  <a:cs typeface="HP Simplified" pitchFamily="34" charset="0"/>
                </a:rPr>
                <a:t>Transform</a:t>
              </a:r>
            </a:p>
          </p:txBody>
        </p:sp>
        <p:sp>
          <p:nvSpPr>
            <p:cNvPr id="76" name="TextBox 75"/>
            <p:cNvSpPr txBox="1"/>
            <p:nvPr/>
          </p:nvSpPr>
          <p:spPr>
            <a:xfrm>
              <a:off x="5816535" y="2642507"/>
              <a:ext cx="1533254" cy="476091"/>
            </a:xfrm>
            <a:prstGeom prst="rect">
              <a:avLst/>
            </a:prstGeom>
            <a:noFill/>
          </p:spPr>
          <p:txBody>
            <a:bodyPr wrap="none" rtlCol="0">
              <a:spAutoFit/>
            </a:bodyPr>
            <a:lstStyle/>
            <a:p>
              <a:pPr defTabSz="573603">
                <a:spcAft>
                  <a:spcPts val="533"/>
                </a:spcAft>
                <a:buSzPct val="100000"/>
              </a:pPr>
              <a:r>
                <a:rPr lang="en-US" sz="1467" b="1" dirty="0">
                  <a:cs typeface="HP Simplified" pitchFamily="34" charset="0"/>
                </a:rPr>
                <a:t>ElasticSearch</a:t>
              </a:r>
            </a:p>
            <a:p>
              <a:pPr defTabSz="573603">
                <a:spcAft>
                  <a:spcPts val="533"/>
                </a:spcAft>
                <a:buSzPct val="100000"/>
              </a:pPr>
              <a:r>
                <a:rPr lang="en-US" sz="1467" dirty="0">
                  <a:cs typeface="HP Simplified" pitchFamily="34" charset="0"/>
                </a:rPr>
                <a:t>Search</a:t>
              </a:r>
            </a:p>
          </p:txBody>
        </p:sp>
        <p:pic>
          <p:nvPicPr>
            <p:cNvPr id="77" name="Picture 37"/>
            <p:cNvPicPr>
              <a:picLocks noChangeAspect="1"/>
            </p:cNvPicPr>
            <p:nvPr/>
          </p:nvPicPr>
          <p:blipFill>
            <a:blip r:embed="rId7"/>
            <a:stretch>
              <a:fillRect/>
            </a:stretch>
          </p:blipFill>
          <p:spPr>
            <a:xfrm>
              <a:off x="7256487" y="2187379"/>
              <a:ext cx="1164294" cy="455269"/>
            </a:xfrm>
            <a:prstGeom prst="rect">
              <a:avLst/>
            </a:prstGeom>
          </p:spPr>
        </p:pic>
        <p:cxnSp>
          <p:nvCxnSpPr>
            <p:cNvPr id="78" name="Straight Arrow Connector 39"/>
            <p:cNvCxnSpPr/>
            <p:nvPr/>
          </p:nvCxnSpPr>
          <p:spPr>
            <a:xfrm>
              <a:off x="6611844" y="2415013"/>
              <a:ext cx="587946" cy="1"/>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2935062" y="2668643"/>
              <a:ext cx="1062700" cy="516294"/>
            </a:xfrm>
            <a:prstGeom prst="rect">
              <a:avLst/>
            </a:prstGeom>
            <a:noFill/>
          </p:spPr>
          <p:txBody>
            <a:bodyPr wrap="none" rtlCol="0">
              <a:spAutoFit/>
            </a:bodyPr>
            <a:lstStyle/>
            <a:p>
              <a:pPr defTabSz="573603">
                <a:spcAft>
                  <a:spcPts val="533"/>
                </a:spcAft>
                <a:buSzPct val="100000"/>
              </a:pPr>
              <a:r>
                <a:rPr lang="en-US" sz="1467" b="1" dirty="0">
                  <a:cs typeface="HP Simplified" pitchFamily="34" charset="0"/>
                </a:rPr>
                <a:t>Kafka</a:t>
              </a:r>
            </a:p>
            <a:p>
              <a:pPr defTabSz="573603">
                <a:spcAft>
                  <a:spcPts val="533"/>
                </a:spcAft>
                <a:buSzPct val="100000"/>
              </a:pPr>
              <a:r>
                <a:rPr lang="en-US" sz="1467" dirty="0">
                  <a:cs typeface="HP Simplified" pitchFamily="34" charset="0"/>
                </a:rPr>
                <a:t>Transport</a:t>
              </a:r>
            </a:p>
          </p:txBody>
        </p:sp>
        <p:cxnSp>
          <p:nvCxnSpPr>
            <p:cNvPr id="80" name="Straight Arrow Connector 42"/>
            <p:cNvCxnSpPr/>
            <p:nvPr/>
          </p:nvCxnSpPr>
          <p:spPr>
            <a:xfrm>
              <a:off x="2622542" y="2415013"/>
              <a:ext cx="369692" cy="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1" name="Right Brace 43"/>
            <p:cNvSpPr/>
            <p:nvPr/>
          </p:nvSpPr>
          <p:spPr>
            <a:xfrm>
              <a:off x="2439316" y="1201642"/>
              <a:ext cx="368072" cy="3148857"/>
            </a:xfrm>
            <a:prstGeom prst="rightBrace">
              <a:avLst/>
            </a:prstGeom>
            <a:ln w="19050" cmpd="sng">
              <a:solidFill>
                <a:schemeClr val="accent2">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09497"/>
              <a:endParaRPr lang="en-US" sz="2400" dirty="0">
                <a:solidFill>
                  <a:prstClr val="black"/>
                </a:solidFill>
              </a:endParaRPr>
            </a:p>
          </p:txBody>
        </p:sp>
        <p:sp>
          <p:nvSpPr>
            <p:cNvPr id="82" name="TextBox 81"/>
            <p:cNvSpPr txBox="1"/>
            <p:nvPr/>
          </p:nvSpPr>
          <p:spPr>
            <a:xfrm>
              <a:off x="1792587" y="2668642"/>
              <a:ext cx="898589" cy="476091"/>
            </a:xfrm>
            <a:prstGeom prst="rect">
              <a:avLst/>
            </a:prstGeom>
            <a:noFill/>
          </p:spPr>
          <p:txBody>
            <a:bodyPr wrap="none" rtlCol="0">
              <a:spAutoFit/>
            </a:bodyPr>
            <a:lstStyle/>
            <a:p>
              <a:pPr defTabSz="573603">
                <a:spcAft>
                  <a:spcPts val="533"/>
                </a:spcAft>
                <a:buSzPct val="100000"/>
              </a:pPr>
              <a:r>
                <a:rPr lang="en-US" sz="1467" b="1" dirty="0">
                  <a:cs typeface="HP Simplified" pitchFamily="34" charset="0"/>
                </a:rPr>
                <a:t>Beaver</a:t>
              </a:r>
            </a:p>
            <a:p>
              <a:pPr defTabSz="573603">
                <a:spcAft>
                  <a:spcPts val="533"/>
                </a:spcAft>
                <a:buSzPct val="100000"/>
              </a:pPr>
              <a:r>
                <a:rPr lang="en-US" sz="1467" dirty="0">
                  <a:cs typeface="HP Simplified" pitchFamily="34" charset="0"/>
                </a:rPr>
                <a:t>Shipper</a:t>
              </a:r>
            </a:p>
          </p:txBody>
        </p:sp>
      </p:grpSp>
      <p:pic>
        <p:nvPicPr>
          <p:cNvPr id="83" name="Picture 4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071667" y="1521001"/>
            <a:ext cx="581752" cy="697623"/>
          </a:xfrm>
          <a:prstGeom prst="rect">
            <a:avLst/>
          </a:prstGeom>
        </p:spPr>
      </p:pic>
      <p:sp>
        <p:nvSpPr>
          <p:cNvPr id="84" name="TextBox 83"/>
          <p:cNvSpPr txBox="1"/>
          <p:nvPr/>
        </p:nvSpPr>
        <p:spPr>
          <a:xfrm>
            <a:off x="10517346" y="1983630"/>
            <a:ext cx="907621" cy="502573"/>
          </a:xfrm>
          <a:prstGeom prst="rect">
            <a:avLst/>
          </a:prstGeom>
          <a:noFill/>
        </p:spPr>
        <p:txBody>
          <a:bodyPr wrap="none" rtlCol="0">
            <a:spAutoFit/>
          </a:bodyPr>
          <a:lstStyle/>
          <a:p>
            <a:r>
              <a:rPr lang="en-US" sz="1333" b="1" dirty="0"/>
              <a:t>Cloud</a:t>
            </a:r>
          </a:p>
          <a:p>
            <a:r>
              <a:rPr lang="en-US" sz="1333" b="1" dirty="0"/>
              <a:t>Operator</a:t>
            </a:r>
          </a:p>
        </p:txBody>
      </p:sp>
      <p:cxnSp>
        <p:nvCxnSpPr>
          <p:cNvPr id="85" name="Curved Connector 48"/>
          <p:cNvCxnSpPr/>
          <p:nvPr/>
        </p:nvCxnSpPr>
        <p:spPr>
          <a:xfrm rot="16200000" flipV="1">
            <a:off x="10271915" y="2200592"/>
            <a:ext cx="731571" cy="560131"/>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86" name="Can 2"/>
          <p:cNvSpPr/>
          <p:nvPr/>
        </p:nvSpPr>
        <p:spPr>
          <a:xfrm>
            <a:off x="727653" y="3886200"/>
            <a:ext cx="973526" cy="1027820"/>
          </a:xfrm>
          <a:prstGeom prst="can">
            <a:avLst/>
          </a:prstGeom>
          <a:solidFill>
            <a:srgbClr val="42556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Compute</a:t>
            </a:r>
            <a:endParaRPr lang="en-US" sz="1050" b="1" dirty="0"/>
          </a:p>
        </p:txBody>
      </p:sp>
      <p:sp>
        <p:nvSpPr>
          <p:cNvPr id="87" name="Can 49"/>
          <p:cNvSpPr/>
          <p:nvPr/>
        </p:nvSpPr>
        <p:spPr>
          <a:xfrm>
            <a:off x="3041084" y="3926623"/>
            <a:ext cx="973526" cy="1027820"/>
          </a:xfrm>
          <a:prstGeom prst="can">
            <a:avLst/>
          </a:prstGeom>
          <a:solidFill>
            <a:srgbClr val="42556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Storage</a:t>
            </a:r>
            <a:endParaRPr lang="en-US" sz="1050" b="1" dirty="0"/>
          </a:p>
        </p:txBody>
      </p:sp>
      <p:sp>
        <p:nvSpPr>
          <p:cNvPr id="88" name="Can 50"/>
          <p:cNvSpPr/>
          <p:nvPr/>
        </p:nvSpPr>
        <p:spPr>
          <a:xfrm>
            <a:off x="4188436" y="3948584"/>
            <a:ext cx="973526" cy="1027820"/>
          </a:xfrm>
          <a:prstGeom prst="can">
            <a:avLst/>
          </a:prstGeom>
          <a:solidFill>
            <a:srgbClr val="42556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Network</a:t>
            </a:r>
            <a:endParaRPr lang="en-US" sz="1050" b="1" dirty="0"/>
          </a:p>
        </p:txBody>
      </p:sp>
      <p:sp>
        <p:nvSpPr>
          <p:cNvPr id="89" name="Can 51"/>
          <p:cNvSpPr/>
          <p:nvPr/>
        </p:nvSpPr>
        <p:spPr>
          <a:xfrm>
            <a:off x="1882820" y="3911360"/>
            <a:ext cx="973526" cy="1027820"/>
          </a:xfrm>
          <a:prstGeom prst="can">
            <a:avLst/>
          </a:prstGeom>
          <a:solidFill>
            <a:srgbClr val="42556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Image</a:t>
            </a:r>
            <a:endParaRPr lang="en-US" sz="1050" b="1" dirty="0"/>
          </a:p>
        </p:txBody>
      </p:sp>
      <p:pic>
        <p:nvPicPr>
          <p:cNvPr id="90" name="Picture 6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012452" y="922911"/>
            <a:ext cx="1930299" cy="12957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1" name="Dodecagon 22"/>
          <p:cNvSpPr/>
          <p:nvPr/>
        </p:nvSpPr>
        <p:spPr>
          <a:xfrm>
            <a:off x="2293941" y="4975464"/>
            <a:ext cx="215142" cy="219732"/>
          </a:xfrm>
          <a:prstGeom prst="dodec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4</a:t>
            </a:r>
          </a:p>
        </p:txBody>
      </p:sp>
      <p:sp>
        <p:nvSpPr>
          <p:cNvPr id="92" name="Dodecagon 52"/>
          <p:cNvSpPr/>
          <p:nvPr/>
        </p:nvSpPr>
        <p:spPr>
          <a:xfrm>
            <a:off x="4609883" y="5001889"/>
            <a:ext cx="190717" cy="219732"/>
          </a:xfrm>
          <a:prstGeom prst="dodec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6</a:t>
            </a:r>
          </a:p>
        </p:txBody>
      </p:sp>
      <p:pic>
        <p:nvPicPr>
          <p:cNvPr id="93" name="Picture 5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669193" y="5515924"/>
            <a:ext cx="581752" cy="697623"/>
          </a:xfrm>
          <a:prstGeom prst="rect">
            <a:avLst/>
          </a:prstGeom>
        </p:spPr>
      </p:pic>
      <p:sp>
        <p:nvSpPr>
          <p:cNvPr id="94" name="TextBox 93"/>
          <p:cNvSpPr txBox="1"/>
          <p:nvPr/>
        </p:nvSpPr>
        <p:spPr>
          <a:xfrm>
            <a:off x="3251474" y="5837131"/>
            <a:ext cx="907621" cy="502573"/>
          </a:xfrm>
          <a:prstGeom prst="rect">
            <a:avLst/>
          </a:prstGeom>
          <a:noFill/>
        </p:spPr>
        <p:txBody>
          <a:bodyPr wrap="none" rtlCol="0">
            <a:spAutoFit/>
          </a:bodyPr>
          <a:lstStyle/>
          <a:p>
            <a:r>
              <a:rPr lang="en-US" sz="1333" b="1" dirty="0"/>
              <a:t>Cloud</a:t>
            </a:r>
          </a:p>
          <a:p>
            <a:r>
              <a:rPr lang="en-US" sz="1333" b="1" dirty="0"/>
              <a:t>Operator</a:t>
            </a:r>
          </a:p>
        </p:txBody>
      </p:sp>
      <p:sp>
        <p:nvSpPr>
          <p:cNvPr id="95" name="Rectangle 12"/>
          <p:cNvSpPr/>
          <p:nvPr/>
        </p:nvSpPr>
        <p:spPr>
          <a:xfrm>
            <a:off x="2721680" y="5180077"/>
            <a:ext cx="448205" cy="584775"/>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200" b="1" cap="none" spc="0" dirty="0">
                <a:ln/>
                <a:solidFill>
                  <a:schemeClr val="accent3"/>
                </a:solidFill>
                <a:effectLst/>
              </a:rPr>
              <a:t>?</a:t>
            </a:r>
          </a:p>
        </p:txBody>
      </p:sp>
      <p:sp>
        <p:nvSpPr>
          <p:cNvPr id="96" name="Oval Callout 6"/>
          <p:cNvSpPr/>
          <p:nvPr/>
        </p:nvSpPr>
        <p:spPr bwMode="ltGray">
          <a:xfrm>
            <a:off x="3329392" y="5345181"/>
            <a:ext cx="920847" cy="491950"/>
          </a:xfrm>
          <a:prstGeom prst="wedgeEllipseCallout">
            <a:avLst>
              <a:gd name="adj1" fmla="val -57587"/>
              <a:gd name="adj2" fmla="val 26136"/>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050" dirty="0"/>
              <a:t>Where are the logs?</a:t>
            </a:r>
          </a:p>
        </p:txBody>
      </p:sp>
      <p:pic>
        <p:nvPicPr>
          <p:cNvPr id="97"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84808" y="2605847"/>
            <a:ext cx="652895" cy="747212"/>
          </a:xfrm>
          <a:prstGeom prst="rect">
            <a:avLst/>
          </a:prstGeom>
        </p:spPr>
      </p:pic>
      <p:pic>
        <p:nvPicPr>
          <p:cNvPr id="49" name="Picture 8"/>
          <p:cNvPicPr>
            <a:picLocks noChangeAspect="1"/>
          </p:cNvPicPr>
          <p:nvPr/>
        </p:nvPicPr>
        <p:blipFill>
          <a:blip r:embed="rId11"/>
          <a:stretch>
            <a:fillRect/>
          </a:stretch>
        </p:blipFill>
        <p:spPr>
          <a:xfrm>
            <a:off x="8761165" y="4174587"/>
            <a:ext cx="2937673" cy="2283201"/>
          </a:xfrm>
          <a:prstGeom prst="rect">
            <a:avLst/>
          </a:prstGeom>
        </p:spPr>
      </p:pic>
      <p:pic>
        <p:nvPicPr>
          <p:cNvPr id="50" name="Picture 1"/>
          <p:cNvPicPr>
            <a:picLocks noChangeAspect="1"/>
          </p:cNvPicPr>
          <p:nvPr/>
        </p:nvPicPr>
        <p:blipFill>
          <a:blip r:embed="rId12"/>
          <a:stretch>
            <a:fillRect/>
          </a:stretch>
        </p:blipFill>
        <p:spPr>
          <a:xfrm>
            <a:off x="6101157" y="4174588"/>
            <a:ext cx="2473176" cy="1252493"/>
          </a:xfrm>
          <a:prstGeom prst="rect">
            <a:avLst/>
          </a:prstGeom>
        </p:spPr>
      </p:pic>
    </p:spTree>
    <p:extLst>
      <p:ext uri="{BB962C8B-B14F-4D97-AF65-F5344CB8AC3E}">
        <p14:creationId xmlns:p14="http://schemas.microsoft.com/office/powerpoint/2010/main" val="148438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z="3600" dirty="0"/>
              <a:t>Helion OpenStack vs Red Hat OSP</a:t>
            </a:r>
            <a:endParaRPr lang="ko-KR" altLang="en-US" sz="3600" dirty="0"/>
          </a:p>
        </p:txBody>
      </p:sp>
      <p:sp>
        <p:nvSpPr>
          <p:cNvPr id="3" name="텍스트 개체 틀 2"/>
          <p:cNvSpPr>
            <a:spLocks noGrp="1"/>
          </p:cNvSpPr>
          <p:nvPr>
            <p:ph type="body" sz="quarter" idx="14"/>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B016F8AB-BCEA-4347-8BA6-BE776009BC89}" type="slidenum">
              <a:rPr lang="en-US" altLang="ko-KR" smtClean="0"/>
              <a:pPr/>
              <a:t>73</a:t>
            </a:fld>
            <a:endParaRPr lang="en-US" altLang="ko-KR"/>
          </a:p>
        </p:txBody>
      </p:sp>
    </p:spTree>
    <p:extLst>
      <p:ext uri="{BB962C8B-B14F-4D97-AF65-F5344CB8AC3E}">
        <p14:creationId xmlns:p14="http://schemas.microsoft.com/office/powerpoint/2010/main" val="91364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433801"/>
          </a:xfrm>
        </p:spPr>
        <p:txBody>
          <a:bodyPr/>
          <a:lstStyle/>
          <a:p>
            <a:r>
              <a:rPr lang="en-US" dirty="0"/>
              <a:t>Helion OpenStack vs </a:t>
            </a:r>
            <a:r>
              <a:rPr lang="en-US" dirty="0" err="1"/>
              <a:t>Redhat</a:t>
            </a:r>
            <a:r>
              <a:rPr lang="en-US" dirty="0"/>
              <a:t> OpenStack  </a:t>
            </a:r>
            <a:r>
              <a:rPr lang="ko-KR" altLang="en-US"/>
              <a:t>비교 요약</a:t>
            </a:r>
            <a:endParaRPr lang="en-US" dirty="0"/>
          </a:p>
        </p:txBody>
      </p:sp>
      <p:sp>
        <p:nvSpPr>
          <p:cNvPr id="3" name="Slide Number Placeholder 2"/>
          <p:cNvSpPr>
            <a:spLocks noGrp="1"/>
          </p:cNvSpPr>
          <p:nvPr>
            <p:ph type="sldNum" sz="quarter" idx="12"/>
          </p:nvPr>
        </p:nvSpPr>
        <p:spPr/>
        <p:txBody>
          <a:bodyPr/>
          <a:lstStyle/>
          <a:p>
            <a:fld id="{B016F8AB-BCEA-4347-8BA6-BE776009BC89}" type="slidenum">
              <a:rPr lang="en-US" smtClean="0">
                <a:solidFill>
                  <a:srgbClr val="617D78"/>
                </a:solidFill>
              </a:rPr>
              <a:pPr/>
              <a:t>74</a:t>
            </a:fld>
            <a:endParaRPr lang="en-US">
              <a:solidFill>
                <a:srgbClr val="617D78"/>
              </a:solidFill>
            </a:endParaRPr>
          </a:p>
        </p:txBody>
      </p:sp>
      <p:graphicFrame>
        <p:nvGraphicFramePr>
          <p:cNvPr id="4" name="Table 3"/>
          <p:cNvGraphicFramePr>
            <a:graphicFrameLocks noGrp="1"/>
          </p:cNvGraphicFramePr>
          <p:nvPr>
            <p:extLst/>
          </p:nvPr>
        </p:nvGraphicFramePr>
        <p:xfrm>
          <a:off x="374747" y="1106877"/>
          <a:ext cx="11439330" cy="4470518"/>
        </p:xfrm>
        <a:graphic>
          <a:graphicData uri="http://schemas.openxmlformats.org/drawingml/2006/table">
            <a:tbl>
              <a:tblPr firstRow="1" bandRow="1">
                <a:tableStyleId>{5C22544A-7EE6-4342-B048-85BDC9FD1C3A}</a:tableStyleId>
              </a:tblPr>
              <a:tblGrid>
                <a:gridCol w="1595534">
                  <a:extLst>
                    <a:ext uri="{9D8B030D-6E8A-4147-A177-3AD203B41FA5}">
                      <a16:colId xmlns:a16="http://schemas.microsoft.com/office/drawing/2014/main" val="20000"/>
                    </a:ext>
                  </a:extLst>
                </a:gridCol>
                <a:gridCol w="4649460">
                  <a:extLst>
                    <a:ext uri="{9D8B030D-6E8A-4147-A177-3AD203B41FA5}">
                      <a16:colId xmlns:a16="http://schemas.microsoft.com/office/drawing/2014/main" val="20001"/>
                    </a:ext>
                  </a:extLst>
                </a:gridCol>
                <a:gridCol w="5194336">
                  <a:extLst>
                    <a:ext uri="{9D8B030D-6E8A-4147-A177-3AD203B41FA5}">
                      <a16:colId xmlns:a16="http://schemas.microsoft.com/office/drawing/2014/main" val="20002"/>
                    </a:ext>
                  </a:extLst>
                </a:gridCol>
              </a:tblGrid>
              <a:tr h="452005">
                <a:tc>
                  <a:txBody>
                    <a:bodyPr/>
                    <a:lstStyle/>
                    <a:p>
                      <a:pPr algn="ctr"/>
                      <a:endParaRPr lang="en-US" sz="1100" b="1" dirty="0">
                        <a:solidFill>
                          <a:schemeClr val="bg1"/>
                        </a:solidFill>
                        <a:latin typeface="+mn-ea"/>
                        <a:ea typeface="+mn-ea"/>
                      </a:endParaRPr>
                    </a:p>
                  </a:txBody>
                  <a:tcPr>
                    <a:noFill/>
                  </a:tcPr>
                </a:tc>
                <a:tc>
                  <a:txBody>
                    <a:bodyPr/>
                    <a:lstStyle/>
                    <a:p>
                      <a:pPr algn="ctr"/>
                      <a:r>
                        <a:rPr lang="en-US" sz="1100" dirty="0">
                          <a:latin typeface="+mn-ea"/>
                          <a:ea typeface="+mn-ea"/>
                        </a:rPr>
                        <a:t>Helion OpenStack</a:t>
                      </a:r>
                    </a:p>
                  </a:txBody>
                  <a:tcPr>
                    <a:solidFill>
                      <a:schemeClr val="tx1">
                        <a:lumMod val="65000"/>
                        <a:lumOff val="35000"/>
                      </a:schemeClr>
                    </a:solidFill>
                  </a:tcPr>
                </a:tc>
                <a:tc>
                  <a:txBody>
                    <a:bodyPr/>
                    <a:lstStyle/>
                    <a:p>
                      <a:pPr algn="ctr"/>
                      <a:r>
                        <a:rPr lang="en-US" sz="1100" dirty="0">
                          <a:latin typeface="+mn-ea"/>
                          <a:ea typeface="+mn-ea"/>
                        </a:rPr>
                        <a:t>Red Hat Linux OpenStack</a:t>
                      </a:r>
                      <a:r>
                        <a:rPr lang="en-US" sz="1100" baseline="0" dirty="0">
                          <a:latin typeface="+mn-ea"/>
                          <a:ea typeface="+mn-ea"/>
                        </a:rPr>
                        <a:t> Platform</a:t>
                      </a:r>
                      <a:endParaRPr lang="en-US" sz="1100" dirty="0">
                        <a:latin typeface="+mn-ea"/>
                        <a:ea typeface="+mn-ea"/>
                      </a:endParaRPr>
                    </a:p>
                  </a:txBody>
                  <a:tcPr>
                    <a:solidFill>
                      <a:schemeClr val="tx1">
                        <a:lumMod val="65000"/>
                        <a:lumOff val="35000"/>
                      </a:schemeClr>
                    </a:solidFill>
                  </a:tcPr>
                </a:tc>
                <a:extLst>
                  <a:ext uri="{0D108BD9-81ED-4DB2-BD59-A6C34878D82A}">
                    <a16:rowId xmlns:a16="http://schemas.microsoft.com/office/drawing/2014/main" val="10000"/>
                  </a:ext>
                </a:extLst>
              </a:tr>
              <a:tr h="520116">
                <a:tc>
                  <a:txBody>
                    <a:bodyPr/>
                    <a:lstStyle/>
                    <a:p>
                      <a:pPr algn="l"/>
                      <a:r>
                        <a:rPr lang="en-US" altLang="ko-KR" sz="1100" b="1" dirty="0">
                          <a:solidFill>
                            <a:schemeClr val="bg1"/>
                          </a:solidFill>
                          <a:latin typeface="+mn-ea"/>
                          <a:ea typeface="+mn-ea"/>
                        </a:rPr>
                        <a:t>OpenStack</a:t>
                      </a:r>
                      <a:r>
                        <a:rPr lang="ko-KR" altLang="en-US" sz="1100" b="1">
                          <a:solidFill>
                            <a:schemeClr val="bg1"/>
                          </a:solidFill>
                          <a:latin typeface="+mn-ea"/>
                          <a:ea typeface="+mn-ea"/>
                        </a:rPr>
                        <a:t> </a:t>
                      </a:r>
                      <a:r>
                        <a:rPr lang="en-US" altLang="ko-KR" sz="1100" b="1" dirty="0">
                          <a:solidFill>
                            <a:schemeClr val="bg1"/>
                          </a:solidFill>
                          <a:latin typeface="+mn-ea"/>
                          <a:ea typeface="+mn-ea"/>
                        </a:rPr>
                        <a:t>Core Service</a:t>
                      </a:r>
                      <a:endParaRPr lang="en-US" sz="1100" b="1" dirty="0">
                        <a:solidFill>
                          <a:schemeClr val="bg1"/>
                        </a:solidFill>
                        <a:latin typeface="+mn-ea"/>
                        <a:ea typeface="+mn-ea"/>
                      </a:endParaRPr>
                    </a:p>
                  </a:txBody>
                  <a:tcPr>
                    <a:solidFill>
                      <a:schemeClr val="accent1"/>
                    </a:solidFill>
                  </a:tcPr>
                </a:tc>
                <a:tc>
                  <a:txBody>
                    <a:bodyPr/>
                    <a:lstStyle/>
                    <a:p>
                      <a:r>
                        <a:rPr lang="en-US" sz="1050" dirty="0">
                          <a:latin typeface="+mn-ea"/>
                          <a:ea typeface="+mn-ea"/>
                        </a:rPr>
                        <a:t>Horizon, Heat, Cinder, Nova, Glance, Swift,</a:t>
                      </a:r>
                      <a:r>
                        <a:rPr lang="en-US" sz="1050" baseline="0" dirty="0">
                          <a:latin typeface="+mn-ea"/>
                          <a:ea typeface="+mn-ea"/>
                        </a:rPr>
                        <a:t> Ceilometer </a:t>
                      </a:r>
                      <a:r>
                        <a:rPr lang="ko-KR" altLang="en-US" sz="1050" baseline="0">
                          <a:latin typeface="+mn-ea"/>
                          <a:ea typeface="+mn-ea"/>
                        </a:rPr>
                        <a:t>지원</a:t>
                      </a:r>
                      <a:endParaRPr lang="en-US" altLang="ko-KR" sz="1050" baseline="0" dirty="0">
                        <a:latin typeface="+mn-ea"/>
                        <a:ea typeface="+mn-ea"/>
                      </a:endParaRPr>
                    </a:p>
                  </a:txBody>
                  <a:tcPr>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a:latin typeface="+mn-ea"/>
                          <a:ea typeface="+mn-ea"/>
                        </a:rPr>
                        <a:t>Horizon, Heat, Cinder, Nova, Glance, Swift,</a:t>
                      </a:r>
                      <a:r>
                        <a:rPr lang="en-US" sz="1050" baseline="0" dirty="0">
                          <a:latin typeface="+mn-ea"/>
                          <a:ea typeface="+mn-ea"/>
                        </a:rPr>
                        <a:t> Ceilometer </a:t>
                      </a:r>
                      <a:r>
                        <a:rPr lang="ko-KR" altLang="en-US" sz="1050" baseline="0">
                          <a:latin typeface="+mn-ea"/>
                          <a:ea typeface="+mn-ea"/>
                        </a:rPr>
                        <a:t>지원</a:t>
                      </a:r>
                      <a:endParaRPr lang="en-US" sz="1050" dirty="0">
                        <a:latin typeface="+mn-ea"/>
                        <a:ea typeface="+mn-ea"/>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01540">
                <a:tc>
                  <a:txBody>
                    <a:bodyPr/>
                    <a:lstStyle/>
                    <a:p>
                      <a:pPr algn="l"/>
                      <a:r>
                        <a:rPr lang="en-US" sz="1100" b="1" dirty="0">
                          <a:solidFill>
                            <a:schemeClr val="bg1"/>
                          </a:solidFill>
                          <a:latin typeface="+mn-ea"/>
                          <a:ea typeface="+mn-ea"/>
                        </a:rPr>
                        <a:t>Deployment</a:t>
                      </a:r>
                      <a:r>
                        <a:rPr lang="en-US" sz="1100" b="1" baseline="0" dirty="0">
                          <a:solidFill>
                            <a:schemeClr val="bg1"/>
                          </a:solidFill>
                          <a:latin typeface="+mn-ea"/>
                          <a:ea typeface="+mn-ea"/>
                        </a:rPr>
                        <a:t> Method</a:t>
                      </a:r>
                      <a:endParaRPr lang="en-US" sz="1100" b="1" dirty="0">
                        <a:solidFill>
                          <a:schemeClr val="bg1"/>
                        </a:solidFill>
                        <a:latin typeface="+mn-ea"/>
                        <a:ea typeface="+mn-ea"/>
                      </a:endParaRPr>
                    </a:p>
                  </a:txBody>
                  <a:tcPr>
                    <a:solidFill>
                      <a:schemeClr val="accent1"/>
                    </a:solidFill>
                  </a:tcPr>
                </a:tc>
                <a:tc>
                  <a:txBody>
                    <a:bodyPr/>
                    <a:lstStyle/>
                    <a:p>
                      <a:r>
                        <a:rPr lang="en-US" sz="1050" dirty="0" err="1">
                          <a:latin typeface="+mn-ea"/>
                          <a:ea typeface="+mn-ea"/>
                        </a:rPr>
                        <a:t>Ansible</a:t>
                      </a:r>
                      <a:r>
                        <a:rPr lang="en-US" sz="1050" dirty="0">
                          <a:latin typeface="+mn-ea"/>
                          <a:ea typeface="+mn-ea"/>
                        </a:rPr>
                        <a:t> + Cobbler +</a:t>
                      </a:r>
                      <a:r>
                        <a:rPr lang="en-US" sz="1050" baseline="0" dirty="0">
                          <a:latin typeface="+mn-ea"/>
                          <a:ea typeface="+mn-ea"/>
                        </a:rPr>
                        <a:t> </a:t>
                      </a:r>
                      <a:r>
                        <a:rPr lang="en-US" sz="1050" baseline="0" dirty="0" err="1">
                          <a:latin typeface="+mn-ea"/>
                          <a:ea typeface="+mn-ea"/>
                        </a:rPr>
                        <a:t>Git</a:t>
                      </a:r>
                      <a:r>
                        <a:rPr lang="en-US" sz="1050" baseline="0" dirty="0">
                          <a:latin typeface="+mn-ea"/>
                          <a:ea typeface="+mn-ea"/>
                        </a:rPr>
                        <a:t> Repository</a:t>
                      </a:r>
                    </a:p>
                    <a:p>
                      <a:pPr marL="0" marR="0" indent="0" algn="l" defTabSz="914400" rtl="0" eaLnBrk="1" fontAlgn="auto" latinLnBrk="0" hangingPunct="1">
                        <a:lnSpc>
                          <a:spcPct val="100000"/>
                        </a:lnSpc>
                        <a:spcBef>
                          <a:spcPts val="0"/>
                        </a:spcBef>
                        <a:spcAft>
                          <a:spcPts val="0"/>
                        </a:spcAft>
                        <a:buClrTx/>
                        <a:buSzTx/>
                        <a:buFontTx/>
                        <a:buNone/>
                        <a:tabLst/>
                        <a:defRPr/>
                      </a:pPr>
                      <a:r>
                        <a:rPr lang="ko-KR" altLang="en-US" sz="1050" dirty="0">
                          <a:latin typeface="+mn-ea"/>
                          <a:ea typeface="+mn-ea"/>
                        </a:rPr>
                        <a:t>범용적</a:t>
                      </a:r>
                      <a:r>
                        <a:rPr lang="ko-KR" altLang="en-US" sz="1050" baseline="0" dirty="0">
                          <a:latin typeface="+mn-ea"/>
                          <a:ea typeface="+mn-ea"/>
                        </a:rPr>
                        <a:t> </a:t>
                      </a:r>
                      <a:r>
                        <a:rPr lang="ko-KR" altLang="en-US" sz="1050" dirty="0" err="1">
                          <a:latin typeface="+mn-ea"/>
                          <a:ea typeface="+mn-ea"/>
                        </a:rPr>
                        <a:t>오픈소스</a:t>
                      </a:r>
                      <a:r>
                        <a:rPr lang="ko-KR" altLang="en-US" sz="1050" dirty="0">
                          <a:latin typeface="+mn-ea"/>
                          <a:ea typeface="+mn-ea"/>
                        </a:rPr>
                        <a:t> 기술을 사용해서 배도를 단순화</a:t>
                      </a:r>
                      <a:endParaRPr lang="en-US" sz="1050" dirty="0">
                        <a:latin typeface="+mn-ea"/>
                        <a:ea typeface="+mn-ea"/>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dirty="0" err="1">
                          <a:latin typeface="+mn-ea"/>
                          <a:ea typeface="+mn-ea"/>
                        </a:rPr>
                        <a:t>TripleO</a:t>
                      </a:r>
                      <a:r>
                        <a:rPr lang="en-US" sz="1050" dirty="0">
                          <a:latin typeface="+mn-ea"/>
                          <a:ea typeface="+mn-ea"/>
                        </a:rPr>
                        <a:t> ( Director -&gt;</a:t>
                      </a:r>
                      <a:r>
                        <a:rPr lang="en-US" sz="1050" baseline="0" dirty="0">
                          <a:latin typeface="+mn-ea"/>
                          <a:ea typeface="+mn-ea"/>
                        </a:rPr>
                        <a:t> Under Cloud </a:t>
                      </a:r>
                      <a:r>
                        <a:rPr lang="en-US" altLang="ko-KR" sz="1050" baseline="0" dirty="0">
                          <a:latin typeface="+mn-ea"/>
                          <a:ea typeface="+mn-ea"/>
                        </a:rPr>
                        <a:t>-&gt; Over Cloud </a:t>
                      </a:r>
                      <a:r>
                        <a:rPr lang="ko-KR" altLang="en-US" sz="1050" baseline="0">
                          <a:latin typeface="+mn-ea"/>
                          <a:ea typeface="+mn-ea"/>
                        </a:rPr>
                        <a:t>순으로 설치</a:t>
                      </a:r>
                      <a:r>
                        <a:rPr lang="en-US" altLang="ko-KR" sz="1050" baseline="0" dirty="0">
                          <a:latin typeface="+mn-ea"/>
                          <a:ea typeface="+mn-ea"/>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1050" dirty="0">
                          <a:latin typeface="+mn-ea"/>
                          <a:ea typeface="+mn-ea"/>
                        </a:rPr>
                        <a:t>OpenStack On OpenStack</a:t>
                      </a:r>
                      <a:r>
                        <a:rPr lang="ko-KR" altLang="en-US" sz="1050">
                          <a:latin typeface="+mn-ea"/>
                          <a:ea typeface="+mn-ea"/>
                        </a:rPr>
                        <a:t>으로 오픈스택 자체 기능으로 배포 관리</a:t>
                      </a:r>
                      <a:endParaRPr lang="en-US" altLang="ko-KR" sz="1050" dirty="0">
                        <a:latin typeface="+mn-ea"/>
                        <a:ea typeface="+mn-ea"/>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20116">
                <a:tc>
                  <a:txBody>
                    <a:bodyPr/>
                    <a:lstStyle/>
                    <a:p>
                      <a:pPr algn="l"/>
                      <a:r>
                        <a:rPr lang="en-US" sz="1100" b="1" dirty="0">
                          <a:solidFill>
                            <a:schemeClr val="bg1"/>
                          </a:solidFill>
                          <a:latin typeface="+mn-ea"/>
                          <a:ea typeface="+mn-ea"/>
                        </a:rPr>
                        <a:t>OpenStack</a:t>
                      </a:r>
                      <a:r>
                        <a:rPr lang="en-US" sz="1100" b="1" baseline="0" dirty="0">
                          <a:solidFill>
                            <a:schemeClr val="bg1"/>
                          </a:solidFill>
                          <a:latin typeface="+mn-ea"/>
                          <a:ea typeface="+mn-ea"/>
                        </a:rPr>
                        <a:t> </a:t>
                      </a:r>
                      <a:r>
                        <a:rPr lang="en-US" sz="1100" b="1" dirty="0">
                          <a:solidFill>
                            <a:schemeClr val="bg1"/>
                          </a:solidFill>
                          <a:latin typeface="+mn-ea"/>
                          <a:ea typeface="+mn-ea"/>
                        </a:rPr>
                        <a:t>Controller</a:t>
                      </a:r>
                      <a:r>
                        <a:rPr lang="en-US" sz="1100" b="1" baseline="0" dirty="0">
                          <a:solidFill>
                            <a:schemeClr val="bg1"/>
                          </a:solidFill>
                          <a:latin typeface="+mn-ea"/>
                          <a:ea typeface="+mn-ea"/>
                        </a:rPr>
                        <a:t> Cluster</a:t>
                      </a:r>
                      <a:endParaRPr lang="en-US" sz="1100" b="1" dirty="0">
                        <a:solidFill>
                          <a:schemeClr val="bg1"/>
                        </a:solidFill>
                        <a:latin typeface="+mn-ea"/>
                        <a:ea typeface="+mn-ea"/>
                      </a:endParaRPr>
                    </a:p>
                  </a:txBody>
                  <a:tcPr>
                    <a:solidFill>
                      <a:schemeClr val="accent1"/>
                    </a:solidFill>
                  </a:tcPr>
                </a:tc>
                <a:tc>
                  <a:txBody>
                    <a:bodyPr/>
                    <a:lstStyle/>
                    <a:p>
                      <a:r>
                        <a:rPr lang="en-US" sz="1050" dirty="0" err="1">
                          <a:latin typeface="+mn-ea"/>
                          <a:ea typeface="+mn-ea"/>
                        </a:rPr>
                        <a:t>HAProxy</a:t>
                      </a:r>
                      <a:r>
                        <a:rPr lang="en-US" sz="1050" dirty="0">
                          <a:latin typeface="+mn-ea"/>
                          <a:ea typeface="+mn-ea"/>
                        </a:rPr>
                        <a:t>,</a:t>
                      </a:r>
                      <a:r>
                        <a:rPr lang="en-US" sz="1050" baseline="0" dirty="0">
                          <a:latin typeface="+mn-ea"/>
                          <a:ea typeface="+mn-ea"/>
                        </a:rPr>
                        <a:t> </a:t>
                      </a:r>
                      <a:r>
                        <a:rPr lang="en-US" sz="1050" baseline="0" dirty="0" err="1">
                          <a:latin typeface="+mn-ea"/>
                          <a:ea typeface="+mn-ea"/>
                        </a:rPr>
                        <a:t>KeepAlived</a:t>
                      </a:r>
                      <a:r>
                        <a:rPr lang="en-US" sz="1050" baseline="0" dirty="0">
                          <a:latin typeface="+mn-ea"/>
                          <a:ea typeface="+mn-ea"/>
                        </a:rPr>
                        <a:t>, </a:t>
                      </a:r>
                      <a:r>
                        <a:rPr lang="en-US" sz="1050" baseline="0" dirty="0" err="1">
                          <a:latin typeface="+mn-ea"/>
                          <a:ea typeface="+mn-ea"/>
                        </a:rPr>
                        <a:t>Galera</a:t>
                      </a:r>
                      <a:r>
                        <a:rPr lang="en-US" sz="1050" baseline="0" dirty="0">
                          <a:latin typeface="+mn-ea"/>
                          <a:ea typeface="+mn-ea"/>
                        </a:rPr>
                        <a:t>, </a:t>
                      </a:r>
                      <a:r>
                        <a:rPr lang="en-US" sz="1050" baseline="0" dirty="0" err="1">
                          <a:latin typeface="+mn-ea"/>
                          <a:ea typeface="+mn-ea"/>
                        </a:rPr>
                        <a:t>RabbitMQ</a:t>
                      </a:r>
                      <a:r>
                        <a:rPr lang="en-US" sz="1050" baseline="0" dirty="0">
                          <a:latin typeface="+mn-ea"/>
                          <a:ea typeface="+mn-ea"/>
                        </a:rPr>
                        <a:t> Cluster</a:t>
                      </a:r>
                    </a:p>
                    <a:p>
                      <a:pPr marL="0" marR="0" indent="0" algn="l" defTabSz="914400" rtl="0" eaLnBrk="1" fontAlgn="auto" latinLnBrk="0" hangingPunct="1">
                        <a:lnSpc>
                          <a:spcPct val="100000"/>
                        </a:lnSpc>
                        <a:spcBef>
                          <a:spcPts val="0"/>
                        </a:spcBef>
                        <a:spcAft>
                          <a:spcPts val="0"/>
                        </a:spcAft>
                        <a:buClrTx/>
                        <a:buSzTx/>
                        <a:buFontTx/>
                        <a:buNone/>
                        <a:tabLst/>
                        <a:defRPr/>
                      </a:pPr>
                      <a:r>
                        <a:rPr lang="ko-KR" altLang="en-US" sz="1050" dirty="0">
                          <a:latin typeface="+mn-ea"/>
                          <a:ea typeface="+mn-ea"/>
                        </a:rPr>
                        <a:t>오직 </a:t>
                      </a:r>
                      <a:r>
                        <a:rPr lang="ko-KR" altLang="en-US" sz="1050" dirty="0" err="1">
                          <a:latin typeface="+mn-ea"/>
                          <a:ea typeface="+mn-ea"/>
                        </a:rPr>
                        <a:t>오픈소스</a:t>
                      </a:r>
                      <a:r>
                        <a:rPr lang="ko-KR" altLang="en-US" sz="1050" dirty="0">
                          <a:latin typeface="+mn-ea"/>
                          <a:ea typeface="+mn-ea"/>
                        </a:rPr>
                        <a:t> 기술만을 사용해서 </a:t>
                      </a:r>
                      <a:r>
                        <a:rPr lang="en-US" altLang="ko-KR" sz="1050" dirty="0">
                          <a:latin typeface="+mn-ea"/>
                          <a:ea typeface="+mn-ea"/>
                        </a:rPr>
                        <a:t>Cluster </a:t>
                      </a:r>
                      <a:r>
                        <a:rPr lang="ko-KR" altLang="en-US" sz="1050">
                          <a:latin typeface="+mn-ea"/>
                          <a:ea typeface="+mn-ea"/>
                        </a:rPr>
                        <a:t>고가용성 구현</a:t>
                      </a:r>
                      <a:endParaRPr lang="en-US" sz="1050" dirty="0">
                        <a:latin typeface="+mn-ea"/>
                        <a:ea typeface="+mn-ea"/>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dirty="0" err="1">
                          <a:latin typeface="+mn-ea"/>
                          <a:ea typeface="+mn-ea"/>
                        </a:rPr>
                        <a:t>HAProxy</a:t>
                      </a:r>
                      <a:r>
                        <a:rPr lang="en-US" sz="1050" dirty="0">
                          <a:latin typeface="+mn-ea"/>
                          <a:ea typeface="+mn-ea"/>
                        </a:rPr>
                        <a:t>, Pacemaker, </a:t>
                      </a:r>
                      <a:r>
                        <a:rPr lang="en-US" sz="1050" dirty="0" err="1">
                          <a:latin typeface="+mn-ea"/>
                          <a:ea typeface="+mn-ea"/>
                        </a:rPr>
                        <a:t>Galera</a:t>
                      </a:r>
                      <a:r>
                        <a:rPr lang="en-US" sz="1050" dirty="0">
                          <a:latin typeface="+mn-ea"/>
                          <a:ea typeface="+mn-ea"/>
                        </a:rPr>
                        <a:t>, </a:t>
                      </a:r>
                      <a:r>
                        <a:rPr lang="en-US" sz="1050" dirty="0" err="1">
                          <a:latin typeface="+mn-ea"/>
                          <a:ea typeface="+mn-ea"/>
                        </a:rPr>
                        <a:t>Memcached</a:t>
                      </a:r>
                      <a:endParaRPr lang="en-US" sz="1050" dirty="0">
                        <a:latin typeface="+mn-ea"/>
                        <a:ea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a:latin typeface="+mn-ea"/>
                          <a:ea typeface="+mn-ea"/>
                        </a:rPr>
                        <a:t>Red Hat</a:t>
                      </a:r>
                      <a:r>
                        <a:rPr lang="ko-KR" altLang="en-US" sz="1050">
                          <a:latin typeface="+mn-ea"/>
                          <a:ea typeface="+mn-ea"/>
                        </a:rPr>
                        <a:t>이 보유하고 있는 자체 기술과 오픈소스 사용해서 구현</a:t>
                      </a:r>
                      <a:endParaRPr lang="en-US" sz="1050" dirty="0">
                        <a:latin typeface="+mn-ea"/>
                        <a:ea typeface="+mn-ea"/>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52005">
                <a:tc>
                  <a:txBody>
                    <a:bodyPr/>
                    <a:lstStyle/>
                    <a:p>
                      <a:pPr algn="l"/>
                      <a:r>
                        <a:rPr lang="en-US" sz="1100" b="1" dirty="0">
                          <a:solidFill>
                            <a:schemeClr val="bg1"/>
                          </a:solidFill>
                          <a:latin typeface="+mn-ea"/>
                          <a:ea typeface="+mn-ea"/>
                        </a:rPr>
                        <a:t>Cluster</a:t>
                      </a:r>
                      <a:r>
                        <a:rPr lang="en-US" sz="1100" b="1" baseline="0" dirty="0">
                          <a:solidFill>
                            <a:schemeClr val="bg1"/>
                          </a:solidFill>
                          <a:latin typeface="+mn-ea"/>
                          <a:ea typeface="+mn-ea"/>
                        </a:rPr>
                        <a:t> Architecture</a:t>
                      </a:r>
                      <a:endParaRPr lang="en-US" sz="1100" b="1" dirty="0">
                        <a:solidFill>
                          <a:schemeClr val="bg1"/>
                        </a:solidFill>
                        <a:latin typeface="+mn-ea"/>
                        <a:ea typeface="+mn-ea"/>
                      </a:endParaRPr>
                    </a:p>
                  </a:txBody>
                  <a:tcPr>
                    <a:solidFill>
                      <a:schemeClr val="accent1"/>
                    </a:solidFill>
                  </a:tcPr>
                </a:tc>
                <a:tc>
                  <a:txBody>
                    <a:bodyPr/>
                    <a:lstStyle/>
                    <a:p>
                      <a:r>
                        <a:rPr lang="en-US" sz="1050" dirty="0" err="1">
                          <a:latin typeface="+mn-ea"/>
                          <a:ea typeface="+mn-ea"/>
                        </a:rPr>
                        <a:t>Deployer</a:t>
                      </a:r>
                      <a:r>
                        <a:rPr lang="en-US" sz="1050" dirty="0">
                          <a:latin typeface="+mn-ea"/>
                          <a:ea typeface="+mn-ea"/>
                        </a:rPr>
                        <a:t> (Optional) + OpenStack Cluster</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dirty="0">
                          <a:latin typeface="+mn-ea"/>
                          <a:ea typeface="+mn-ea"/>
                        </a:rPr>
                        <a:t>Director +</a:t>
                      </a:r>
                      <a:r>
                        <a:rPr lang="en-US" sz="1050" baseline="0" dirty="0">
                          <a:latin typeface="+mn-ea"/>
                          <a:ea typeface="+mn-ea"/>
                        </a:rPr>
                        <a:t> Under Cloud + Over Cloud (</a:t>
                      </a:r>
                      <a:r>
                        <a:rPr lang="en-US" sz="1050" baseline="0" dirty="0" err="1">
                          <a:latin typeface="+mn-ea"/>
                          <a:ea typeface="+mn-ea"/>
                        </a:rPr>
                        <a:t>Opentack</a:t>
                      </a:r>
                      <a:r>
                        <a:rPr lang="en-US" sz="1050" baseline="0" dirty="0">
                          <a:latin typeface="+mn-ea"/>
                          <a:ea typeface="+mn-ea"/>
                        </a:rPr>
                        <a:t> Controller)</a:t>
                      </a:r>
                      <a:endParaRPr lang="en-US" sz="1050" dirty="0">
                        <a:latin typeface="+mn-ea"/>
                        <a:ea typeface="+mn-ea"/>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01540">
                <a:tc>
                  <a:txBody>
                    <a:bodyPr/>
                    <a:lstStyle/>
                    <a:p>
                      <a:pPr algn="l"/>
                      <a:r>
                        <a:rPr lang="en-US" altLang="ko-KR" sz="1100" b="1" dirty="0">
                          <a:solidFill>
                            <a:schemeClr val="bg1"/>
                          </a:solidFill>
                          <a:latin typeface="+mn-ea"/>
                          <a:ea typeface="+mn-ea"/>
                        </a:rPr>
                        <a:t>Monitoring Service</a:t>
                      </a:r>
                      <a:endParaRPr lang="en-US" sz="1100" b="1" dirty="0">
                        <a:solidFill>
                          <a:schemeClr val="bg1"/>
                        </a:solidFill>
                        <a:latin typeface="+mn-ea"/>
                        <a:ea typeface="+mn-ea"/>
                      </a:endParaRPr>
                    </a:p>
                  </a:txBody>
                  <a:tcPr>
                    <a:solidFill>
                      <a:schemeClr val="accent1"/>
                    </a:solidFill>
                  </a:tcPr>
                </a:tc>
                <a:tc>
                  <a:txBody>
                    <a:bodyPr/>
                    <a:lstStyle/>
                    <a:p>
                      <a:r>
                        <a:rPr lang="en-US" sz="1050" dirty="0" err="1">
                          <a:latin typeface="+mn-ea"/>
                          <a:ea typeface="+mn-ea"/>
                        </a:rPr>
                        <a:t>Monasca</a:t>
                      </a:r>
                      <a:r>
                        <a:rPr lang="en-US" sz="1050" baseline="0" dirty="0">
                          <a:latin typeface="+mn-ea"/>
                          <a:ea typeface="+mn-ea"/>
                        </a:rPr>
                        <a:t> (</a:t>
                      </a:r>
                      <a:r>
                        <a:rPr lang="ko-KR" altLang="en-US" sz="1050" baseline="0">
                          <a:latin typeface="+mn-ea"/>
                          <a:ea typeface="+mn-ea"/>
                        </a:rPr>
                        <a:t>오픈스택 모니터링 서비스 프로젝트</a:t>
                      </a:r>
                      <a:r>
                        <a:rPr lang="en-US" altLang="ko-KR" sz="1050" baseline="0" dirty="0">
                          <a:latin typeface="+mn-ea"/>
                          <a:ea typeface="+mn-ea"/>
                        </a:rPr>
                        <a:t>)</a:t>
                      </a:r>
                    </a:p>
                    <a:p>
                      <a:r>
                        <a:rPr lang="ko-KR" altLang="en-US" sz="1050" baseline="0" dirty="0" err="1">
                          <a:latin typeface="+mn-ea"/>
                          <a:ea typeface="+mn-ea"/>
                        </a:rPr>
                        <a:t>오픈스택</a:t>
                      </a:r>
                      <a:r>
                        <a:rPr lang="ko-KR" altLang="en-US" sz="1050" baseline="0" dirty="0">
                          <a:latin typeface="+mn-ea"/>
                          <a:ea typeface="+mn-ea"/>
                        </a:rPr>
                        <a:t> 설치 시에 일괄 설치</a:t>
                      </a:r>
                      <a:r>
                        <a:rPr lang="en-US" altLang="ko-KR" sz="1050" baseline="0" dirty="0">
                          <a:latin typeface="+mn-ea"/>
                          <a:ea typeface="+mn-ea"/>
                        </a:rPr>
                        <a:t> </a:t>
                      </a:r>
                      <a:r>
                        <a:rPr lang="ko-KR" altLang="en-US" sz="1050" baseline="0">
                          <a:latin typeface="+mn-ea"/>
                          <a:ea typeface="+mn-ea"/>
                        </a:rPr>
                        <a:t>및 통합 </a:t>
                      </a:r>
                      <a:r>
                        <a:rPr lang="en-US" altLang="ko-KR" sz="1050" baseline="0" dirty="0">
                          <a:latin typeface="+mn-ea"/>
                          <a:ea typeface="+mn-ea"/>
                        </a:rPr>
                        <a:t>Lifecycle </a:t>
                      </a:r>
                      <a:r>
                        <a:rPr lang="ko-KR" altLang="en-US" sz="1050" baseline="0">
                          <a:latin typeface="+mn-ea"/>
                          <a:ea typeface="+mn-ea"/>
                        </a:rPr>
                        <a:t>관리</a:t>
                      </a:r>
                      <a:endParaRPr lang="en-US" sz="1050" dirty="0">
                        <a:latin typeface="+mn-ea"/>
                        <a:ea typeface="+mn-ea"/>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dirty="0" err="1">
                          <a:latin typeface="+mn-ea"/>
                          <a:ea typeface="+mn-ea"/>
                        </a:rPr>
                        <a:t>Grafana+Graphite+collectd</a:t>
                      </a:r>
                      <a:endParaRPr lang="en-US" sz="1050" dirty="0">
                        <a:latin typeface="+mn-ea"/>
                        <a:ea typeface="+mn-ea"/>
                      </a:endParaRPr>
                    </a:p>
                    <a:p>
                      <a:r>
                        <a:rPr lang="ko-KR" altLang="en-US" sz="1050" dirty="0">
                          <a:latin typeface="+mn-ea"/>
                          <a:ea typeface="+mn-ea"/>
                        </a:rPr>
                        <a:t>오픈 </a:t>
                      </a:r>
                      <a:r>
                        <a:rPr lang="ko-KR" altLang="en-US" sz="1050" dirty="0" err="1">
                          <a:latin typeface="+mn-ea"/>
                          <a:ea typeface="+mn-ea"/>
                        </a:rPr>
                        <a:t>스택</a:t>
                      </a:r>
                      <a:r>
                        <a:rPr lang="ko-KR" altLang="en-US" sz="1050" dirty="0">
                          <a:latin typeface="+mn-ea"/>
                          <a:ea typeface="+mn-ea"/>
                        </a:rPr>
                        <a:t> 설치 이후 별도로 설치해야 하며 독립적으로 관리</a:t>
                      </a:r>
                      <a:endParaRPr lang="en-US" altLang="ko-KR" sz="1050" dirty="0">
                        <a:latin typeface="+mn-ea"/>
                        <a:ea typeface="+mn-ea"/>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520116">
                <a:tc>
                  <a:txBody>
                    <a:bodyPr/>
                    <a:lstStyle/>
                    <a:p>
                      <a:pPr algn="l"/>
                      <a:r>
                        <a:rPr lang="en-US" altLang="ko-KR" sz="1100" b="1" dirty="0">
                          <a:solidFill>
                            <a:schemeClr val="bg1"/>
                          </a:solidFill>
                          <a:latin typeface="+mn-ea"/>
                          <a:ea typeface="+mn-ea"/>
                        </a:rPr>
                        <a:t>Central Logging Service</a:t>
                      </a:r>
                      <a:endParaRPr lang="en-US" sz="1100" b="1" dirty="0">
                        <a:solidFill>
                          <a:schemeClr val="bg1"/>
                        </a:solidFill>
                        <a:latin typeface="+mn-ea"/>
                        <a:ea typeface="+mn-ea"/>
                      </a:endParaRPr>
                    </a:p>
                  </a:txBody>
                  <a:tcP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a:latin typeface="+mn-ea"/>
                          <a:ea typeface="+mn-ea"/>
                        </a:rPr>
                        <a:t>ELK (</a:t>
                      </a:r>
                      <a:r>
                        <a:rPr lang="en-US" sz="1050" dirty="0" err="1">
                          <a:latin typeface="+mn-ea"/>
                          <a:ea typeface="+mn-ea"/>
                        </a:rPr>
                        <a:t>ElasticSearch</a:t>
                      </a:r>
                      <a:r>
                        <a:rPr lang="en-US" sz="1050" baseline="0" dirty="0">
                          <a:latin typeface="+mn-ea"/>
                          <a:ea typeface="+mn-ea"/>
                        </a:rPr>
                        <a:t> + </a:t>
                      </a:r>
                      <a:r>
                        <a:rPr lang="en-US" sz="1050" baseline="0" dirty="0" err="1">
                          <a:latin typeface="+mn-ea"/>
                          <a:ea typeface="+mn-ea"/>
                        </a:rPr>
                        <a:t>LogStash</a:t>
                      </a:r>
                      <a:r>
                        <a:rPr lang="en-US" sz="1050" baseline="0" dirty="0">
                          <a:latin typeface="+mn-ea"/>
                          <a:ea typeface="+mn-ea"/>
                        </a:rPr>
                        <a:t> + </a:t>
                      </a:r>
                      <a:r>
                        <a:rPr lang="en-US" sz="1050" baseline="0" dirty="0" err="1">
                          <a:latin typeface="+mn-ea"/>
                          <a:ea typeface="+mn-ea"/>
                        </a:rPr>
                        <a:t>Kibana</a:t>
                      </a:r>
                      <a:r>
                        <a:rPr lang="en-US" sz="1050" baseline="0" dirty="0">
                          <a:latin typeface="+mn-ea"/>
                          <a:ea typeface="+mn-ea"/>
                        </a:rPr>
                        <a:t>)</a:t>
                      </a:r>
                      <a:br>
                        <a:rPr lang="en-US" sz="1050" baseline="0" dirty="0">
                          <a:latin typeface="+mn-ea"/>
                          <a:ea typeface="+mn-ea"/>
                        </a:rPr>
                      </a:br>
                      <a:r>
                        <a:rPr lang="ko-KR" altLang="en-US" sz="1050" baseline="0">
                          <a:latin typeface="+mn-ea"/>
                          <a:ea typeface="+mn-ea"/>
                        </a:rPr>
                        <a:t>오픈스택 설치 시에 일괄 설치</a:t>
                      </a:r>
                      <a:r>
                        <a:rPr lang="en-US" altLang="ko-KR" sz="1050" baseline="0" dirty="0">
                          <a:latin typeface="+mn-ea"/>
                          <a:ea typeface="+mn-ea"/>
                        </a:rPr>
                        <a:t> </a:t>
                      </a:r>
                      <a:r>
                        <a:rPr lang="ko-KR" altLang="en-US" sz="1050" baseline="0">
                          <a:latin typeface="+mn-ea"/>
                          <a:ea typeface="+mn-ea"/>
                        </a:rPr>
                        <a:t>및 통합 </a:t>
                      </a:r>
                      <a:r>
                        <a:rPr lang="en-US" altLang="ko-KR" sz="1050" baseline="0" dirty="0">
                          <a:latin typeface="+mn-ea"/>
                          <a:ea typeface="+mn-ea"/>
                        </a:rPr>
                        <a:t>Lifecycle </a:t>
                      </a:r>
                      <a:r>
                        <a:rPr lang="ko-KR" altLang="en-US" sz="1050" baseline="0">
                          <a:latin typeface="+mn-ea"/>
                          <a:ea typeface="+mn-ea"/>
                        </a:rPr>
                        <a:t>관리</a:t>
                      </a:r>
                      <a:endParaRPr lang="en-US" sz="1050" dirty="0">
                        <a:latin typeface="+mn-ea"/>
                        <a:ea typeface="+mn-ea"/>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50" dirty="0" err="1">
                          <a:latin typeface="+mn-ea"/>
                          <a:ea typeface="+mn-ea"/>
                        </a:rPr>
                        <a:t>EFK</a:t>
                      </a:r>
                      <a:r>
                        <a:rPr lang="en-US" sz="1050" dirty="0">
                          <a:latin typeface="+mn-ea"/>
                          <a:ea typeface="+mn-ea"/>
                        </a:rPr>
                        <a:t> (</a:t>
                      </a:r>
                      <a:r>
                        <a:rPr lang="en-US" sz="1050" dirty="0" err="1">
                          <a:latin typeface="+mn-ea"/>
                          <a:ea typeface="+mn-ea"/>
                        </a:rPr>
                        <a:t>ElasticSearch</a:t>
                      </a:r>
                      <a:r>
                        <a:rPr lang="en-US" sz="1050" baseline="0" dirty="0">
                          <a:latin typeface="+mn-ea"/>
                          <a:ea typeface="+mn-ea"/>
                        </a:rPr>
                        <a:t> + </a:t>
                      </a:r>
                      <a:r>
                        <a:rPr lang="en-US" sz="1050" baseline="0" dirty="0" err="1">
                          <a:latin typeface="+mn-ea"/>
                          <a:ea typeface="+mn-ea"/>
                        </a:rPr>
                        <a:t>Fluentd</a:t>
                      </a:r>
                      <a:r>
                        <a:rPr lang="en-US" sz="1050" baseline="0" dirty="0">
                          <a:latin typeface="+mn-ea"/>
                          <a:ea typeface="+mn-ea"/>
                        </a:rPr>
                        <a:t> + </a:t>
                      </a:r>
                      <a:r>
                        <a:rPr lang="en-US" sz="1050" baseline="0" dirty="0" err="1">
                          <a:latin typeface="+mn-ea"/>
                          <a:ea typeface="+mn-ea"/>
                        </a:rPr>
                        <a:t>Kibana</a:t>
                      </a:r>
                      <a:r>
                        <a:rPr lang="en-US" sz="1050" baseline="0" dirty="0">
                          <a:latin typeface="+mn-ea"/>
                          <a:ea typeface="+mn-ea"/>
                        </a:rPr>
                        <a:t>)</a:t>
                      </a:r>
                    </a:p>
                    <a:p>
                      <a:pPr marL="0" marR="0" indent="0" algn="l" defTabSz="914400" rtl="0" eaLnBrk="1" fontAlgn="auto" latinLnBrk="0" hangingPunct="1">
                        <a:lnSpc>
                          <a:spcPct val="100000"/>
                        </a:lnSpc>
                        <a:spcBef>
                          <a:spcPts val="0"/>
                        </a:spcBef>
                        <a:spcAft>
                          <a:spcPts val="0"/>
                        </a:spcAft>
                        <a:buClrTx/>
                        <a:buSzTx/>
                        <a:buFontTx/>
                        <a:buNone/>
                        <a:tabLst/>
                        <a:defRPr/>
                      </a:pPr>
                      <a:r>
                        <a:rPr lang="ko-KR" altLang="en-US" sz="1050" dirty="0">
                          <a:latin typeface="+mn-ea"/>
                          <a:ea typeface="+mn-ea"/>
                        </a:rPr>
                        <a:t>오픈 </a:t>
                      </a:r>
                      <a:r>
                        <a:rPr lang="ko-KR" altLang="en-US" sz="1050" dirty="0" err="1">
                          <a:latin typeface="+mn-ea"/>
                          <a:ea typeface="+mn-ea"/>
                        </a:rPr>
                        <a:t>스택</a:t>
                      </a:r>
                      <a:r>
                        <a:rPr lang="ko-KR" altLang="en-US" sz="1050" dirty="0">
                          <a:latin typeface="+mn-ea"/>
                          <a:ea typeface="+mn-ea"/>
                        </a:rPr>
                        <a:t> 설치 이후 별도로 설치해야 하며 독립적으로 관리</a:t>
                      </a:r>
                      <a:endParaRPr lang="en-US" altLang="ko-KR" sz="1050" dirty="0">
                        <a:latin typeface="+mn-ea"/>
                        <a:ea typeface="+mn-ea"/>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01540">
                <a:tc>
                  <a:txBody>
                    <a:bodyPr/>
                    <a:lstStyle/>
                    <a:p>
                      <a:pPr algn="l"/>
                      <a:r>
                        <a:rPr lang="en-US" altLang="ko-KR" sz="1100" b="1" dirty="0">
                          <a:solidFill>
                            <a:schemeClr val="bg1"/>
                          </a:solidFill>
                          <a:latin typeface="+mn-ea"/>
                          <a:ea typeface="+mn-ea"/>
                        </a:rPr>
                        <a:t>Backup</a:t>
                      </a:r>
                      <a:r>
                        <a:rPr lang="en-US" altLang="ko-KR" sz="1100" b="1" baseline="0" dirty="0">
                          <a:solidFill>
                            <a:schemeClr val="bg1"/>
                          </a:solidFill>
                          <a:latin typeface="+mn-ea"/>
                          <a:ea typeface="+mn-ea"/>
                        </a:rPr>
                        <a:t> Service</a:t>
                      </a:r>
                      <a:endParaRPr lang="en-US" sz="1100" b="1" dirty="0">
                        <a:solidFill>
                          <a:schemeClr val="bg1"/>
                        </a:solidFill>
                        <a:latin typeface="+mn-ea"/>
                        <a:ea typeface="+mn-ea"/>
                      </a:endParaRPr>
                    </a:p>
                  </a:txBody>
                  <a:tcP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dk1"/>
                          </a:solidFill>
                          <a:latin typeface="+mn-ea"/>
                          <a:ea typeface="+mn-ea"/>
                          <a:cs typeface="+mn-cs"/>
                        </a:rPr>
                        <a:t>Freezer (</a:t>
                      </a:r>
                      <a:r>
                        <a:rPr lang="ko-KR" altLang="en-US" sz="1050" kern="1200">
                          <a:solidFill>
                            <a:schemeClr val="dk1"/>
                          </a:solidFill>
                          <a:latin typeface="+mn-ea"/>
                          <a:ea typeface="+mn-ea"/>
                          <a:cs typeface="+mn-cs"/>
                        </a:rPr>
                        <a:t>오픈스택 백업 서비스 프로젝트</a:t>
                      </a:r>
                      <a:r>
                        <a:rPr lang="en-US" altLang="ko-KR" sz="1050" kern="1200" dirty="0">
                          <a:solidFill>
                            <a:schemeClr val="dk1"/>
                          </a:solidFill>
                          <a:latin typeface="+mn-ea"/>
                          <a:ea typeface="+mn-ea"/>
                          <a:cs typeface="+mn-cs"/>
                        </a:rPr>
                        <a:t>)</a:t>
                      </a:r>
                      <a:br>
                        <a:rPr lang="en-US" altLang="ko-KR" sz="1050" kern="1200" dirty="0">
                          <a:solidFill>
                            <a:schemeClr val="dk1"/>
                          </a:solidFill>
                          <a:latin typeface="+mn-ea"/>
                          <a:ea typeface="+mn-ea"/>
                          <a:cs typeface="+mn-cs"/>
                        </a:rPr>
                      </a:br>
                      <a:r>
                        <a:rPr lang="ko-KR" altLang="en-US" sz="1050" kern="1200">
                          <a:solidFill>
                            <a:schemeClr val="dk1"/>
                          </a:solidFill>
                          <a:latin typeface="+mn-ea"/>
                          <a:ea typeface="+mn-ea"/>
                          <a:cs typeface="+mn-cs"/>
                        </a:rPr>
                        <a:t>오픈스택 설치 시에 일괄 설치</a:t>
                      </a:r>
                      <a:r>
                        <a:rPr lang="en-US" altLang="ko-KR" sz="1050" kern="1200" dirty="0">
                          <a:solidFill>
                            <a:schemeClr val="dk1"/>
                          </a:solidFill>
                          <a:latin typeface="+mn-ea"/>
                          <a:ea typeface="+mn-ea"/>
                          <a:cs typeface="+mn-cs"/>
                        </a:rPr>
                        <a:t> </a:t>
                      </a:r>
                      <a:r>
                        <a:rPr lang="ko-KR" altLang="en-US" sz="1050" kern="1200">
                          <a:solidFill>
                            <a:schemeClr val="dk1"/>
                          </a:solidFill>
                          <a:latin typeface="+mn-ea"/>
                          <a:ea typeface="+mn-ea"/>
                          <a:cs typeface="+mn-cs"/>
                        </a:rPr>
                        <a:t>및 통합 </a:t>
                      </a:r>
                      <a:r>
                        <a:rPr lang="en-US" altLang="ko-KR" sz="1050" kern="1200" dirty="0">
                          <a:solidFill>
                            <a:schemeClr val="dk1"/>
                          </a:solidFill>
                          <a:latin typeface="+mn-ea"/>
                          <a:ea typeface="+mn-ea"/>
                          <a:cs typeface="+mn-cs"/>
                        </a:rPr>
                        <a:t>Lifecycle </a:t>
                      </a:r>
                      <a:r>
                        <a:rPr lang="ko-KR" altLang="en-US" sz="1050" kern="1200">
                          <a:solidFill>
                            <a:schemeClr val="dk1"/>
                          </a:solidFill>
                          <a:latin typeface="+mn-ea"/>
                          <a:ea typeface="+mn-ea"/>
                          <a:cs typeface="+mn-cs"/>
                        </a:rPr>
                        <a:t>관리</a:t>
                      </a:r>
                      <a:endParaRPr lang="en-US" sz="1050" kern="1200" dirty="0">
                        <a:solidFill>
                          <a:schemeClr val="dk1"/>
                        </a:solidFill>
                        <a:latin typeface="+mn-ea"/>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ko-KR" altLang="en-US" sz="1050" kern="1200" dirty="0">
                          <a:solidFill>
                            <a:schemeClr val="dk1"/>
                          </a:solidFill>
                          <a:latin typeface="+mn-ea"/>
                          <a:ea typeface="+mn-ea"/>
                          <a:cs typeface="+mn-cs"/>
                        </a:rPr>
                        <a:t>별도의 제품 필요</a:t>
                      </a:r>
                      <a:endParaRPr lang="en-US" sz="1050" kern="1200" dirty="0">
                        <a:solidFill>
                          <a:schemeClr val="dk1"/>
                        </a:solidFill>
                        <a:latin typeface="+mn-ea"/>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501540">
                <a:tc>
                  <a:txBody>
                    <a:bodyPr/>
                    <a:lstStyle/>
                    <a:p>
                      <a:pPr algn="l"/>
                      <a:r>
                        <a:rPr lang="en-US" sz="1100" b="1" dirty="0">
                          <a:solidFill>
                            <a:schemeClr val="bg1"/>
                          </a:solidFill>
                          <a:latin typeface="+mn-ea"/>
                          <a:ea typeface="+mn-ea"/>
                        </a:rPr>
                        <a:t>Host</a:t>
                      </a:r>
                      <a:r>
                        <a:rPr lang="en-US" sz="1100" b="1" baseline="0" dirty="0">
                          <a:solidFill>
                            <a:schemeClr val="bg1"/>
                          </a:solidFill>
                          <a:latin typeface="+mn-ea"/>
                          <a:ea typeface="+mn-ea"/>
                        </a:rPr>
                        <a:t> OS</a:t>
                      </a:r>
                      <a:endParaRPr lang="en-US" sz="1100" b="1" dirty="0">
                        <a:solidFill>
                          <a:schemeClr val="bg1"/>
                        </a:solidFill>
                        <a:latin typeface="+mn-ea"/>
                        <a:ea typeface="+mn-ea"/>
                      </a:endParaRPr>
                    </a:p>
                  </a:txBody>
                  <a:tcP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ko-KR" altLang="en-US" sz="1050" kern="1200" dirty="0">
                          <a:solidFill>
                            <a:schemeClr val="dk1"/>
                          </a:solidFill>
                          <a:latin typeface="+mn-ea"/>
                          <a:ea typeface="+mn-ea"/>
                          <a:cs typeface="+mn-cs"/>
                        </a:rPr>
                        <a:t>기본적으로 </a:t>
                      </a:r>
                      <a:r>
                        <a:rPr lang="en-US" sz="1050" kern="1200" dirty="0" err="1">
                          <a:solidFill>
                            <a:schemeClr val="dk1"/>
                          </a:solidFill>
                          <a:latin typeface="+mn-ea"/>
                          <a:ea typeface="+mn-ea"/>
                          <a:cs typeface="+mn-cs"/>
                        </a:rPr>
                        <a:t>Debian</a:t>
                      </a:r>
                      <a:r>
                        <a:rPr lang="en-US" sz="1050" kern="1200" dirty="0">
                          <a:solidFill>
                            <a:schemeClr val="dk1"/>
                          </a:solidFill>
                          <a:latin typeface="+mn-ea"/>
                          <a:ea typeface="+mn-ea"/>
                          <a:cs typeface="+mn-cs"/>
                        </a:rPr>
                        <a:t> </a:t>
                      </a:r>
                      <a:r>
                        <a:rPr lang="ko-KR" altLang="en-US" sz="1050" kern="1200">
                          <a:solidFill>
                            <a:schemeClr val="dk1"/>
                          </a:solidFill>
                          <a:latin typeface="+mn-ea"/>
                          <a:ea typeface="+mn-ea"/>
                          <a:cs typeface="+mn-cs"/>
                        </a:rPr>
                        <a:t>계열 </a:t>
                      </a:r>
                      <a:r>
                        <a:rPr lang="en-US" altLang="ko-KR" sz="1050" kern="1200" dirty="0" err="1">
                          <a:solidFill>
                            <a:schemeClr val="dk1"/>
                          </a:solidFill>
                          <a:latin typeface="+mn-ea"/>
                          <a:ea typeface="+mn-ea"/>
                          <a:cs typeface="+mn-cs"/>
                        </a:rPr>
                        <a:t>hlinux</a:t>
                      </a:r>
                      <a:r>
                        <a:rPr lang="en-US" altLang="ko-KR" sz="1050" kern="1200" dirty="0">
                          <a:solidFill>
                            <a:schemeClr val="dk1"/>
                          </a:solidFill>
                          <a:latin typeface="+mn-ea"/>
                          <a:ea typeface="+mn-ea"/>
                          <a:cs typeface="+mn-cs"/>
                        </a:rPr>
                        <a:t> </a:t>
                      </a:r>
                      <a:r>
                        <a:rPr lang="ko-KR" altLang="en-US" sz="1050" kern="1200">
                          <a:solidFill>
                            <a:schemeClr val="dk1"/>
                          </a:solidFill>
                          <a:latin typeface="+mn-ea"/>
                          <a:ea typeface="+mn-ea"/>
                          <a:cs typeface="+mn-cs"/>
                        </a:rPr>
                        <a:t>사용</a:t>
                      </a:r>
                      <a:r>
                        <a:rPr lang="en-US" altLang="ko-KR" sz="1050" kern="1200" dirty="0">
                          <a:solidFill>
                            <a:schemeClr val="dk1"/>
                          </a:solidFill>
                          <a:latin typeface="+mn-ea"/>
                          <a:ea typeface="+mn-ea"/>
                          <a:cs typeface="+mn-cs"/>
                        </a:rPr>
                        <a:t>,</a:t>
                      </a:r>
                      <a:r>
                        <a:rPr lang="en-US" sz="1050" kern="1200" dirty="0">
                          <a:solidFill>
                            <a:schemeClr val="dk1"/>
                          </a:solidFill>
                          <a:latin typeface="+mn-ea"/>
                          <a:ea typeface="+mn-ea"/>
                          <a:cs typeface="+mn-cs"/>
                        </a:rPr>
                        <a:t> </a:t>
                      </a:r>
                      <a:r>
                        <a:rPr lang="en-US" sz="1050" kern="1200" dirty="0" err="1">
                          <a:solidFill>
                            <a:schemeClr val="dk1"/>
                          </a:solidFill>
                          <a:latin typeface="+mn-ea"/>
                          <a:ea typeface="+mn-ea"/>
                          <a:cs typeface="+mn-cs"/>
                        </a:rPr>
                        <a:t>RHEL</a:t>
                      </a:r>
                      <a:r>
                        <a:rPr lang="en-US" sz="1050" kern="1200" dirty="0">
                          <a:solidFill>
                            <a:schemeClr val="dk1"/>
                          </a:solidFill>
                          <a:latin typeface="+mn-ea"/>
                          <a:ea typeface="+mn-ea"/>
                          <a:cs typeface="+mn-cs"/>
                        </a:rPr>
                        <a:t> </a:t>
                      </a:r>
                      <a:r>
                        <a:rPr lang="ko-KR" altLang="en-US" sz="1050" kern="1200">
                          <a:solidFill>
                            <a:schemeClr val="dk1"/>
                          </a:solidFill>
                          <a:latin typeface="+mn-ea"/>
                          <a:ea typeface="+mn-ea"/>
                          <a:cs typeface="+mn-cs"/>
                        </a:rPr>
                        <a:t>사용 가능</a:t>
                      </a:r>
                      <a:endParaRPr lang="en-US" sz="1050" kern="1200" dirty="0">
                        <a:solidFill>
                          <a:schemeClr val="dk1"/>
                        </a:solidFill>
                        <a:latin typeface="+mn-ea"/>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en-US" sz="1050" kern="1200" dirty="0" err="1">
                          <a:solidFill>
                            <a:schemeClr val="dk1"/>
                          </a:solidFill>
                          <a:latin typeface="+mn-ea"/>
                          <a:ea typeface="+mn-ea"/>
                          <a:cs typeface="+mn-cs"/>
                        </a:rPr>
                        <a:t>RHEL</a:t>
                      </a:r>
                      <a:r>
                        <a:rPr lang="en-US" sz="1050" kern="1200" dirty="0">
                          <a:solidFill>
                            <a:schemeClr val="dk1"/>
                          </a:solidFill>
                          <a:latin typeface="+mn-ea"/>
                          <a:ea typeface="+mn-ea"/>
                          <a:cs typeface="+mn-cs"/>
                        </a:rPr>
                        <a:t> </a:t>
                      </a:r>
                      <a:r>
                        <a:rPr lang="ko-KR" altLang="en-US" sz="1050" kern="1200">
                          <a:solidFill>
                            <a:schemeClr val="dk1"/>
                          </a:solidFill>
                          <a:latin typeface="+mn-ea"/>
                          <a:ea typeface="+mn-ea"/>
                          <a:cs typeface="+mn-cs"/>
                        </a:rPr>
                        <a:t>사용 가능</a:t>
                      </a:r>
                      <a:endParaRPr lang="en-US" sz="1050" kern="1200" dirty="0">
                        <a:solidFill>
                          <a:schemeClr val="dk1"/>
                        </a:solidFill>
                        <a:latin typeface="+mn-ea"/>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
        <p:nvSpPr>
          <p:cNvPr id="5" name="Isosceles Triangle 4"/>
          <p:cNvSpPr/>
          <p:nvPr/>
        </p:nvSpPr>
        <p:spPr bwMode="ltGray">
          <a:xfrm rot="10800000">
            <a:off x="2381002" y="5647040"/>
            <a:ext cx="3515618" cy="209185"/>
          </a:xfrm>
          <a:prstGeom prst="triangl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solidFill>
                <a:prstClr val="white"/>
              </a:solidFill>
            </a:endParaRPr>
          </a:p>
        </p:txBody>
      </p:sp>
      <p:sp>
        <p:nvSpPr>
          <p:cNvPr id="6" name="Isosceles Triangle 5"/>
          <p:cNvSpPr/>
          <p:nvPr/>
        </p:nvSpPr>
        <p:spPr bwMode="ltGray">
          <a:xfrm rot="10800000">
            <a:off x="7198873" y="5647040"/>
            <a:ext cx="3515618" cy="209185"/>
          </a:xfrm>
          <a:prstGeom prst="triangl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solidFill>
                <a:prstClr val="white"/>
              </a:solidFill>
            </a:endParaRPr>
          </a:p>
        </p:txBody>
      </p:sp>
      <p:sp>
        <p:nvSpPr>
          <p:cNvPr id="7" name="TextBox 6"/>
          <p:cNvSpPr txBox="1"/>
          <p:nvPr/>
        </p:nvSpPr>
        <p:spPr>
          <a:xfrm>
            <a:off x="2035470" y="5968719"/>
            <a:ext cx="4542586" cy="578222"/>
          </a:xfrm>
          <a:prstGeom prst="rect">
            <a:avLst/>
          </a:prstGeom>
          <a:noFill/>
        </p:spPr>
        <p:txBody>
          <a:bodyPr wrap="square" lIns="0" tIns="0" rIns="0" bIns="0" rtlCol="0">
            <a:noAutofit/>
          </a:bodyPr>
          <a:lstStyle/>
          <a:p>
            <a:pPr marL="182563" lvl="1" indent="-182563">
              <a:lnSpc>
                <a:spcPct val="90000"/>
              </a:lnSpc>
              <a:spcBef>
                <a:spcPts val="100"/>
              </a:spcBef>
              <a:buClr>
                <a:prstClr val="black"/>
              </a:buClr>
              <a:buFont typeface="Arial" panose="020B0604020202020204" pitchFamily="34" charset="0"/>
              <a:buChar char="–"/>
            </a:pPr>
            <a:r>
              <a:rPr kumimoji="1" lang="ko-KR" altLang="en-US" sz="1200" b="1" i="1" dirty="0" err="1">
                <a:solidFill>
                  <a:prstClr val="black"/>
                </a:solidFill>
              </a:rPr>
              <a:t>오픈스택</a:t>
            </a:r>
            <a:r>
              <a:rPr kumimoji="1" lang="ko-KR" altLang="en-US" sz="1200" b="1" i="1" dirty="0">
                <a:solidFill>
                  <a:prstClr val="black"/>
                </a:solidFill>
              </a:rPr>
              <a:t> </a:t>
            </a:r>
            <a:r>
              <a:rPr kumimoji="1" lang="en-US" altLang="ko-KR" sz="1200" b="1" i="1" dirty="0">
                <a:solidFill>
                  <a:prstClr val="black"/>
                </a:solidFill>
              </a:rPr>
              <a:t>Core </a:t>
            </a:r>
            <a:r>
              <a:rPr kumimoji="1" lang="ko-KR" altLang="en-US" sz="1200" b="1" i="1">
                <a:solidFill>
                  <a:prstClr val="black"/>
                </a:solidFill>
              </a:rPr>
              <a:t>기능 </a:t>
            </a:r>
            <a:r>
              <a:rPr kumimoji="1" lang="en-US" altLang="ko-KR" sz="1200" b="1" i="1" dirty="0">
                <a:solidFill>
                  <a:prstClr val="black"/>
                </a:solidFill>
              </a:rPr>
              <a:t>Hardening</a:t>
            </a:r>
            <a:r>
              <a:rPr kumimoji="1" lang="ko-KR" altLang="en-US" sz="1200" b="1" i="1">
                <a:solidFill>
                  <a:prstClr val="black"/>
                </a:solidFill>
              </a:rPr>
              <a:t>과 엔터프라이즈에서 안정적으로 운영하기 위한 필수 서비스와의 연동과 편리한 </a:t>
            </a:r>
            <a:r>
              <a:rPr kumimoji="1" lang="en-US" altLang="ko-KR" sz="1200" b="1" i="1" dirty="0" err="1">
                <a:solidFill>
                  <a:prstClr val="black"/>
                </a:solidFill>
              </a:rPr>
              <a:t>LifeCycle</a:t>
            </a:r>
            <a:r>
              <a:rPr kumimoji="1" lang="en-US" altLang="ko-KR" sz="1200" b="1" i="1" dirty="0">
                <a:solidFill>
                  <a:prstClr val="black"/>
                </a:solidFill>
              </a:rPr>
              <a:t> </a:t>
            </a:r>
            <a:r>
              <a:rPr kumimoji="1" lang="ko-KR" altLang="en-US" sz="1200" b="1" i="1">
                <a:solidFill>
                  <a:prstClr val="black"/>
                </a:solidFill>
              </a:rPr>
              <a:t>기능 제공</a:t>
            </a:r>
            <a:endParaRPr kumimoji="1" lang="en-US" altLang="ko-KR" sz="1200" b="1" i="1" dirty="0">
              <a:solidFill>
                <a:prstClr val="black"/>
              </a:solidFill>
            </a:endParaRPr>
          </a:p>
        </p:txBody>
      </p:sp>
      <p:sp>
        <p:nvSpPr>
          <p:cNvPr id="8" name="TextBox 7"/>
          <p:cNvSpPr txBox="1"/>
          <p:nvPr/>
        </p:nvSpPr>
        <p:spPr>
          <a:xfrm>
            <a:off x="6756760" y="5922066"/>
            <a:ext cx="4542586" cy="578222"/>
          </a:xfrm>
          <a:prstGeom prst="rect">
            <a:avLst/>
          </a:prstGeom>
          <a:noFill/>
        </p:spPr>
        <p:txBody>
          <a:bodyPr wrap="square" lIns="0" tIns="0" rIns="0" bIns="0" rtlCol="0">
            <a:noAutofit/>
          </a:bodyPr>
          <a:lstStyle/>
          <a:p>
            <a:pPr marL="182563" lvl="1" indent="-182563">
              <a:lnSpc>
                <a:spcPct val="90000"/>
              </a:lnSpc>
              <a:spcBef>
                <a:spcPts val="100"/>
              </a:spcBef>
              <a:buClr>
                <a:prstClr val="black"/>
              </a:buClr>
              <a:buFont typeface="Arial" panose="020B0604020202020204" pitchFamily="34" charset="0"/>
              <a:buChar char="–"/>
            </a:pPr>
            <a:r>
              <a:rPr kumimoji="1" lang="en-US" altLang="ko-KR" sz="1200" b="1" i="1" dirty="0">
                <a:solidFill>
                  <a:prstClr val="black"/>
                </a:solidFill>
              </a:rPr>
              <a:t>Red Hat</a:t>
            </a:r>
            <a:r>
              <a:rPr kumimoji="1" lang="ko-KR" altLang="en-US" sz="1200" b="1" i="1">
                <a:solidFill>
                  <a:prstClr val="black"/>
                </a:solidFill>
              </a:rPr>
              <a:t>의 강정인 안정적인 </a:t>
            </a:r>
            <a:r>
              <a:rPr kumimoji="1" lang="en-US" altLang="ko-KR" sz="1200" b="1" i="1" dirty="0" err="1">
                <a:solidFill>
                  <a:prstClr val="black"/>
                </a:solidFill>
              </a:rPr>
              <a:t>RHEL</a:t>
            </a:r>
            <a:r>
              <a:rPr kumimoji="1" lang="ko-KR" altLang="en-US" sz="1200" b="1" i="1">
                <a:solidFill>
                  <a:prstClr val="black"/>
                </a:solidFill>
              </a:rPr>
              <a:t>과 자체 보유 소프트웨어를 사용해서 새로운 </a:t>
            </a:r>
            <a:r>
              <a:rPr kumimoji="1" lang="en-US" altLang="ko-KR" sz="1200" b="1" i="1" dirty="0">
                <a:solidFill>
                  <a:prstClr val="black"/>
                </a:solidFill>
              </a:rPr>
              <a:t>Value</a:t>
            </a:r>
            <a:r>
              <a:rPr kumimoji="1" lang="ko-KR" altLang="en-US" sz="1200" b="1" i="1">
                <a:solidFill>
                  <a:prstClr val="black"/>
                </a:solidFill>
              </a:rPr>
              <a:t>를 오픈스택에 추가 </a:t>
            </a:r>
            <a:endParaRPr kumimoji="1" lang="en-US" altLang="ko-KR" sz="1200" b="1" i="1" dirty="0">
              <a:solidFill>
                <a:prstClr val="black"/>
              </a:solidFill>
            </a:endParaRPr>
          </a:p>
        </p:txBody>
      </p:sp>
    </p:spTree>
    <p:extLst>
      <p:ext uri="{BB962C8B-B14F-4D97-AF65-F5344CB8AC3E}">
        <p14:creationId xmlns:p14="http://schemas.microsoft.com/office/powerpoint/2010/main" val="332616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ko-KR" altLang="en-US" dirty="0"/>
              <a:t>서비스 및 기술 지원</a:t>
            </a:r>
            <a:endParaRPr lang="en-US" dirty="0"/>
          </a:p>
        </p:txBody>
      </p:sp>
      <p:sp>
        <p:nvSpPr>
          <p:cNvPr id="5" name="Text Placeholder 4"/>
          <p:cNvSpPr>
            <a:spLocks noGrp="1"/>
          </p:cNvSpPr>
          <p:nvPr>
            <p:ph type="body" sz="quarter" idx="14"/>
          </p:nvPr>
        </p:nvSpPr>
        <p:spPr/>
        <p:txBody>
          <a:bodyPr/>
          <a:lstStyle/>
          <a:p>
            <a:endParaRPr lang="en-US"/>
          </a:p>
        </p:txBody>
      </p:sp>
      <p:sp>
        <p:nvSpPr>
          <p:cNvPr id="3" name="Slide Number Placeholder 2"/>
          <p:cNvSpPr>
            <a:spLocks noGrp="1"/>
          </p:cNvSpPr>
          <p:nvPr>
            <p:ph type="sldNum" sz="quarter" idx="12"/>
          </p:nvPr>
        </p:nvSpPr>
        <p:spPr/>
        <p:txBody>
          <a:bodyPr/>
          <a:lstStyle/>
          <a:p>
            <a:fld id="{B016F8AB-BCEA-4347-8BA6-BE776009BC89}" type="slidenum">
              <a:rPr lang="en-US" smtClean="0"/>
              <a:t>75</a:t>
            </a:fld>
            <a:endParaRPr lang="en-US"/>
          </a:p>
        </p:txBody>
      </p:sp>
    </p:spTree>
    <p:extLst>
      <p:ext uri="{BB962C8B-B14F-4D97-AF65-F5344CB8AC3E}">
        <p14:creationId xmlns:p14="http://schemas.microsoft.com/office/powerpoint/2010/main" val="2078535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127" y="555034"/>
            <a:ext cx="11264348" cy="769709"/>
          </a:xfrm>
        </p:spPr>
        <p:txBody>
          <a:bodyPr/>
          <a:lstStyle/>
          <a:p>
            <a:r>
              <a:rPr lang="en-US" dirty="0"/>
              <a:t>Support for HPE </a:t>
            </a:r>
            <a:r>
              <a:rPr lang="en-US" dirty="0" err="1"/>
              <a:t>Helion</a:t>
            </a:r>
            <a:r>
              <a:rPr lang="en-US" dirty="0"/>
              <a:t> OpenStack</a:t>
            </a:r>
          </a:p>
        </p:txBody>
      </p:sp>
      <p:sp>
        <p:nvSpPr>
          <p:cNvPr id="3" name="Text Placeholder 2"/>
          <p:cNvSpPr>
            <a:spLocks noGrp="1"/>
          </p:cNvSpPr>
          <p:nvPr>
            <p:ph type="body" sz="quarter" idx="13"/>
          </p:nvPr>
        </p:nvSpPr>
        <p:spPr/>
        <p:txBody>
          <a:bodyPr/>
          <a:lstStyle/>
          <a:p>
            <a:r>
              <a:rPr lang="en-US" dirty="0"/>
              <a:t>Foundation Care</a:t>
            </a:r>
          </a:p>
        </p:txBody>
      </p:sp>
      <p:grpSp>
        <p:nvGrpSpPr>
          <p:cNvPr id="9" name="Group 8"/>
          <p:cNvGrpSpPr/>
          <p:nvPr/>
        </p:nvGrpSpPr>
        <p:grpSpPr>
          <a:xfrm>
            <a:off x="712518" y="2095214"/>
            <a:ext cx="10766967" cy="3059717"/>
            <a:chOff x="609600" y="2011681"/>
            <a:chExt cx="8507571" cy="241765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60285" y="2018587"/>
              <a:ext cx="3456886" cy="2410744"/>
            </a:xfrm>
            <a:prstGeom prst="rect">
              <a:avLst/>
            </a:prstGeom>
          </p:spPr>
        </p:pic>
        <p:sp>
          <p:nvSpPr>
            <p:cNvPr id="7" name="Round Single Corner Rectangle 6"/>
            <p:cNvSpPr/>
            <p:nvPr/>
          </p:nvSpPr>
          <p:spPr>
            <a:xfrm>
              <a:off x="609600" y="2011681"/>
              <a:ext cx="4912334" cy="632437"/>
            </a:xfrm>
            <a:prstGeom prst="round1Rect">
              <a:avLst>
                <a:gd name="adj" fmla="val 14538"/>
              </a:avLst>
            </a:prstGeom>
            <a:solidFill>
              <a:srgbClr val="00B388"/>
            </a:solidFill>
            <a:ln w="19050">
              <a:solidFill>
                <a:srgbClr val="00B388"/>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Interact with experts in HPE’s Global Cloud Center of Expertise </a:t>
              </a:r>
              <a:r>
                <a:rPr lang="en-US" dirty="0"/>
                <a:t>as single source of support and accountability</a:t>
              </a:r>
            </a:p>
          </p:txBody>
        </p:sp>
      </p:grpSp>
      <p:sp>
        <p:nvSpPr>
          <p:cNvPr id="10" name="Rectangle 10"/>
          <p:cNvSpPr/>
          <p:nvPr/>
        </p:nvSpPr>
        <p:spPr>
          <a:xfrm>
            <a:off x="712518" y="2977640"/>
            <a:ext cx="6216926" cy="2177291"/>
          </a:xfrm>
          <a:custGeom>
            <a:avLst/>
            <a:gdLst/>
            <a:ahLst/>
            <a:cxnLst/>
            <a:rect l="l" t="t" r="r" b="b"/>
            <a:pathLst>
              <a:path w="3395194" h="1911694">
                <a:moveTo>
                  <a:pt x="0" y="0"/>
                </a:moveTo>
                <a:lnTo>
                  <a:pt x="120666" y="0"/>
                </a:lnTo>
                <a:lnTo>
                  <a:pt x="457200" y="0"/>
                </a:lnTo>
                <a:lnTo>
                  <a:pt x="3216284" y="0"/>
                </a:lnTo>
                <a:lnTo>
                  <a:pt x="3274528" y="0"/>
                </a:lnTo>
                <a:lnTo>
                  <a:pt x="3395194" y="0"/>
                </a:lnTo>
                <a:lnTo>
                  <a:pt x="3395194" y="120666"/>
                </a:lnTo>
                <a:lnTo>
                  <a:pt x="3395194" y="335870"/>
                </a:lnTo>
                <a:lnTo>
                  <a:pt x="3395194" y="1403268"/>
                </a:lnTo>
                <a:lnTo>
                  <a:pt x="3395194" y="1791028"/>
                </a:lnTo>
                <a:lnTo>
                  <a:pt x="3395194" y="1911694"/>
                </a:lnTo>
                <a:lnTo>
                  <a:pt x="3274528" y="1911694"/>
                </a:lnTo>
                <a:lnTo>
                  <a:pt x="2895600" y="1911694"/>
                </a:lnTo>
                <a:lnTo>
                  <a:pt x="120666" y="1911694"/>
                </a:lnTo>
                <a:cubicBezTo>
                  <a:pt x="54024" y="1911694"/>
                  <a:pt x="0" y="1857670"/>
                  <a:pt x="0" y="1791028"/>
                </a:cubicBezTo>
                <a:lnTo>
                  <a:pt x="0" y="304800"/>
                </a:lnTo>
                <a:lnTo>
                  <a:pt x="0" y="120666"/>
                </a:lnTo>
                <a:close/>
              </a:path>
            </a:pathLst>
          </a:custGeom>
          <a:solidFill>
            <a:schemeClr val="bg1"/>
          </a:solidFill>
          <a:ln w="19050">
            <a:solidFill>
              <a:srgbClr val="00B388"/>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p>
            <a:pPr marL="171446" indent="-171446">
              <a:spcBef>
                <a:spcPts val="600"/>
              </a:spcBef>
              <a:buFont typeface="Arial" panose="020B0604020202020204" pitchFamily="34" charset="0"/>
              <a:buChar char="•"/>
            </a:pPr>
            <a:r>
              <a:rPr lang="en-US" dirty="0">
                <a:solidFill>
                  <a:srgbClr val="000000"/>
                </a:solidFill>
              </a:rPr>
              <a:t>Global access to HPE’s OpenStack® software technical support experts included in every subscription</a:t>
            </a:r>
          </a:p>
          <a:p>
            <a:pPr marL="171446" indent="-171446">
              <a:spcBef>
                <a:spcPts val="600"/>
              </a:spcBef>
              <a:buFont typeface="Arial" panose="020B0604020202020204" pitchFamily="34" charset="0"/>
              <a:buChar char="•"/>
            </a:pPr>
            <a:r>
              <a:rPr lang="en-US" dirty="0">
                <a:solidFill>
                  <a:srgbClr val="000000"/>
                </a:solidFill>
              </a:rPr>
              <a:t>Help with software features and operational support</a:t>
            </a:r>
          </a:p>
          <a:p>
            <a:pPr marL="171446" indent="-171446">
              <a:spcBef>
                <a:spcPts val="600"/>
              </a:spcBef>
              <a:buFont typeface="Arial" panose="020B0604020202020204" pitchFamily="34" charset="0"/>
              <a:buChar char="•"/>
            </a:pPr>
            <a:r>
              <a:rPr lang="en-US" dirty="0">
                <a:solidFill>
                  <a:srgbClr val="000000"/>
                </a:solidFill>
              </a:rPr>
              <a:t>Installation advisory support</a:t>
            </a:r>
          </a:p>
          <a:p>
            <a:pPr marL="171446" indent="-171446">
              <a:spcBef>
                <a:spcPts val="600"/>
              </a:spcBef>
              <a:buFont typeface="Arial" panose="020B0604020202020204" pitchFamily="34" charset="0"/>
              <a:buChar char="•"/>
            </a:pPr>
            <a:r>
              <a:rPr lang="en-US" dirty="0">
                <a:solidFill>
                  <a:srgbClr val="000000"/>
                </a:solidFill>
              </a:rPr>
              <a:t>Ownership and accountability through to resolution </a:t>
            </a:r>
          </a:p>
        </p:txBody>
      </p:sp>
      <p:sp>
        <p:nvSpPr>
          <p:cNvPr id="14" name="Slide Number Placeholder 4"/>
          <p:cNvSpPr>
            <a:spLocks noGrp="1"/>
          </p:cNvSpPr>
          <p:nvPr>
            <p:ph type="sldNum" sz="quarter" idx="12"/>
          </p:nvPr>
        </p:nvSpPr>
        <p:spPr>
          <a:xfrm>
            <a:off x="11049000" y="6430868"/>
            <a:ext cx="533399" cy="232147"/>
          </a:xfrm>
        </p:spPr>
        <p:txBody>
          <a:bodyPr/>
          <a:lstStyle/>
          <a:p>
            <a:r>
              <a:rPr lang="en-US" dirty="0"/>
              <a:t>19</a:t>
            </a:r>
          </a:p>
        </p:txBody>
      </p:sp>
    </p:spTree>
    <p:extLst>
      <p:ext uri="{BB962C8B-B14F-4D97-AF65-F5344CB8AC3E}">
        <p14:creationId xmlns:p14="http://schemas.microsoft.com/office/powerpoint/2010/main" val="355020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0" y="1259459"/>
            <a:ext cx="12192000" cy="4563492"/>
          </a:xfrm>
          <a:prstGeom prst="rect">
            <a:avLst/>
          </a:prstGeom>
          <a:solidFill>
            <a:srgbClr val="00B38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endParaRPr lang="en-US" sz="2400">
              <a:solidFill>
                <a:prstClr val="white"/>
              </a:solidFill>
            </a:endParaRPr>
          </a:p>
        </p:txBody>
      </p:sp>
      <p:sp>
        <p:nvSpPr>
          <p:cNvPr id="3" name="Title 2"/>
          <p:cNvSpPr>
            <a:spLocks noGrp="1"/>
          </p:cNvSpPr>
          <p:nvPr>
            <p:ph type="title"/>
          </p:nvPr>
        </p:nvSpPr>
        <p:spPr>
          <a:xfrm>
            <a:off x="635226" y="530548"/>
            <a:ext cx="10822941" cy="574516"/>
          </a:xfrm>
        </p:spPr>
        <p:txBody>
          <a:bodyPr/>
          <a:lstStyle/>
          <a:p>
            <a:r>
              <a:rPr lang="en-US" dirty="0"/>
              <a:t>HPE Helion OpenStack Professional Services </a:t>
            </a:r>
          </a:p>
        </p:txBody>
      </p:sp>
      <p:sp>
        <p:nvSpPr>
          <p:cNvPr id="2" name="Subtitle 1"/>
          <p:cNvSpPr>
            <a:spLocks noGrp="1"/>
          </p:cNvSpPr>
          <p:nvPr>
            <p:ph idx="4294967295"/>
          </p:nvPr>
        </p:nvSpPr>
        <p:spPr>
          <a:xfrm>
            <a:off x="441961" y="1476989"/>
            <a:ext cx="11296651" cy="414337"/>
          </a:xfrm>
        </p:spPr>
        <p:txBody>
          <a:bodyPr>
            <a:normAutofit/>
          </a:bodyPr>
          <a:lstStyle/>
          <a:p>
            <a:pPr marL="0" indent="0">
              <a:buNone/>
            </a:pPr>
            <a:r>
              <a:rPr lang="en-US" dirty="0">
                <a:gradFill>
                  <a:gsLst>
                    <a:gs pos="13274">
                      <a:schemeClr val="bg1"/>
                    </a:gs>
                    <a:gs pos="35398">
                      <a:schemeClr val="bg1"/>
                    </a:gs>
                  </a:gsLst>
                  <a:lin ang="5400000" scaled="1"/>
                </a:gradFill>
              </a:rPr>
              <a:t>Converting OpenStack Deployments into Opportunity</a:t>
            </a:r>
          </a:p>
        </p:txBody>
      </p:sp>
      <p:sp>
        <p:nvSpPr>
          <p:cNvPr id="31" name="TextBox 4"/>
          <p:cNvSpPr txBox="1">
            <a:spLocks noChangeArrowheads="1"/>
          </p:cNvSpPr>
          <p:nvPr/>
        </p:nvSpPr>
        <p:spPr bwMode="auto">
          <a:xfrm>
            <a:off x="683526" y="4316128"/>
            <a:ext cx="3129351" cy="16373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marL="173038" indent="-173038"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defRPr>
            </a:lvl9pPr>
          </a:lstStyle>
          <a:p>
            <a:pPr marL="285750" indent="-285750" defTabSz="609478" eaLnBrk="1" hangingPunct="1">
              <a:lnSpc>
                <a:spcPct val="90000"/>
              </a:lnSpc>
              <a:spcAft>
                <a:spcPts val="800"/>
              </a:spcAft>
              <a:buClr>
                <a:schemeClr val="bg1"/>
              </a:buClr>
              <a:buSzPct val="130000"/>
              <a:buFontTx/>
              <a:buChar char="-"/>
            </a:pPr>
            <a:r>
              <a:rPr lang="en-GB" sz="1600" dirty="0">
                <a:solidFill>
                  <a:schemeClr val="bg1"/>
                </a:solidFill>
                <a:latin typeface="+mj-lt"/>
                <a:cs typeface="Arial"/>
              </a:rPr>
              <a:t>Assess client OpenStack deployment </a:t>
            </a:r>
          </a:p>
          <a:p>
            <a:pPr marL="285750" indent="-285750" defTabSz="609478" eaLnBrk="1" hangingPunct="1">
              <a:lnSpc>
                <a:spcPct val="90000"/>
              </a:lnSpc>
              <a:spcAft>
                <a:spcPts val="800"/>
              </a:spcAft>
              <a:buClr>
                <a:schemeClr val="bg1"/>
              </a:buClr>
              <a:buSzPct val="130000"/>
              <a:buFontTx/>
              <a:buChar char="-"/>
            </a:pPr>
            <a:r>
              <a:rPr lang="en-GB" sz="1600" dirty="0">
                <a:solidFill>
                  <a:schemeClr val="bg1"/>
                </a:solidFill>
                <a:latin typeface="+mj-lt"/>
                <a:cs typeface="Arial"/>
              </a:rPr>
              <a:t>Define success steps</a:t>
            </a:r>
          </a:p>
          <a:p>
            <a:pPr marL="285750" indent="-285750" defTabSz="609478" eaLnBrk="1" hangingPunct="1">
              <a:lnSpc>
                <a:spcPct val="90000"/>
              </a:lnSpc>
              <a:spcAft>
                <a:spcPts val="800"/>
              </a:spcAft>
              <a:buClr>
                <a:schemeClr val="bg1"/>
              </a:buClr>
              <a:buSzPct val="130000"/>
              <a:buFontTx/>
              <a:buChar char="-"/>
            </a:pPr>
            <a:r>
              <a:rPr lang="en-US" sz="1600" dirty="0">
                <a:solidFill>
                  <a:schemeClr val="bg1"/>
                </a:solidFill>
                <a:latin typeface="+mj-lt"/>
                <a:cs typeface="Arial"/>
              </a:rPr>
              <a:t>Education consulting and custom courses</a:t>
            </a:r>
          </a:p>
          <a:p>
            <a:pPr marL="223833" indent="-223833" defTabSz="609478" eaLnBrk="1" hangingPunct="1">
              <a:lnSpc>
                <a:spcPct val="90000"/>
              </a:lnSpc>
              <a:spcAft>
                <a:spcPts val="800"/>
              </a:spcAft>
              <a:buClr>
                <a:schemeClr val="bg1"/>
              </a:buClr>
              <a:buSzPct val="130000"/>
              <a:buFont typeface="Arial" pitchFamily="34" charset="0"/>
              <a:buChar char="•"/>
            </a:pPr>
            <a:endParaRPr lang="en-GB" sz="1600" dirty="0">
              <a:solidFill>
                <a:schemeClr val="bg1"/>
              </a:solidFill>
              <a:latin typeface="+mj-lt"/>
              <a:cs typeface="Arial"/>
            </a:endParaRPr>
          </a:p>
        </p:txBody>
      </p:sp>
      <p:sp>
        <p:nvSpPr>
          <p:cNvPr id="34" name="TextBox 41"/>
          <p:cNvSpPr txBox="1">
            <a:spLocks noChangeArrowheads="1"/>
          </p:cNvSpPr>
          <p:nvPr/>
        </p:nvSpPr>
        <p:spPr bwMode="auto">
          <a:xfrm>
            <a:off x="4585751" y="4316127"/>
            <a:ext cx="3172220" cy="17563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defPPr>
              <a:defRPr lang="en-US"/>
            </a:defPPr>
            <a:lvl1pPr marL="293688" indent="-293688">
              <a:spcAft>
                <a:spcPts val="800"/>
              </a:spcAft>
              <a:buClr>
                <a:schemeClr val="accent4"/>
              </a:buClr>
              <a:buSzPct val="130000"/>
              <a:buFont typeface="Arial" pitchFamily="34" charset="0"/>
              <a:buChar char="•"/>
              <a:defRPr>
                <a:gradFill>
                  <a:gsLst>
                    <a:gs pos="2655">
                      <a:schemeClr val="bg1"/>
                    </a:gs>
                    <a:gs pos="35398">
                      <a:schemeClr val="bg1"/>
                    </a:gs>
                  </a:gsLst>
                  <a:lin ang="5400000" scaled="1"/>
                </a:gradFill>
                <a:latin typeface="HP Simplified"/>
                <a:cs typeface="Arial"/>
              </a:defRPr>
            </a:lvl1pPr>
            <a:lvl2pPr marL="742950" indent="-285750" eaLnBrk="0" hangingPunct="0">
              <a:defRPr>
                <a:latin typeface="Arial" pitchFamily="34" charset="0"/>
              </a:defRPr>
            </a:lvl2pPr>
            <a:lvl3pPr marL="1143000" indent="-228600" eaLnBrk="0" hangingPunct="0">
              <a:defRPr>
                <a:latin typeface="Arial" pitchFamily="34" charset="0"/>
              </a:defRPr>
            </a:lvl3pPr>
            <a:lvl4pPr marL="1600200" indent="-228600" eaLnBrk="0" hangingPunct="0">
              <a:defRPr>
                <a:latin typeface="Arial" pitchFamily="34" charset="0"/>
              </a:defRPr>
            </a:lvl4pPr>
            <a:lvl5pPr marL="2057400" indent="-228600" eaLnBrk="0" hangingPunct="0">
              <a:defRPr>
                <a:latin typeface="Arial" pitchFamily="34" charset="0"/>
              </a:defRPr>
            </a:lvl5pPr>
            <a:lvl6pPr marL="2514600" indent="-228600" defTabSz="457200" eaLnBrk="0" fontAlgn="base" hangingPunct="0">
              <a:spcBef>
                <a:spcPct val="0"/>
              </a:spcBef>
              <a:spcAft>
                <a:spcPct val="0"/>
              </a:spcAft>
              <a:defRPr>
                <a:latin typeface="Arial" pitchFamily="34" charset="0"/>
              </a:defRPr>
            </a:lvl6pPr>
            <a:lvl7pPr marL="2971800" indent="-228600" defTabSz="457200" eaLnBrk="0" fontAlgn="base" hangingPunct="0">
              <a:spcBef>
                <a:spcPct val="0"/>
              </a:spcBef>
              <a:spcAft>
                <a:spcPct val="0"/>
              </a:spcAft>
              <a:defRPr>
                <a:latin typeface="Arial" pitchFamily="34" charset="0"/>
              </a:defRPr>
            </a:lvl7pPr>
            <a:lvl8pPr marL="3429000" indent="-228600" defTabSz="457200" eaLnBrk="0" fontAlgn="base" hangingPunct="0">
              <a:spcBef>
                <a:spcPct val="0"/>
              </a:spcBef>
              <a:spcAft>
                <a:spcPct val="0"/>
              </a:spcAft>
              <a:defRPr>
                <a:latin typeface="Arial" pitchFamily="34" charset="0"/>
              </a:defRPr>
            </a:lvl8pPr>
            <a:lvl9pPr marL="3886200" indent="-228600" defTabSz="457200" eaLnBrk="0" fontAlgn="base" hangingPunct="0">
              <a:spcBef>
                <a:spcPct val="0"/>
              </a:spcBef>
              <a:spcAft>
                <a:spcPct val="0"/>
              </a:spcAft>
              <a:defRPr>
                <a:latin typeface="Arial" pitchFamily="34" charset="0"/>
              </a:defRPr>
            </a:lvl9pPr>
          </a:lstStyle>
          <a:p>
            <a:pPr defTabSz="609478">
              <a:lnSpc>
                <a:spcPct val="90000"/>
              </a:lnSpc>
              <a:buClr>
                <a:schemeClr val="bg1"/>
              </a:buClr>
              <a:buFontTx/>
              <a:buChar char="-"/>
            </a:pPr>
            <a:r>
              <a:rPr lang="en-GB" sz="1600" dirty="0">
                <a:gradFill>
                  <a:gsLst>
                    <a:gs pos="2655">
                      <a:prstClr val="white"/>
                    </a:gs>
                    <a:gs pos="35398">
                      <a:prstClr val="white"/>
                    </a:gs>
                  </a:gsLst>
                  <a:lin ang="5400000" scaled="1"/>
                </a:gradFill>
                <a:latin typeface="+mj-lt"/>
              </a:rPr>
              <a:t>Accelerate design and implementation based on </a:t>
            </a:r>
            <a:br>
              <a:rPr lang="en-GB" sz="1600" dirty="0">
                <a:gradFill>
                  <a:gsLst>
                    <a:gs pos="2655">
                      <a:prstClr val="white"/>
                    </a:gs>
                    <a:gs pos="35398">
                      <a:prstClr val="white"/>
                    </a:gs>
                  </a:gsLst>
                  <a:lin ang="5400000" scaled="1"/>
                </a:gradFill>
                <a:latin typeface="+mj-lt"/>
              </a:rPr>
            </a:br>
            <a:r>
              <a:rPr lang="en-GB" sz="1600" dirty="0">
                <a:gradFill>
                  <a:gsLst>
                    <a:gs pos="2655">
                      <a:prstClr val="white"/>
                    </a:gs>
                    <a:gs pos="35398">
                      <a:prstClr val="white"/>
                    </a:gs>
                  </a:gsLst>
                  <a:lin ang="5400000" scaled="1"/>
                </a:gradFill>
                <a:latin typeface="+mj-lt"/>
              </a:rPr>
              <a:t>best practices </a:t>
            </a:r>
          </a:p>
          <a:p>
            <a:pPr defTabSz="609478">
              <a:lnSpc>
                <a:spcPct val="90000"/>
              </a:lnSpc>
              <a:buClr>
                <a:schemeClr val="bg1"/>
              </a:buClr>
              <a:buFontTx/>
              <a:buChar char="-"/>
            </a:pPr>
            <a:r>
              <a:rPr lang="en-GB" sz="1600" dirty="0">
                <a:gradFill>
                  <a:gsLst>
                    <a:gs pos="2655">
                      <a:prstClr val="white"/>
                    </a:gs>
                    <a:gs pos="35398">
                      <a:prstClr val="white"/>
                    </a:gs>
                  </a:gsLst>
                  <a:lin ang="5400000" scaled="1"/>
                </a:gradFill>
                <a:latin typeface="+mj-lt"/>
              </a:rPr>
              <a:t>Custom OpenStack development </a:t>
            </a:r>
          </a:p>
          <a:p>
            <a:pPr defTabSz="609478">
              <a:lnSpc>
                <a:spcPct val="90000"/>
              </a:lnSpc>
              <a:buClr>
                <a:schemeClr val="bg1"/>
              </a:buClr>
              <a:buFontTx/>
              <a:buChar char="-"/>
            </a:pPr>
            <a:r>
              <a:rPr lang="en-GB" sz="1600" dirty="0">
                <a:gradFill>
                  <a:gsLst>
                    <a:gs pos="2655">
                      <a:prstClr val="white"/>
                    </a:gs>
                    <a:gs pos="35398">
                      <a:prstClr val="white"/>
                    </a:gs>
                  </a:gsLst>
                  <a:lin ang="5400000" scaled="1"/>
                </a:gradFill>
                <a:latin typeface="+mj-lt"/>
              </a:rPr>
              <a:t>Migrate to HPE Helion OpenStack</a:t>
            </a:r>
          </a:p>
        </p:txBody>
      </p:sp>
      <p:sp>
        <p:nvSpPr>
          <p:cNvPr id="36" name="Pentagon 35"/>
          <p:cNvSpPr/>
          <p:nvPr/>
        </p:nvSpPr>
        <p:spPr>
          <a:xfrm>
            <a:off x="7757969" y="3533399"/>
            <a:ext cx="4014931" cy="669387"/>
          </a:xfrm>
          <a:prstGeom prst="homePlate">
            <a:avLst>
              <a:gd name="adj" fmla="val 33048"/>
            </a:avLst>
          </a:prstGeom>
          <a:solidFill>
            <a:schemeClr val="bg1"/>
          </a:solidFill>
          <a:ln w="76200">
            <a:solidFill>
              <a:schemeClr val="bg2"/>
            </a:solidFill>
          </a:ln>
          <a:effectLst/>
        </p:spPr>
        <p:style>
          <a:lnRef idx="1">
            <a:schemeClr val="accent1"/>
          </a:lnRef>
          <a:fillRef idx="3">
            <a:schemeClr val="accent1"/>
          </a:fillRef>
          <a:effectRef idx="2">
            <a:schemeClr val="accent1"/>
          </a:effectRef>
          <a:fontRef idx="minor">
            <a:schemeClr val="lt1"/>
          </a:fontRef>
        </p:style>
        <p:txBody>
          <a:bodyPr lIns="182880" anchor="ctr"/>
          <a:lstStyle/>
          <a:p>
            <a:pPr marL="396865" defTabSz="609478">
              <a:spcAft>
                <a:spcPts val="533"/>
              </a:spcAft>
            </a:pPr>
            <a:r>
              <a:rPr lang="en-GB" sz="2400" b="1" dirty="0">
                <a:solidFill>
                  <a:srgbClr val="00B388"/>
                </a:solidFill>
                <a:cs typeface="Arial"/>
              </a:rPr>
              <a:t>MANAGE</a:t>
            </a:r>
          </a:p>
        </p:txBody>
      </p:sp>
      <p:sp>
        <p:nvSpPr>
          <p:cNvPr id="37" name="TextBox 43"/>
          <p:cNvSpPr txBox="1">
            <a:spLocks noChangeArrowheads="1"/>
          </p:cNvSpPr>
          <p:nvPr/>
        </p:nvSpPr>
        <p:spPr bwMode="auto">
          <a:xfrm>
            <a:off x="8280517" y="4316126"/>
            <a:ext cx="3401568" cy="109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defPPr>
              <a:defRPr lang="en-US"/>
            </a:defPPr>
            <a:lvl1pPr marL="293688" indent="-293688">
              <a:spcAft>
                <a:spcPts val="800"/>
              </a:spcAft>
              <a:buClr>
                <a:schemeClr val="accent4"/>
              </a:buClr>
              <a:buSzPct val="130000"/>
              <a:buFont typeface="Arial" pitchFamily="34" charset="0"/>
              <a:buChar char="•"/>
              <a:defRPr>
                <a:gradFill>
                  <a:gsLst>
                    <a:gs pos="2655">
                      <a:schemeClr val="bg1"/>
                    </a:gs>
                    <a:gs pos="35398">
                      <a:schemeClr val="bg1"/>
                    </a:gs>
                  </a:gsLst>
                  <a:lin ang="5400000" scaled="1"/>
                </a:gradFill>
                <a:latin typeface="HP Simplified"/>
                <a:cs typeface="Arial"/>
              </a:defRPr>
            </a:lvl1pPr>
            <a:lvl2pPr marL="742950" indent="-285750" eaLnBrk="0" hangingPunct="0">
              <a:defRPr>
                <a:latin typeface="Arial" pitchFamily="34" charset="0"/>
              </a:defRPr>
            </a:lvl2pPr>
            <a:lvl3pPr marL="1143000" indent="-228600" eaLnBrk="0" hangingPunct="0">
              <a:defRPr>
                <a:latin typeface="Arial" pitchFamily="34" charset="0"/>
              </a:defRPr>
            </a:lvl3pPr>
            <a:lvl4pPr marL="1600200" indent="-228600" eaLnBrk="0" hangingPunct="0">
              <a:defRPr>
                <a:latin typeface="Arial" pitchFamily="34" charset="0"/>
              </a:defRPr>
            </a:lvl4pPr>
            <a:lvl5pPr marL="2057400" indent="-228600" eaLnBrk="0" hangingPunct="0">
              <a:defRPr>
                <a:latin typeface="Arial" pitchFamily="34" charset="0"/>
              </a:defRPr>
            </a:lvl5pPr>
            <a:lvl6pPr marL="2514600" indent="-228600" defTabSz="457200" eaLnBrk="0" fontAlgn="base" hangingPunct="0">
              <a:spcBef>
                <a:spcPct val="0"/>
              </a:spcBef>
              <a:spcAft>
                <a:spcPct val="0"/>
              </a:spcAft>
              <a:defRPr>
                <a:latin typeface="Arial" pitchFamily="34" charset="0"/>
              </a:defRPr>
            </a:lvl6pPr>
            <a:lvl7pPr marL="2971800" indent="-228600" defTabSz="457200" eaLnBrk="0" fontAlgn="base" hangingPunct="0">
              <a:spcBef>
                <a:spcPct val="0"/>
              </a:spcBef>
              <a:spcAft>
                <a:spcPct val="0"/>
              </a:spcAft>
              <a:defRPr>
                <a:latin typeface="Arial" pitchFamily="34" charset="0"/>
              </a:defRPr>
            </a:lvl7pPr>
            <a:lvl8pPr marL="3429000" indent="-228600" defTabSz="457200" eaLnBrk="0" fontAlgn="base" hangingPunct="0">
              <a:spcBef>
                <a:spcPct val="0"/>
              </a:spcBef>
              <a:spcAft>
                <a:spcPct val="0"/>
              </a:spcAft>
              <a:defRPr>
                <a:latin typeface="Arial" pitchFamily="34" charset="0"/>
              </a:defRPr>
            </a:lvl8pPr>
            <a:lvl9pPr marL="3886200" indent="-228600" defTabSz="457200" eaLnBrk="0" fontAlgn="base" hangingPunct="0">
              <a:spcBef>
                <a:spcPct val="0"/>
              </a:spcBef>
              <a:spcAft>
                <a:spcPct val="0"/>
              </a:spcAft>
              <a:defRPr>
                <a:latin typeface="Arial" pitchFamily="34" charset="0"/>
              </a:defRPr>
            </a:lvl9pPr>
          </a:lstStyle>
          <a:p>
            <a:pPr defTabSz="609478">
              <a:lnSpc>
                <a:spcPct val="90000"/>
              </a:lnSpc>
              <a:buClr>
                <a:schemeClr val="bg1"/>
              </a:buClr>
              <a:buFontTx/>
              <a:buChar char="-"/>
            </a:pPr>
            <a:r>
              <a:rPr lang="en-US" sz="1600" dirty="0">
                <a:gradFill>
                  <a:gsLst>
                    <a:gs pos="2655">
                      <a:prstClr val="white"/>
                    </a:gs>
                    <a:gs pos="35398">
                      <a:prstClr val="white"/>
                    </a:gs>
                  </a:gsLst>
                  <a:lin ang="5400000" scaled="1"/>
                </a:gradFill>
                <a:latin typeface="+mj-lt"/>
              </a:rPr>
              <a:t>Proactive OpenStack</a:t>
            </a:r>
            <a:br>
              <a:rPr lang="en-US" sz="1600" dirty="0">
                <a:gradFill>
                  <a:gsLst>
                    <a:gs pos="2655">
                      <a:prstClr val="white"/>
                    </a:gs>
                    <a:gs pos="35398">
                      <a:prstClr val="white"/>
                    </a:gs>
                  </a:gsLst>
                  <a:lin ang="5400000" scaled="1"/>
                </a:gradFill>
                <a:latin typeface="+mj-lt"/>
              </a:rPr>
            </a:br>
            <a:r>
              <a:rPr lang="en-US" sz="1600" dirty="0">
                <a:gradFill>
                  <a:gsLst>
                    <a:gs pos="2655">
                      <a:prstClr val="white"/>
                    </a:gs>
                    <a:gs pos="35398">
                      <a:prstClr val="white"/>
                    </a:gs>
                  </a:gsLst>
                  <a:lin ang="5400000" scaled="1"/>
                </a:gradFill>
                <a:latin typeface="+mj-lt"/>
              </a:rPr>
              <a:t> architecture management</a:t>
            </a:r>
          </a:p>
          <a:p>
            <a:pPr defTabSz="609478">
              <a:lnSpc>
                <a:spcPct val="90000"/>
              </a:lnSpc>
              <a:buClr>
                <a:schemeClr val="bg1"/>
              </a:buClr>
              <a:buFontTx/>
              <a:buChar char="-"/>
            </a:pPr>
            <a:r>
              <a:rPr lang="en-US" sz="1600" dirty="0">
                <a:gradFill>
                  <a:gsLst>
                    <a:gs pos="2655">
                      <a:prstClr val="white"/>
                    </a:gs>
                    <a:gs pos="35398">
                      <a:prstClr val="white"/>
                    </a:gs>
                  </a:gsLst>
                  <a:lin ang="5400000" scaled="1"/>
                </a:gradFill>
                <a:latin typeface="+mj-lt"/>
              </a:rPr>
              <a:t>Software maintenance consulting</a:t>
            </a:r>
          </a:p>
          <a:p>
            <a:pPr defTabSz="609478">
              <a:lnSpc>
                <a:spcPct val="90000"/>
              </a:lnSpc>
              <a:buClr>
                <a:schemeClr val="bg1"/>
              </a:buClr>
              <a:buFontTx/>
              <a:buChar char="-"/>
            </a:pPr>
            <a:r>
              <a:rPr lang="en-US" sz="1600" dirty="0">
                <a:gradFill>
                  <a:gsLst>
                    <a:gs pos="2655">
                      <a:prstClr val="white"/>
                    </a:gs>
                    <a:gs pos="35398">
                      <a:prstClr val="white"/>
                    </a:gs>
                  </a:gsLst>
                  <a:lin ang="5400000" scaled="1"/>
                </a:gradFill>
                <a:latin typeface="+mj-lt"/>
              </a:rPr>
              <a:t>Capabilities and scale introduction</a:t>
            </a:r>
          </a:p>
        </p:txBody>
      </p:sp>
      <p:sp>
        <p:nvSpPr>
          <p:cNvPr id="33" name="Pentagon 32"/>
          <p:cNvSpPr/>
          <p:nvPr/>
        </p:nvSpPr>
        <p:spPr>
          <a:xfrm>
            <a:off x="4054416" y="3533400"/>
            <a:ext cx="3984563" cy="669387"/>
          </a:xfrm>
          <a:prstGeom prst="homePlate">
            <a:avLst>
              <a:gd name="adj" fmla="val 33048"/>
            </a:avLst>
          </a:prstGeom>
          <a:solidFill>
            <a:schemeClr val="bg1"/>
          </a:solidFill>
          <a:ln w="76200">
            <a:solidFill>
              <a:schemeClr val="bg2"/>
            </a:solidFill>
          </a:ln>
          <a:effectLst/>
        </p:spPr>
        <p:style>
          <a:lnRef idx="1">
            <a:schemeClr val="accent1"/>
          </a:lnRef>
          <a:fillRef idx="3">
            <a:schemeClr val="accent1"/>
          </a:fillRef>
          <a:effectRef idx="2">
            <a:schemeClr val="accent1"/>
          </a:effectRef>
          <a:fontRef idx="minor">
            <a:schemeClr val="lt1"/>
          </a:fontRef>
        </p:style>
        <p:txBody>
          <a:bodyPr lIns="182880" anchor="ctr"/>
          <a:lstStyle/>
          <a:p>
            <a:pPr marL="396865" defTabSz="609478">
              <a:spcAft>
                <a:spcPts val="533"/>
              </a:spcAft>
            </a:pPr>
            <a:r>
              <a:rPr lang="en-GB" sz="2400" b="1" dirty="0">
                <a:solidFill>
                  <a:srgbClr val="00B388"/>
                </a:solidFill>
                <a:cs typeface="Arial"/>
              </a:rPr>
              <a:t>TRANSFORM</a:t>
            </a:r>
            <a:endParaRPr lang="en-US" sz="2400" b="1" dirty="0">
              <a:solidFill>
                <a:srgbClr val="00B388"/>
              </a:solidFill>
              <a:cs typeface="Arial"/>
            </a:endParaRPr>
          </a:p>
        </p:txBody>
      </p:sp>
      <p:sp>
        <p:nvSpPr>
          <p:cNvPr id="30" name="Pentagon 29"/>
          <p:cNvSpPr/>
          <p:nvPr/>
        </p:nvSpPr>
        <p:spPr>
          <a:xfrm>
            <a:off x="456167" y="3533399"/>
            <a:ext cx="3888044" cy="669388"/>
          </a:xfrm>
          <a:prstGeom prst="homePlate">
            <a:avLst>
              <a:gd name="adj" fmla="val 33048"/>
            </a:avLst>
          </a:prstGeom>
          <a:solidFill>
            <a:schemeClr val="bg1"/>
          </a:solidFill>
          <a:ln w="76200">
            <a:solidFill>
              <a:schemeClr val="bg2"/>
            </a:solidFill>
          </a:ln>
          <a:effectLst/>
        </p:spPr>
        <p:style>
          <a:lnRef idx="1">
            <a:schemeClr val="accent1"/>
          </a:lnRef>
          <a:fillRef idx="3">
            <a:schemeClr val="accent1"/>
          </a:fillRef>
          <a:effectRef idx="2">
            <a:schemeClr val="accent1"/>
          </a:effectRef>
          <a:fontRef idx="minor">
            <a:schemeClr val="lt1"/>
          </a:fontRef>
        </p:style>
        <p:txBody>
          <a:bodyPr lIns="182880" anchor="ctr"/>
          <a:lstStyle/>
          <a:p>
            <a:pPr marL="120648" indent="-68261" defTabSz="609478">
              <a:spcAft>
                <a:spcPts val="533"/>
              </a:spcAft>
              <a:defRPr/>
            </a:pPr>
            <a:r>
              <a:rPr lang="en-GB" sz="2400" b="1" dirty="0">
                <a:solidFill>
                  <a:srgbClr val="00B388"/>
                </a:solidFill>
                <a:cs typeface="Arial"/>
              </a:rPr>
              <a:t>ADVISE</a:t>
            </a:r>
          </a:p>
        </p:txBody>
      </p:sp>
      <p:sp>
        <p:nvSpPr>
          <p:cNvPr id="38" name="TextBox 37"/>
          <p:cNvSpPr txBox="1"/>
          <p:nvPr/>
        </p:nvSpPr>
        <p:spPr>
          <a:xfrm>
            <a:off x="3167158" y="3015307"/>
            <a:ext cx="1418593" cy="276999"/>
          </a:xfrm>
          <a:prstGeom prst="rect">
            <a:avLst/>
          </a:prstGeom>
          <a:noFill/>
        </p:spPr>
        <p:txBody>
          <a:bodyPr wrap="none" rtlCol="0">
            <a:spAutoFit/>
          </a:bodyPr>
          <a:lstStyle/>
          <a:p>
            <a:pPr defTabSz="573588">
              <a:spcAft>
                <a:spcPts val="533"/>
              </a:spcAft>
              <a:buSzPct val="100000"/>
            </a:pPr>
            <a:r>
              <a:rPr lang="en-US" sz="1200" b="1" dirty="0">
                <a:gradFill>
                  <a:gsLst>
                    <a:gs pos="2655">
                      <a:prstClr val="white"/>
                    </a:gs>
                    <a:gs pos="35398">
                      <a:prstClr val="white"/>
                    </a:gs>
                  </a:gsLst>
                  <a:lin ang="5400000" scaled="1"/>
                </a:gradFill>
                <a:cs typeface="Arial"/>
              </a:rPr>
              <a:t>PRIVATE CLOUD</a:t>
            </a:r>
          </a:p>
        </p:txBody>
      </p:sp>
      <p:sp>
        <p:nvSpPr>
          <p:cNvPr id="39" name="TextBox 38"/>
          <p:cNvSpPr txBox="1"/>
          <p:nvPr/>
        </p:nvSpPr>
        <p:spPr>
          <a:xfrm>
            <a:off x="7111550" y="3023649"/>
            <a:ext cx="1940211" cy="276999"/>
          </a:xfrm>
          <a:prstGeom prst="rect">
            <a:avLst/>
          </a:prstGeom>
          <a:noFill/>
        </p:spPr>
        <p:txBody>
          <a:bodyPr wrap="none" rtlCol="0">
            <a:spAutoFit/>
          </a:bodyPr>
          <a:lstStyle/>
          <a:p>
            <a:pPr defTabSz="573588">
              <a:spcAft>
                <a:spcPts val="533"/>
              </a:spcAft>
              <a:buSzPct val="100000"/>
            </a:pPr>
            <a:r>
              <a:rPr lang="en-US" sz="1200" b="1" dirty="0">
                <a:gradFill>
                  <a:gsLst>
                    <a:gs pos="2655">
                      <a:prstClr val="white"/>
                    </a:gs>
                    <a:gs pos="35398">
                      <a:prstClr val="white"/>
                    </a:gs>
                  </a:gsLst>
                  <a:lin ang="5400000" scaled="1"/>
                </a:gradFill>
                <a:cs typeface="Arial"/>
              </a:rPr>
              <a:t>OPENSTACK STORAGE</a:t>
            </a:r>
          </a:p>
        </p:txBody>
      </p:sp>
      <p:sp>
        <p:nvSpPr>
          <p:cNvPr id="40" name="TextBox 39"/>
          <p:cNvSpPr txBox="1"/>
          <p:nvPr/>
        </p:nvSpPr>
        <p:spPr>
          <a:xfrm>
            <a:off x="438912" y="3015307"/>
            <a:ext cx="2406236" cy="276999"/>
          </a:xfrm>
          <a:prstGeom prst="rect">
            <a:avLst/>
          </a:prstGeom>
          <a:noFill/>
        </p:spPr>
        <p:txBody>
          <a:bodyPr wrap="none" rtlCol="0">
            <a:spAutoFit/>
          </a:bodyPr>
          <a:lstStyle/>
          <a:p>
            <a:pPr defTabSz="573588">
              <a:spcAft>
                <a:spcPts val="533"/>
              </a:spcAft>
              <a:buSzPct val="100000"/>
            </a:pPr>
            <a:r>
              <a:rPr lang="en-US" sz="1200" b="1" dirty="0">
                <a:gradFill>
                  <a:gsLst>
                    <a:gs pos="2655">
                      <a:prstClr val="white"/>
                    </a:gs>
                    <a:gs pos="35398">
                      <a:prstClr val="white"/>
                    </a:gs>
                  </a:gsLst>
                  <a:lin ang="5400000" scaled="1"/>
                </a:gradFill>
                <a:cs typeface="Arial"/>
              </a:rPr>
              <a:t>DEVELOPMENT OPERATIONS</a:t>
            </a:r>
          </a:p>
        </p:txBody>
      </p:sp>
      <p:sp>
        <p:nvSpPr>
          <p:cNvPr id="41" name="TextBox 40"/>
          <p:cNvSpPr txBox="1"/>
          <p:nvPr/>
        </p:nvSpPr>
        <p:spPr>
          <a:xfrm>
            <a:off x="4801875" y="3019375"/>
            <a:ext cx="2062744" cy="276999"/>
          </a:xfrm>
          <a:prstGeom prst="rect">
            <a:avLst/>
          </a:prstGeom>
          <a:noFill/>
        </p:spPr>
        <p:txBody>
          <a:bodyPr wrap="none" rtlCol="0">
            <a:spAutoFit/>
          </a:bodyPr>
          <a:lstStyle/>
          <a:p>
            <a:pPr defTabSz="573588">
              <a:spcAft>
                <a:spcPts val="533"/>
              </a:spcAft>
              <a:buSzPct val="100000"/>
            </a:pPr>
            <a:r>
              <a:rPr lang="en-US" sz="1200" b="1" dirty="0">
                <a:gradFill>
                  <a:gsLst>
                    <a:gs pos="2655">
                      <a:prstClr val="white"/>
                    </a:gs>
                    <a:gs pos="35398">
                      <a:prstClr val="white"/>
                    </a:gs>
                  </a:gsLst>
                  <a:lin ang="5400000" scaled="1"/>
                </a:gradFill>
                <a:cs typeface="Arial"/>
              </a:rPr>
              <a:t>RETAIL AND WEB SCALE</a:t>
            </a:r>
          </a:p>
        </p:txBody>
      </p:sp>
      <p:sp>
        <p:nvSpPr>
          <p:cNvPr id="42" name="TextBox 41"/>
          <p:cNvSpPr txBox="1"/>
          <p:nvPr/>
        </p:nvSpPr>
        <p:spPr>
          <a:xfrm>
            <a:off x="9269179" y="3006112"/>
            <a:ext cx="2207464" cy="276999"/>
          </a:xfrm>
          <a:prstGeom prst="rect">
            <a:avLst/>
          </a:prstGeom>
          <a:noFill/>
        </p:spPr>
        <p:txBody>
          <a:bodyPr wrap="none" rtlCol="0">
            <a:spAutoFit/>
          </a:bodyPr>
          <a:lstStyle/>
          <a:p>
            <a:pPr defTabSz="573588">
              <a:spcAft>
                <a:spcPts val="533"/>
              </a:spcAft>
              <a:buSzPct val="100000"/>
            </a:pPr>
            <a:r>
              <a:rPr lang="en-US" sz="1200" b="1" dirty="0">
                <a:gradFill>
                  <a:gsLst>
                    <a:gs pos="2655">
                      <a:prstClr val="white"/>
                    </a:gs>
                    <a:gs pos="35398">
                      <a:prstClr val="white"/>
                    </a:gs>
                  </a:gsLst>
                  <a:lin ang="5400000" scaled="1"/>
                </a:gradFill>
                <a:cs typeface="Arial"/>
              </a:rPr>
              <a:t>OPENSTACK WORKLOADS</a:t>
            </a:r>
          </a:p>
        </p:txBody>
      </p:sp>
      <p:grpSp>
        <p:nvGrpSpPr>
          <p:cNvPr id="43" name="Group 42"/>
          <p:cNvGrpSpPr/>
          <p:nvPr/>
        </p:nvGrpSpPr>
        <p:grpSpPr>
          <a:xfrm>
            <a:off x="3264105" y="2146688"/>
            <a:ext cx="1204380" cy="665317"/>
            <a:chOff x="828157" y="549962"/>
            <a:chExt cx="1341982" cy="741331"/>
          </a:xfrm>
        </p:grpSpPr>
        <p:sp>
          <p:nvSpPr>
            <p:cNvPr id="44" name="Freeform 128"/>
            <p:cNvSpPr>
              <a:spLocks noChangeAspect="1"/>
            </p:cNvSpPr>
            <p:nvPr/>
          </p:nvSpPr>
          <p:spPr bwMode="white">
            <a:xfrm>
              <a:off x="828157" y="549962"/>
              <a:ext cx="1341982" cy="74133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ysClr val="window" lastClr="FFFFFF"/>
            </a:solidFill>
            <a:ln>
              <a:noFill/>
            </a:ln>
            <a:extLst/>
          </p:spPr>
          <p:txBody>
            <a:bodyPr vert="horz" wrap="square" lIns="91440" tIns="45720" rIns="91440" bIns="45720" numCol="1" anchor="t" anchorCtr="0" compatLnSpc="1">
              <a:prstTxWarp prst="textNoShape">
                <a:avLst/>
              </a:prstTxWarp>
            </a:bodyPr>
            <a:lstStyle/>
            <a:p>
              <a:pPr defTabSz="914340">
                <a:defRPr/>
              </a:pPr>
              <a:endParaRPr lang="en-US" kern="0">
                <a:solidFill>
                  <a:srgbClr val="FFFFFF"/>
                </a:solidFill>
              </a:endParaRPr>
            </a:p>
          </p:txBody>
        </p:sp>
        <p:sp>
          <p:nvSpPr>
            <p:cNvPr id="45" name="Freeform 29"/>
            <p:cNvSpPr>
              <a:spLocks noEditPoints="1"/>
            </p:cNvSpPr>
            <p:nvPr/>
          </p:nvSpPr>
          <p:spPr bwMode="auto">
            <a:xfrm>
              <a:off x="1317952" y="723237"/>
              <a:ext cx="368434" cy="436715"/>
            </a:xfrm>
            <a:custGeom>
              <a:avLst/>
              <a:gdLst>
                <a:gd name="T0" fmla="*/ 140 w 160"/>
                <a:gd name="T1" fmla="*/ 77 h 190"/>
                <a:gd name="T2" fmla="*/ 142 w 160"/>
                <a:gd name="T3" fmla="*/ 77 h 190"/>
                <a:gd name="T4" fmla="*/ 142 w 160"/>
                <a:gd name="T5" fmla="*/ 50 h 190"/>
                <a:gd name="T6" fmla="*/ 91 w 160"/>
                <a:gd name="T7" fmla="*/ 0 h 190"/>
                <a:gd name="T8" fmla="*/ 75 w 160"/>
                <a:gd name="T9" fmla="*/ 0 h 190"/>
                <a:gd name="T10" fmla="*/ 24 w 160"/>
                <a:gd name="T11" fmla="*/ 50 h 190"/>
                <a:gd name="T12" fmla="*/ 24 w 160"/>
                <a:gd name="T13" fmla="*/ 77 h 190"/>
                <a:gd name="T14" fmla="*/ 20 w 160"/>
                <a:gd name="T15" fmla="*/ 77 h 190"/>
                <a:gd name="T16" fmla="*/ 0 w 160"/>
                <a:gd name="T17" fmla="*/ 98 h 190"/>
                <a:gd name="T18" fmla="*/ 0 w 160"/>
                <a:gd name="T19" fmla="*/ 170 h 190"/>
                <a:gd name="T20" fmla="*/ 20 w 160"/>
                <a:gd name="T21" fmla="*/ 190 h 190"/>
                <a:gd name="T22" fmla="*/ 140 w 160"/>
                <a:gd name="T23" fmla="*/ 190 h 190"/>
                <a:gd name="T24" fmla="*/ 160 w 160"/>
                <a:gd name="T25" fmla="*/ 170 h 190"/>
                <a:gd name="T26" fmla="*/ 160 w 160"/>
                <a:gd name="T27" fmla="*/ 98 h 190"/>
                <a:gd name="T28" fmla="*/ 140 w 160"/>
                <a:gd name="T29" fmla="*/ 77 h 190"/>
                <a:gd name="T30" fmla="*/ 75 w 160"/>
                <a:gd name="T31" fmla="*/ 21 h 190"/>
                <a:gd name="T32" fmla="*/ 91 w 160"/>
                <a:gd name="T33" fmla="*/ 21 h 190"/>
                <a:gd name="T34" fmla="*/ 121 w 160"/>
                <a:gd name="T35" fmla="*/ 50 h 190"/>
                <a:gd name="T36" fmla="*/ 121 w 160"/>
                <a:gd name="T37" fmla="*/ 77 h 190"/>
                <a:gd name="T38" fmla="*/ 45 w 160"/>
                <a:gd name="T39" fmla="*/ 77 h 190"/>
                <a:gd name="T40" fmla="*/ 45 w 160"/>
                <a:gd name="T41" fmla="*/ 50 h 190"/>
                <a:gd name="T42" fmla="*/ 75 w 160"/>
                <a:gd name="T43" fmla="*/ 21 h 190"/>
                <a:gd name="T44" fmla="*/ 94 w 160"/>
                <a:gd name="T45" fmla="*/ 156 h 190"/>
                <a:gd name="T46" fmla="*/ 89 w 160"/>
                <a:gd name="T47" fmla="*/ 161 h 190"/>
                <a:gd name="T48" fmla="*/ 72 w 160"/>
                <a:gd name="T49" fmla="*/ 161 h 190"/>
                <a:gd name="T50" fmla="*/ 67 w 160"/>
                <a:gd name="T51" fmla="*/ 156 h 190"/>
                <a:gd name="T52" fmla="*/ 67 w 160"/>
                <a:gd name="T53" fmla="*/ 142 h 190"/>
                <a:gd name="T54" fmla="*/ 59 w 160"/>
                <a:gd name="T55" fmla="*/ 125 h 190"/>
                <a:gd name="T56" fmla="*/ 80 w 160"/>
                <a:gd name="T57" fmla="*/ 104 h 190"/>
                <a:gd name="T58" fmla="*/ 101 w 160"/>
                <a:gd name="T59" fmla="*/ 125 h 190"/>
                <a:gd name="T60" fmla="*/ 94 w 160"/>
                <a:gd name="T61" fmla="*/ 141 h 190"/>
                <a:gd name="T62" fmla="*/ 94 w 160"/>
                <a:gd name="T63" fmla="*/ 1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0" h="190">
                  <a:moveTo>
                    <a:pt x="140" y="77"/>
                  </a:moveTo>
                  <a:cubicBezTo>
                    <a:pt x="142" y="77"/>
                    <a:pt x="142" y="77"/>
                    <a:pt x="142" y="77"/>
                  </a:cubicBezTo>
                  <a:cubicBezTo>
                    <a:pt x="142" y="50"/>
                    <a:pt x="142" y="50"/>
                    <a:pt x="142" y="50"/>
                  </a:cubicBezTo>
                  <a:cubicBezTo>
                    <a:pt x="142" y="22"/>
                    <a:pt x="119" y="0"/>
                    <a:pt x="91" y="0"/>
                  </a:cubicBezTo>
                  <a:cubicBezTo>
                    <a:pt x="75" y="0"/>
                    <a:pt x="75" y="0"/>
                    <a:pt x="75" y="0"/>
                  </a:cubicBezTo>
                  <a:cubicBezTo>
                    <a:pt x="47" y="0"/>
                    <a:pt x="24" y="22"/>
                    <a:pt x="24" y="50"/>
                  </a:cubicBezTo>
                  <a:cubicBezTo>
                    <a:pt x="24" y="77"/>
                    <a:pt x="24" y="77"/>
                    <a:pt x="24" y="77"/>
                  </a:cubicBezTo>
                  <a:cubicBezTo>
                    <a:pt x="20" y="77"/>
                    <a:pt x="20" y="77"/>
                    <a:pt x="20" y="77"/>
                  </a:cubicBezTo>
                  <a:cubicBezTo>
                    <a:pt x="9" y="77"/>
                    <a:pt x="0" y="87"/>
                    <a:pt x="0" y="98"/>
                  </a:cubicBezTo>
                  <a:cubicBezTo>
                    <a:pt x="0" y="170"/>
                    <a:pt x="0" y="170"/>
                    <a:pt x="0" y="170"/>
                  </a:cubicBezTo>
                  <a:cubicBezTo>
                    <a:pt x="0" y="181"/>
                    <a:pt x="9" y="190"/>
                    <a:pt x="20" y="190"/>
                  </a:cubicBezTo>
                  <a:cubicBezTo>
                    <a:pt x="140" y="190"/>
                    <a:pt x="140" y="190"/>
                    <a:pt x="140" y="190"/>
                  </a:cubicBezTo>
                  <a:cubicBezTo>
                    <a:pt x="151" y="190"/>
                    <a:pt x="160" y="181"/>
                    <a:pt x="160" y="170"/>
                  </a:cubicBezTo>
                  <a:cubicBezTo>
                    <a:pt x="160" y="98"/>
                    <a:pt x="160" y="98"/>
                    <a:pt x="160" y="98"/>
                  </a:cubicBezTo>
                  <a:cubicBezTo>
                    <a:pt x="160" y="87"/>
                    <a:pt x="151" y="77"/>
                    <a:pt x="140" y="77"/>
                  </a:cubicBezTo>
                  <a:close/>
                  <a:moveTo>
                    <a:pt x="75" y="21"/>
                  </a:moveTo>
                  <a:cubicBezTo>
                    <a:pt x="91" y="21"/>
                    <a:pt x="91" y="21"/>
                    <a:pt x="91" y="21"/>
                  </a:cubicBezTo>
                  <a:cubicBezTo>
                    <a:pt x="107" y="21"/>
                    <a:pt x="121" y="34"/>
                    <a:pt x="121" y="50"/>
                  </a:cubicBezTo>
                  <a:cubicBezTo>
                    <a:pt x="121" y="77"/>
                    <a:pt x="121" y="77"/>
                    <a:pt x="121" y="77"/>
                  </a:cubicBezTo>
                  <a:cubicBezTo>
                    <a:pt x="45" y="77"/>
                    <a:pt x="45" y="77"/>
                    <a:pt x="45" y="77"/>
                  </a:cubicBezTo>
                  <a:cubicBezTo>
                    <a:pt x="45" y="50"/>
                    <a:pt x="45" y="50"/>
                    <a:pt x="45" y="50"/>
                  </a:cubicBezTo>
                  <a:cubicBezTo>
                    <a:pt x="45" y="34"/>
                    <a:pt x="58" y="21"/>
                    <a:pt x="75" y="21"/>
                  </a:cubicBezTo>
                  <a:close/>
                  <a:moveTo>
                    <a:pt x="94" y="156"/>
                  </a:moveTo>
                  <a:cubicBezTo>
                    <a:pt x="94" y="159"/>
                    <a:pt x="92" y="161"/>
                    <a:pt x="89" y="161"/>
                  </a:cubicBezTo>
                  <a:cubicBezTo>
                    <a:pt x="72" y="161"/>
                    <a:pt x="72" y="161"/>
                    <a:pt x="72" y="161"/>
                  </a:cubicBezTo>
                  <a:cubicBezTo>
                    <a:pt x="70" y="161"/>
                    <a:pt x="67" y="159"/>
                    <a:pt x="67" y="156"/>
                  </a:cubicBezTo>
                  <a:cubicBezTo>
                    <a:pt x="67" y="142"/>
                    <a:pt x="67" y="142"/>
                    <a:pt x="67" y="142"/>
                  </a:cubicBezTo>
                  <a:cubicBezTo>
                    <a:pt x="62" y="138"/>
                    <a:pt x="59" y="132"/>
                    <a:pt x="59" y="125"/>
                  </a:cubicBezTo>
                  <a:cubicBezTo>
                    <a:pt x="59" y="114"/>
                    <a:pt x="68" y="104"/>
                    <a:pt x="80" y="104"/>
                  </a:cubicBezTo>
                  <a:cubicBezTo>
                    <a:pt x="92" y="104"/>
                    <a:pt x="101" y="114"/>
                    <a:pt x="101" y="125"/>
                  </a:cubicBezTo>
                  <a:cubicBezTo>
                    <a:pt x="101" y="131"/>
                    <a:pt x="98" y="137"/>
                    <a:pt x="94" y="141"/>
                  </a:cubicBezTo>
                  <a:lnTo>
                    <a:pt x="94" y="156"/>
                  </a:lnTo>
                  <a:close/>
                </a:path>
              </a:pathLst>
            </a:custGeom>
            <a:solidFill>
              <a:srgbClr val="00B388"/>
            </a:solidFill>
            <a:ln>
              <a:noFill/>
            </a:ln>
            <a:extLst/>
          </p:spPr>
          <p:txBody>
            <a:bodyPr vert="horz" wrap="square" lIns="91440" tIns="45720" rIns="91440" bIns="45720" numCol="1" anchor="t" anchorCtr="0" compatLnSpc="1">
              <a:prstTxWarp prst="textNoShape">
                <a:avLst/>
              </a:prstTxWarp>
            </a:bodyPr>
            <a:lstStyle/>
            <a:p>
              <a:pPr defTabSz="914377">
                <a:defRPr/>
              </a:pPr>
              <a:endParaRPr lang="en-US" kern="0">
                <a:solidFill>
                  <a:prstClr val="black"/>
                </a:solidFill>
              </a:endParaRPr>
            </a:p>
          </p:txBody>
        </p:sp>
      </p:grpSp>
      <p:sp>
        <p:nvSpPr>
          <p:cNvPr id="59" name="Freeform 19"/>
          <p:cNvSpPr>
            <a:spLocks noEditPoints="1"/>
          </p:cNvSpPr>
          <p:nvPr/>
        </p:nvSpPr>
        <p:spPr bwMode="auto">
          <a:xfrm>
            <a:off x="5371353" y="2137314"/>
            <a:ext cx="800508" cy="740431"/>
          </a:xfrm>
          <a:custGeom>
            <a:avLst/>
            <a:gdLst>
              <a:gd name="T0" fmla="*/ 209 w 209"/>
              <a:gd name="T1" fmla="*/ 78 h 193"/>
              <a:gd name="T2" fmla="*/ 61 w 209"/>
              <a:gd name="T3" fmla="*/ 108 h 193"/>
              <a:gd name="T4" fmla="*/ 61 w 209"/>
              <a:gd name="T5" fmla="*/ 108 h 193"/>
              <a:gd name="T6" fmla="*/ 57 w 209"/>
              <a:gd name="T7" fmla="*/ 115 h 193"/>
              <a:gd name="T8" fmla="*/ 64 w 209"/>
              <a:gd name="T9" fmla="*/ 122 h 193"/>
              <a:gd name="T10" fmla="*/ 209 w 209"/>
              <a:gd name="T11" fmla="*/ 122 h 193"/>
              <a:gd name="T12" fmla="*/ 209 w 209"/>
              <a:gd name="T13" fmla="*/ 144 h 193"/>
              <a:gd name="T14" fmla="*/ 64 w 209"/>
              <a:gd name="T15" fmla="*/ 144 h 193"/>
              <a:gd name="T16" fmla="*/ 35 w 209"/>
              <a:gd name="T17" fmla="*/ 115 h 193"/>
              <a:gd name="T18" fmla="*/ 45 w 209"/>
              <a:gd name="T19" fmla="*/ 92 h 193"/>
              <a:gd name="T20" fmla="*/ 18 w 209"/>
              <a:gd name="T21" fmla="*/ 12 h 193"/>
              <a:gd name="T22" fmla="*/ 8 w 209"/>
              <a:gd name="T23" fmla="*/ 12 h 193"/>
              <a:gd name="T24" fmla="*/ 0 w 209"/>
              <a:gd name="T25" fmla="*/ 0 h 193"/>
              <a:gd name="T26" fmla="*/ 36 w 209"/>
              <a:gd name="T27" fmla="*/ 0 h 193"/>
              <a:gd name="T28" fmla="*/ 42 w 209"/>
              <a:gd name="T29" fmla="*/ 17 h 193"/>
              <a:gd name="T30" fmla="*/ 209 w 209"/>
              <a:gd name="T31" fmla="*/ 12 h 193"/>
              <a:gd name="T32" fmla="*/ 209 w 209"/>
              <a:gd name="T33" fmla="*/ 78 h 193"/>
              <a:gd name="T34" fmla="*/ 80 w 209"/>
              <a:gd name="T35" fmla="*/ 150 h 193"/>
              <a:gd name="T36" fmla="*/ 58 w 209"/>
              <a:gd name="T37" fmla="*/ 171 h 193"/>
              <a:gd name="T38" fmla="*/ 80 w 209"/>
              <a:gd name="T39" fmla="*/ 193 h 193"/>
              <a:gd name="T40" fmla="*/ 102 w 209"/>
              <a:gd name="T41" fmla="*/ 171 h 193"/>
              <a:gd name="T42" fmla="*/ 80 w 209"/>
              <a:gd name="T43" fmla="*/ 150 h 193"/>
              <a:gd name="T44" fmla="*/ 187 w 209"/>
              <a:gd name="T45" fmla="*/ 150 h 193"/>
              <a:gd name="T46" fmla="*/ 166 w 209"/>
              <a:gd name="T47" fmla="*/ 171 h 193"/>
              <a:gd name="T48" fmla="*/ 187 w 209"/>
              <a:gd name="T49" fmla="*/ 193 h 193"/>
              <a:gd name="T50" fmla="*/ 209 w 209"/>
              <a:gd name="T51" fmla="*/ 171 h 193"/>
              <a:gd name="T52" fmla="*/ 187 w 209"/>
              <a:gd name="T53" fmla="*/ 15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9" h="193">
                <a:moveTo>
                  <a:pt x="209" y="78"/>
                </a:moveTo>
                <a:cubicBezTo>
                  <a:pt x="61" y="108"/>
                  <a:pt x="61" y="108"/>
                  <a:pt x="61" y="108"/>
                </a:cubicBezTo>
                <a:cubicBezTo>
                  <a:pt x="61" y="108"/>
                  <a:pt x="61" y="108"/>
                  <a:pt x="61" y="108"/>
                </a:cubicBezTo>
                <a:cubicBezTo>
                  <a:pt x="59" y="109"/>
                  <a:pt x="57" y="112"/>
                  <a:pt x="57" y="115"/>
                </a:cubicBezTo>
                <a:cubicBezTo>
                  <a:pt x="57" y="119"/>
                  <a:pt x="60" y="122"/>
                  <a:pt x="64" y="122"/>
                </a:cubicBezTo>
                <a:cubicBezTo>
                  <a:pt x="209" y="122"/>
                  <a:pt x="209" y="122"/>
                  <a:pt x="209" y="122"/>
                </a:cubicBezTo>
                <a:cubicBezTo>
                  <a:pt x="209" y="144"/>
                  <a:pt x="209" y="144"/>
                  <a:pt x="209" y="144"/>
                </a:cubicBezTo>
                <a:cubicBezTo>
                  <a:pt x="64" y="144"/>
                  <a:pt x="64" y="144"/>
                  <a:pt x="64" y="144"/>
                </a:cubicBezTo>
                <a:cubicBezTo>
                  <a:pt x="48" y="144"/>
                  <a:pt x="35" y="131"/>
                  <a:pt x="35" y="115"/>
                </a:cubicBezTo>
                <a:cubicBezTo>
                  <a:pt x="35" y="106"/>
                  <a:pt x="39" y="98"/>
                  <a:pt x="45" y="92"/>
                </a:cubicBezTo>
                <a:cubicBezTo>
                  <a:pt x="18" y="12"/>
                  <a:pt x="18" y="12"/>
                  <a:pt x="18" y="12"/>
                </a:cubicBezTo>
                <a:cubicBezTo>
                  <a:pt x="8" y="12"/>
                  <a:pt x="8" y="12"/>
                  <a:pt x="8" y="12"/>
                </a:cubicBezTo>
                <a:cubicBezTo>
                  <a:pt x="0" y="0"/>
                  <a:pt x="0" y="0"/>
                  <a:pt x="0" y="0"/>
                </a:cubicBezTo>
                <a:cubicBezTo>
                  <a:pt x="36" y="0"/>
                  <a:pt x="36" y="0"/>
                  <a:pt x="36" y="0"/>
                </a:cubicBezTo>
                <a:cubicBezTo>
                  <a:pt x="42" y="17"/>
                  <a:pt x="42" y="17"/>
                  <a:pt x="42" y="17"/>
                </a:cubicBezTo>
                <a:cubicBezTo>
                  <a:pt x="209" y="12"/>
                  <a:pt x="209" y="12"/>
                  <a:pt x="209" y="12"/>
                </a:cubicBezTo>
                <a:lnTo>
                  <a:pt x="209" y="78"/>
                </a:lnTo>
                <a:close/>
                <a:moveTo>
                  <a:pt x="80" y="150"/>
                </a:moveTo>
                <a:cubicBezTo>
                  <a:pt x="68" y="150"/>
                  <a:pt x="58" y="159"/>
                  <a:pt x="58" y="171"/>
                </a:cubicBezTo>
                <a:cubicBezTo>
                  <a:pt x="58" y="183"/>
                  <a:pt x="68" y="193"/>
                  <a:pt x="80" y="193"/>
                </a:cubicBezTo>
                <a:cubicBezTo>
                  <a:pt x="92" y="193"/>
                  <a:pt x="102" y="183"/>
                  <a:pt x="102" y="171"/>
                </a:cubicBezTo>
                <a:cubicBezTo>
                  <a:pt x="102" y="159"/>
                  <a:pt x="92" y="150"/>
                  <a:pt x="80" y="150"/>
                </a:cubicBezTo>
                <a:close/>
                <a:moveTo>
                  <a:pt x="187" y="150"/>
                </a:moveTo>
                <a:cubicBezTo>
                  <a:pt x="175" y="150"/>
                  <a:pt x="166" y="159"/>
                  <a:pt x="166" y="171"/>
                </a:cubicBezTo>
                <a:cubicBezTo>
                  <a:pt x="166" y="183"/>
                  <a:pt x="175" y="193"/>
                  <a:pt x="187" y="193"/>
                </a:cubicBezTo>
                <a:cubicBezTo>
                  <a:pt x="199" y="193"/>
                  <a:pt x="209" y="183"/>
                  <a:pt x="209" y="171"/>
                </a:cubicBezTo>
                <a:cubicBezTo>
                  <a:pt x="209" y="159"/>
                  <a:pt x="199" y="150"/>
                  <a:pt x="187" y="15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09478"/>
            <a:endParaRPr lang="en-US" sz="2400">
              <a:solidFill>
                <a:prstClr val="black"/>
              </a:solidFill>
            </a:endParaRPr>
          </a:p>
        </p:txBody>
      </p:sp>
      <p:grpSp>
        <p:nvGrpSpPr>
          <p:cNvPr id="60" name="Group 59"/>
          <p:cNvGrpSpPr/>
          <p:nvPr/>
        </p:nvGrpSpPr>
        <p:grpSpPr>
          <a:xfrm>
            <a:off x="9986828" y="2055552"/>
            <a:ext cx="768779" cy="875459"/>
            <a:chOff x="-2089150" y="1735138"/>
            <a:chExt cx="720725" cy="820737"/>
          </a:xfrm>
          <a:solidFill>
            <a:schemeClr val="bg1"/>
          </a:solidFill>
        </p:grpSpPr>
        <p:sp>
          <p:nvSpPr>
            <p:cNvPr id="61" name="Freeform 5"/>
            <p:cNvSpPr>
              <a:spLocks/>
            </p:cNvSpPr>
            <p:nvPr/>
          </p:nvSpPr>
          <p:spPr bwMode="auto">
            <a:xfrm>
              <a:off x="-1668463" y="1905000"/>
              <a:ext cx="53975" cy="60325"/>
            </a:xfrm>
            <a:custGeom>
              <a:avLst/>
              <a:gdLst>
                <a:gd name="T0" fmla="*/ 11 w 14"/>
                <a:gd name="T1" fmla="*/ 1 h 16"/>
                <a:gd name="T2" fmla="*/ 6 w 14"/>
                <a:gd name="T3" fmla="*/ 2 h 16"/>
                <a:gd name="T4" fmla="*/ 2 w 14"/>
                <a:gd name="T5" fmla="*/ 11 h 16"/>
                <a:gd name="T6" fmla="*/ 3 w 14"/>
                <a:gd name="T7" fmla="*/ 16 h 16"/>
                <a:gd name="T8" fmla="*/ 5 w 14"/>
                <a:gd name="T9" fmla="*/ 16 h 16"/>
                <a:gd name="T10" fmla="*/ 8 w 14"/>
                <a:gd name="T11" fmla="*/ 14 h 16"/>
                <a:gd name="T12" fmla="*/ 13 w 14"/>
                <a:gd name="T13" fmla="*/ 6 h 16"/>
                <a:gd name="T14" fmla="*/ 11 w 14"/>
                <a:gd name="T15" fmla="*/ 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6">
                  <a:moveTo>
                    <a:pt x="11" y="1"/>
                  </a:moveTo>
                  <a:cubicBezTo>
                    <a:pt x="10" y="0"/>
                    <a:pt x="7" y="0"/>
                    <a:pt x="6" y="2"/>
                  </a:cubicBezTo>
                  <a:cubicBezTo>
                    <a:pt x="6" y="2"/>
                    <a:pt x="6" y="2"/>
                    <a:pt x="2" y="11"/>
                  </a:cubicBezTo>
                  <a:cubicBezTo>
                    <a:pt x="0" y="13"/>
                    <a:pt x="1" y="15"/>
                    <a:pt x="3" y="16"/>
                  </a:cubicBezTo>
                  <a:cubicBezTo>
                    <a:pt x="3" y="16"/>
                    <a:pt x="4" y="16"/>
                    <a:pt x="5" y="16"/>
                  </a:cubicBezTo>
                  <a:cubicBezTo>
                    <a:pt x="6" y="16"/>
                    <a:pt x="7" y="16"/>
                    <a:pt x="8" y="14"/>
                  </a:cubicBezTo>
                  <a:cubicBezTo>
                    <a:pt x="8" y="14"/>
                    <a:pt x="8" y="14"/>
                    <a:pt x="13" y="6"/>
                  </a:cubicBezTo>
                  <a:cubicBezTo>
                    <a:pt x="14" y="4"/>
                    <a:pt x="13" y="2"/>
                    <a:pt x="1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78"/>
              <a:endParaRPr lang="en-US" sz="2400">
                <a:solidFill>
                  <a:prstClr val="black"/>
                </a:solidFill>
              </a:endParaRPr>
            </a:p>
          </p:txBody>
        </p:sp>
        <p:sp>
          <p:nvSpPr>
            <p:cNvPr id="62" name="Freeform 6"/>
            <p:cNvSpPr>
              <a:spLocks/>
            </p:cNvSpPr>
            <p:nvPr/>
          </p:nvSpPr>
          <p:spPr bwMode="auto">
            <a:xfrm>
              <a:off x="-1838325" y="1897063"/>
              <a:ext cx="161925" cy="247650"/>
            </a:xfrm>
            <a:custGeom>
              <a:avLst/>
              <a:gdLst>
                <a:gd name="T0" fmla="*/ 1 w 43"/>
                <a:gd name="T1" fmla="*/ 0 h 66"/>
                <a:gd name="T2" fmla="*/ 17 w 43"/>
                <a:gd name="T3" fmla="*/ 57 h 66"/>
                <a:gd name="T4" fmla="*/ 34 w 43"/>
                <a:gd name="T5" fmla="*/ 62 h 66"/>
                <a:gd name="T6" fmla="*/ 40 w 43"/>
                <a:gd name="T7" fmla="*/ 45 h 66"/>
                <a:gd name="T8" fmla="*/ 1 w 43"/>
                <a:gd name="T9" fmla="*/ 0 h 66"/>
              </a:gdLst>
              <a:ahLst/>
              <a:cxnLst>
                <a:cxn ang="0">
                  <a:pos x="T0" y="T1"/>
                </a:cxn>
                <a:cxn ang="0">
                  <a:pos x="T2" y="T3"/>
                </a:cxn>
                <a:cxn ang="0">
                  <a:pos x="T4" y="T5"/>
                </a:cxn>
                <a:cxn ang="0">
                  <a:pos x="T6" y="T7"/>
                </a:cxn>
                <a:cxn ang="0">
                  <a:pos x="T8" y="T9"/>
                </a:cxn>
              </a:cxnLst>
              <a:rect l="0" t="0" r="r" b="b"/>
              <a:pathLst>
                <a:path w="43" h="66">
                  <a:moveTo>
                    <a:pt x="1" y="0"/>
                  </a:moveTo>
                  <a:cubicBezTo>
                    <a:pt x="0" y="1"/>
                    <a:pt x="14" y="51"/>
                    <a:pt x="17" y="57"/>
                  </a:cubicBezTo>
                  <a:cubicBezTo>
                    <a:pt x="20" y="63"/>
                    <a:pt x="28" y="66"/>
                    <a:pt x="34" y="62"/>
                  </a:cubicBezTo>
                  <a:cubicBezTo>
                    <a:pt x="41" y="59"/>
                    <a:pt x="43" y="52"/>
                    <a:pt x="40" y="45"/>
                  </a:cubicBezTo>
                  <a:cubicBezTo>
                    <a:pt x="36" y="39"/>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78"/>
              <a:endParaRPr lang="en-US" sz="2400">
                <a:solidFill>
                  <a:prstClr val="black"/>
                </a:solidFill>
              </a:endParaRPr>
            </a:p>
          </p:txBody>
        </p:sp>
        <p:sp>
          <p:nvSpPr>
            <p:cNvPr id="63" name="Freeform 7"/>
            <p:cNvSpPr>
              <a:spLocks/>
            </p:cNvSpPr>
            <p:nvPr/>
          </p:nvSpPr>
          <p:spPr bwMode="auto">
            <a:xfrm>
              <a:off x="-1739900" y="1882775"/>
              <a:ext cx="26988" cy="63500"/>
            </a:xfrm>
            <a:custGeom>
              <a:avLst/>
              <a:gdLst>
                <a:gd name="T0" fmla="*/ 4 w 7"/>
                <a:gd name="T1" fmla="*/ 17 h 17"/>
                <a:gd name="T2" fmla="*/ 7 w 7"/>
                <a:gd name="T3" fmla="*/ 14 h 17"/>
                <a:gd name="T4" fmla="*/ 7 w 7"/>
                <a:gd name="T5" fmla="*/ 4 h 17"/>
                <a:gd name="T6" fmla="*/ 4 w 7"/>
                <a:gd name="T7" fmla="*/ 0 h 17"/>
                <a:gd name="T8" fmla="*/ 0 w 7"/>
                <a:gd name="T9" fmla="*/ 4 h 17"/>
                <a:gd name="T10" fmla="*/ 0 w 7"/>
                <a:gd name="T11" fmla="*/ 14 h 17"/>
                <a:gd name="T12" fmla="*/ 4 w 7"/>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7" h="17">
                  <a:moveTo>
                    <a:pt x="4" y="17"/>
                  </a:moveTo>
                  <a:cubicBezTo>
                    <a:pt x="6" y="17"/>
                    <a:pt x="7" y="15"/>
                    <a:pt x="7" y="14"/>
                  </a:cubicBezTo>
                  <a:cubicBezTo>
                    <a:pt x="7" y="14"/>
                    <a:pt x="7" y="14"/>
                    <a:pt x="7" y="4"/>
                  </a:cubicBezTo>
                  <a:cubicBezTo>
                    <a:pt x="7" y="2"/>
                    <a:pt x="6" y="0"/>
                    <a:pt x="4" y="0"/>
                  </a:cubicBezTo>
                  <a:cubicBezTo>
                    <a:pt x="2" y="0"/>
                    <a:pt x="0" y="2"/>
                    <a:pt x="0" y="4"/>
                  </a:cubicBezTo>
                  <a:cubicBezTo>
                    <a:pt x="0" y="4"/>
                    <a:pt x="0" y="4"/>
                    <a:pt x="0" y="14"/>
                  </a:cubicBezTo>
                  <a:cubicBezTo>
                    <a:pt x="0" y="15"/>
                    <a:pt x="2" y="17"/>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78"/>
              <a:endParaRPr lang="en-US" sz="2400">
                <a:solidFill>
                  <a:prstClr val="black"/>
                </a:solidFill>
              </a:endParaRPr>
            </a:p>
          </p:txBody>
        </p:sp>
        <p:sp>
          <p:nvSpPr>
            <p:cNvPr id="64" name="Freeform 8"/>
            <p:cNvSpPr>
              <a:spLocks/>
            </p:cNvSpPr>
            <p:nvPr/>
          </p:nvSpPr>
          <p:spPr bwMode="auto">
            <a:xfrm>
              <a:off x="-1576388" y="2062163"/>
              <a:ext cx="63500" cy="26987"/>
            </a:xfrm>
            <a:custGeom>
              <a:avLst/>
              <a:gdLst>
                <a:gd name="T0" fmla="*/ 0 w 17"/>
                <a:gd name="T1" fmla="*/ 3 h 7"/>
                <a:gd name="T2" fmla="*/ 4 w 17"/>
                <a:gd name="T3" fmla="*/ 7 h 7"/>
                <a:gd name="T4" fmla="*/ 14 w 17"/>
                <a:gd name="T5" fmla="*/ 7 h 7"/>
                <a:gd name="T6" fmla="*/ 17 w 17"/>
                <a:gd name="T7" fmla="*/ 3 h 7"/>
                <a:gd name="T8" fmla="*/ 14 w 17"/>
                <a:gd name="T9" fmla="*/ 0 h 7"/>
                <a:gd name="T10" fmla="*/ 4 w 17"/>
                <a:gd name="T11" fmla="*/ 0 h 7"/>
                <a:gd name="T12" fmla="*/ 0 w 17"/>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7" h="7">
                  <a:moveTo>
                    <a:pt x="0" y="3"/>
                  </a:moveTo>
                  <a:cubicBezTo>
                    <a:pt x="0" y="5"/>
                    <a:pt x="2" y="7"/>
                    <a:pt x="4" y="7"/>
                  </a:cubicBezTo>
                  <a:cubicBezTo>
                    <a:pt x="4" y="7"/>
                    <a:pt x="4" y="7"/>
                    <a:pt x="14" y="7"/>
                  </a:cubicBezTo>
                  <a:cubicBezTo>
                    <a:pt x="16" y="7"/>
                    <a:pt x="17" y="5"/>
                    <a:pt x="17" y="3"/>
                  </a:cubicBezTo>
                  <a:cubicBezTo>
                    <a:pt x="17" y="1"/>
                    <a:pt x="16" y="0"/>
                    <a:pt x="14" y="0"/>
                  </a:cubicBezTo>
                  <a:cubicBezTo>
                    <a:pt x="14" y="0"/>
                    <a:pt x="14" y="0"/>
                    <a:pt x="4" y="0"/>
                  </a:cubicBezTo>
                  <a:cubicBezTo>
                    <a:pt x="2" y="0"/>
                    <a:pt x="0"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78"/>
              <a:endParaRPr lang="en-US" sz="2400">
                <a:solidFill>
                  <a:prstClr val="black"/>
                </a:solidFill>
              </a:endParaRPr>
            </a:p>
          </p:txBody>
        </p:sp>
        <p:sp>
          <p:nvSpPr>
            <p:cNvPr id="65" name="Freeform 9"/>
            <p:cNvSpPr>
              <a:spLocks/>
            </p:cNvSpPr>
            <p:nvPr/>
          </p:nvSpPr>
          <p:spPr bwMode="auto">
            <a:xfrm>
              <a:off x="-1611313" y="1965325"/>
              <a:ext cx="65088" cy="44450"/>
            </a:xfrm>
            <a:custGeom>
              <a:avLst/>
              <a:gdLst>
                <a:gd name="T0" fmla="*/ 16 w 17"/>
                <a:gd name="T1" fmla="*/ 2 h 12"/>
                <a:gd name="T2" fmla="*/ 11 w 17"/>
                <a:gd name="T3" fmla="*/ 1 h 12"/>
                <a:gd name="T4" fmla="*/ 2 w 17"/>
                <a:gd name="T5" fmla="*/ 6 h 12"/>
                <a:gd name="T6" fmla="*/ 1 w 17"/>
                <a:gd name="T7" fmla="*/ 11 h 12"/>
                <a:gd name="T8" fmla="*/ 4 w 17"/>
                <a:gd name="T9" fmla="*/ 12 h 12"/>
                <a:gd name="T10" fmla="*/ 6 w 17"/>
                <a:gd name="T11" fmla="*/ 12 h 12"/>
                <a:gd name="T12" fmla="*/ 15 w 17"/>
                <a:gd name="T13" fmla="*/ 7 h 12"/>
                <a:gd name="T14" fmla="*/ 16 w 17"/>
                <a:gd name="T15" fmla="*/ 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16" y="2"/>
                  </a:moveTo>
                  <a:cubicBezTo>
                    <a:pt x="15" y="1"/>
                    <a:pt x="13" y="0"/>
                    <a:pt x="11" y="1"/>
                  </a:cubicBezTo>
                  <a:cubicBezTo>
                    <a:pt x="11" y="1"/>
                    <a:pt x="11" y="1"/>
                    <a:pt x="2" y="6"/>
                  </a:cubicBezTo>
                  <a:cubicBezTo>
                    <a:pt x="1" y="7"/>
                    <a:pt x="0" y="9"/>
                    <a:pt x="1" y="11"/>
                  </a:cubicBezTo>
                  <a:cubicBezTo>
                    <a:pt x="2" y="12"/>
                    <a:pt x="3" y="12"/>
                    <a:pt x="4" y="12"/>
                  </a:cubicBezTo>
                  <a:cubicBezTo>
                    <a:pt x="5" y="12"/>
                    <a:pt x="6" y="12"/>
                    <a:pt x="6" y="12"/>
                  </a:cubicBezTo>
                  <a:cubicBezTo>
                    <a:pt x="6" y="12"/>
                    <a:pt x="6" y="12"/>
                    <a:pt x="15" y="7"/>
                  </a:cubicBezTo>
                  <a:cubicBezTo>
                    <a:pt x="16" y="6"/>
                    <a:pt x="17" y="4"/>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78"/>
              <a:endParaRPr lang="en-US" sz="2400">
                <a:solidFill>
                  <a:prstClr val="black"/>
                </a:solidFill>
              </a:endParaRPr>
            </a:p>
          </p:txBody>
        </p:sp>
        <p:sp>
          <p:nvSpPr>
            <p:cNvPr id="66" name="Freeform 10"/>
            <p:cNvSpPr>
              <a:spLocks noEditPoints="1"/>
            </p:cNvSpPr>
            <p:nvPr/>
          </p:nvSpPr>
          <p:spPr bwMode="auto">
            <a:xfrm>
              <a:off x="-2085975" y="1735138"/>
              <a:ext cx="717550" cy="711200"/>
            </a:xfrm>
            <a:custGeom>
              <a:avLst/>
              <a:gdLst>
                <a:gd name="T0" fmla="*/ 95 w 189"/>
                <a:gd name="T1" fmla="*/ 0 h 189"/>
                <a:gd name="T2" fmla="*/ 0 w 189"/>
                <a:gd name="T3" fmla="*/ 94 h 189"/>
                <a:gd name="T4" fmla="*/ 11 w 189"/>
                <a:gd name="T5" fmla="*/ 138 h 189"/>
                <a:gd name="T6" fmla="*/ 38 w 189"/>
                <a:gd name="T7" fmla="*/ 129 h 189"/>
                <a:gd name="T8" fmla="*/ 88 w 189"/>
                <a:gd name="T9" fmla="*/ 179 h 189"/>
                <a:gd name="T10" fmla="*/ 87 w 189"/>
                <a:gd name="T11" fmla="*/ 188 h 189"/>
                <a:gd name="T12" fmla="*/ 95 w 189"/>
                <a:gd name="T13" fmla="*/ 189 h 189"/>
                <a:gd name="T14" fmla="*/ 189 w 189"/>
                <a:gd name="T15" fmla="*/ 94 h 189"/>
                <a:gd name="T16" fmla="*/ 95 w 189"/>
                <a:gd name="T17" fmla="*/ 0 h 189"/>
                <a:gd name="T18" fmla="*/ 164 w 189"/>
                <a:gd name="T19" fmla="*/ 108 h 189"/>
                <a:gd name="T20" fmla="*/ 124 w 189"/>
                <a:gd name="T21" fmla="*/ 108 h 189"/>
                <a:gd name="T22" fmla="*/ 95 w 189"/>
                <a:gd name="T23" fmla="*/ 125 h 189"/>
                <a:gd name="T24" fmla="*/ 65 w 189"/>
                <a:gd name="T25" fmla="*/ 108 h 189"/>
                <a:gd name="T26" fmla="*/ 26 w 189"/>
                <a:gd name="T27" fmla="*/ 108 h 189"/>
                <a:gd name="T28" fmla="*/ 24 w 189"/>
                <a:gd name="T29" fmla="*/ 94 h 189"/>
                <a:gd name="T30" fmla="*/ 95 w 189"/>
                <a:gd name="T31" fmla="*/ 24 h 189"/>
                <a:gd name="T32" fmla="*/ 165 w 189"/>
                <a:gd name="T33" fmla="*/ 94 h 189"/>
                <a:gd name="T34" fmla="*/ 164 w 189"/>
                <a:gd name="T35"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9" h="189">
                  <a:moveTo>
                    <a:pt x="95" y="0"/>
                  </a:moveTo>
                  <a:cubicBezTo>
                    <a:pt x="43" y="0"/>
                    <a:pt x="0" y="42"/>
                    <a:pt x="0" y="94"/>
                  </a:cubicBezTo>
                  <a:cubicBezTo>
                    <a:pt x="0" y="110"/>
                    <a:pt x="4" y="125"/>
                    <a:pt x="11" y="138"/>
                  </a:cubicBezTo>
                  <a:cubicBezTo>
                    <a:pt x="19" y="132"/>
                    <a:pt x="28" y="129"/>
                    <a:pt x="38" y="129"/>
                  </a:cubicBezTo>
                  <a:cubicBezTo>
                    <a:pt x="65" y="129"/>
                    <a:pt x="88" y="151"/>
                    <a:pt x="88" y="179"/>
                  </a:cubicBezTo>
                  <a:cubicBezTo>
                    <a:pt x="88" y="182"/>
                    <a:pt x="87" y="185"/>
                    <a:pt x="87" y="188"/>
                  </a:cubicBezTo>
                  <a:cubicBezTo>
                    <a:pt x="89" y="189"/>
                    <a:pt x="92" y="189"/>
                    <a:pt x="95" y="189"/>
                  </a:cubicBezTo>
                  <a:cubicBezTo>
                    <a:pt x="147" y="189"/>
                    <a:pt x="189" y="146"/>
                    <a:pt x="189" y="94"/>
                  </a:cubicBezTo>
                  <a:cubicBezTo>
                    <a:pt x="189" y="42"/>
                    <a:pt x="147" y="0"/>
                    <a:pt x="95" y="0"/>
                  </a:cubicBezTo>
                  <a:close/>
                  <a:moveTo>
                    <a:pt x="164" y="108"/>
                  </a:moveTo>
                  <a:cubicBezTo>
                    <a:pt x="124" y="108"/>
                    <a:pt x="124" y="108"/>
                    <a:pt x="124" y="108"/>
                  </a:cubicBezTo>
                  <a:cubicBezTo>
                    <a:pt x="121" y="118"/>
                    <a:pt x="109" y="125"/>
                    <a:pt x="95" y="125"/>
                  </a:cubicBezTo>
                  <a:cubicBezTo>
                    <a:pt x="80" y="125"/>
                    <a:pt x="69" y="118"/>
                    <a:pt x="65" y="108"/>
                  </a:cubicBezTo>
                  <a:cubicBezTo>
                    <a:pt x="26" y="108"/>
                    <a:pt x="26" y="108"/>
                    <a:pt x="26" y="108"/>
                  </a:cubicBezTo>
                  <a:cubicBezTo>
                    <a:pt x="25" y="104"/>
                    <a:pt x="24" y="99"/>
                    <a:pt x="24" y="94"/>
                  </a:cubicBezTo>
                  <a:cubicBezTo>
                    <a:pt x="24" y="55"/>
                    <a:pt x="56" y="24"/>
                    <a:pt x="95" y="24"/>
                  </a:cubicBezTo>
                  <a:cubicBezTo>
                    <a:pt x="133" y="24"/>
                    <a:pt x="165" y="55"/>
                    <a:pt x="165" y="94"/>
                  </a:cubicBezTo>
                  <a:cubicBezTo>
                    <a:pt x="165" y="99"/>
                    <a:pt x="165" y="104"/>
                    <a:pt x="164"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78"/>
              <a:endParaRPr lang="en-US" sz="2400">
                <a:solidFill>
                  <a:prstClr val="black"/>
                </a:solidFill>
              </a:endParaRPr>
            </a:p>
          </p:txBody>
        </p:sp>
        <p:sp>
          <p:nvSpPr>
            <p:cNvPr id="67" name="Freeform 11"/>
            <p:cNvSpPr>
              <a:spLocks/>
            </p:cNvSpPr>
            <p:nvPr/>
          </p:nvSpPr>
          <p:spPr bwMode="auto">
            <a:xfrm>
              <a:off x="-1906588" y="1968500"/>
              <a:ext cx="60325" cy="49212"/>
            </a:xfrm>
            <a:custGeom>
              <a:avLst/>
              <a:gdLst>
                <a:gd name="T0" fmla="*/ 14 w 16"/>
                <a:gd name="T1" fmla="*/ 7 h 13"/>
                <a:gd name="T2" fmla="*/ 6 w 16"/>
                <a:gd name="T3" fmla="*/ 1 h 13"/>
                <a:gd name="T4" fmla="*/ 1 w 16"/>
                <a:gd name="T5" fmla="*/ 3 h 13"/>
                <a:gd name="T6" fmla="*/ 2 w 16"/>
                <a:gd name="T7" fmla="*/ 8 h 13"/>
                <a:gd name="T8" fmla="*/ 11 w 16"/>
                <a:gd name="T9" fmla="*/ 13 h 13"/>
                <a:gd name="T10" fmla="*/ 13 w 16"/>
                <a:gd name="T11" fmla="*/ 13 h 13"/>
                <a:gd name="T12" fmla="*/ 15 w 16"/>
                <a:gd name="T13" fmla="*/ 11 h 13"/>
                <a:gd name="T14" fmla="*/ 14 w 16"/>
                <a:gd name="T15" fmla="*/ 7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14" y="7"/>
                  </a:moveTo>
                  <a:cubicBezTo>
                    <a:pt x="14" y="7"/>
                    <a:pt x="14" y="7"/>
                    <a:pt x="6" y="1"/>
                  </a:cubicBezTo>
                  <a:cubicBezTo>
                    <a:pt x="4" y="0"/>
                    <a:pt x="2" y="1"/>
                    <a:pt x="1" y="3"/>
                  </a:cubicBezTo>
                  <a:cubicBezTo>
                    <a:pt x="0" y="5"/>
                    <a:pt x="0" y="7"/>
                    <a:pt x="2" y="8"/>
                  </a:cubicBezTo>
                  <a:cubicBezTo>
                    <a:pt x="2" y="8"/>
                    <a:pt x="2" y="8"/>
                    <a:pt x="11" y="13"/>
                  </a:cubicBezTo>
                  <a:cubicBezTo>
                    <a:pt x="11" y="13"/>
                    <a:pt x="12" y="13"/>
                    <a:pt x="13" y="13"/>
                  </a:cubicBezTo>
                  <a:cubicBezTo>
                    <a:pt x="14" y="13"/>
                    <a:pt x="15" y="13"/>
                    <a:pt x="15" y="11"/>
                  </a:cubicBezTo>
                  <a:cubicBezTo>
                    <a:pt x="16" y="10"/>
                    <a:pt x="16" y="8"/>
                    <a:pt x="1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78"/>
              <a:endParaRPr lang="en-US" sz="2400">
                <a:solidFill>
                  <a:prstClr val="black"/>
                </a:solidFill>
              </a:endParaRPr>
            </a:p>
          </p:txBody>
        </p:sp>
        <p:sp>
          <p:nvSpPr>
            <p:cNvPr id="68" name="Freeform 12"/>
            <p:cNvSpPr>
              <a:spLocks/>
            </p:cNvSpPr>
            <p:nvPr/>
          </p:nvSpPr>
          <p:spPr bwMode="auto">
            <a:xfrm>
              <a:off x="-1944688" y="2062163"/>
              <a:ext cx="63500" cy="26987"/>
            </a:xfrm>
            <a:custGeom>
              <a:avLst/>
              <a:gdLst>
                <a:gd name="T0" fmla="*/ 14 w 17"/>
                <a:gd name="T1" fmla="*/ 0 h 7"/>
                <a:gd name="T2" fmla="*/ 4 w 17"/>
                <a:gd name="T3" fmla="*/ 0 h 7"/>
                <a:gd name="T4" fmla="*/ 0 w 17"/>
                <a:gd name="T5" fmla="*/ 3 h 7"/>
                <a:gd name="T6" fmla="*/ 4 w 17"/>
                <a:gd name="T7" fmla="*/ 7 h 7"/>
                <a:gd name="T8" fmla="*/ 14 w 17"/>
                <a:gd name="T9" fmla="*/ 7 h 7"/>
                <a:gd name="T10" fmla="*/ 17 w 17"/>
                <a:gd name="T11" fmla="*/ 3 h 7"/>
                <a:gd name="T12" fmla="*/ 14 w 1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 h="7">
                  <a:moveTo>
                    <a:pt x="14" y="0"/>
                  </a:moveTo>
                  <a:cubicBezTo>
                    <a:pt x="14" y="0"/>
                    <a:pt x="14" y="0"/>
                    <a:pt x="4" y="0"/>
                  </a:cubicBezTo>
                  <a:cubicBezTo>
                    <a:pt x="2" y="0"/>
                    <a:pt x="0" y="1"/>
                    <a:pt x="0" y="3"/>
                  </a:cubicBezTo>
                  <a:cubicBezTo>
                    <a:pt x="0" y="5"/>
                    <a:pt x="2" y="7"/>
                    <a:pt x="4" y="7"/>
                  </a:cubicBezTo>
                  <a:cubicBezTo>
                    <a:pt x="4" y="7"/>
                    <a:pt x="4" y="7"/>
                    <a:pt x="14" y="7"/>
                  </a:cubicBezTo>
                  <a:cubicBezTo>
                    <a:pt x="16" y="7"/>
                    <a:pt x="17" y="5"/>
                    <a:pt x="17" y="3"/>
                  </a:cubicBezTo>
                  <a:cubicBezTo>
                    <a:pt x="17" y="1"/>
                    <a:pt x="16"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78"/>
              <a:endParaRPr lang="en-US" sz="2400">
                <a:solidFill>
                  <a:prstClr val="black"/>
                </a:solidFill>
              </a:endParaRPr>
            </a:p>
          </p:txBody>
        </p:sp>
        <p:sp>
          <p:nvSpPr>
            <p:cNvPr id="69" name="Freeform 14"/>
            <p:cNvSpPr>
              <a:spLocks noEditPoints="1"/>
            </p:cNvSpPr>
            <p:nvPr/>
          </p:nvSpPr>
          <p:spPr bwMode="auto">
            <a:xfrm>
              <a:off x="-2089150" y="2262188"/>
              <a:ext cx="295275" cy="293687"/>
            </a:xfrm>
            <a:custGeom>
              <a:avLst/>
              <a:gdLst>
                <a:gd name="T0" fmla="*/ 78 w 78"/>
                <a:gd name="T1" fmla="*/ 39 h 78"/>
                <a:gd name="T2" fmla="*/ 39 w 78"/>
                <a:gd name="T3" fmla="*/ 0 h 78"/>
                <a:gd name="T4" fmla="*/ 0 w 78"/>
                <a:gd name="T5" fmla="*/ 39 h 78"/>
                <a:gd name="T6" fmla="*/ 39 w 78"/>
                <a:gd name="T7" fmla="*/ 78 h 78"/>
                <a:gd name="T8" fmla="*/ 78 w 78"/>
                <a:gd name="T9" fmla="*/ 39 h 78"/>
                <a:gd name="T10" fmla="*/ 35 w 78"/>
                <a:gd name="T11" fmla="*/ 58 h 78"/>
                <a:gd name="T12" fmla="*/ 17 w 78"/>
                <a:gd name="T13" fmla="*/ 42 h 78"/>
                <a:gd name="T14" fmla="*/ 24 w 78"/>
                <a:gd name="T15" fmla="*/ 35 h 78"/>
                <a:gd name="T16" fmla="*/ 35 w 78"/>
                <a:gd name="T17" fmla="*/ 45 h 78"/>
                <a:gd name="T18" fmla="*/ 57 w 78"/>
                <a:gd name="T19" fmla="*/ 22 h 78"/>
                <a:gd name="T20" fmla="*/ 64 w 78"/>
                <a:gd name="T21" fmla="*/ 29 h 78"/>
                <a:gd name="T22" fmla="*/ 35 w 78"/>
                <a:gd name="T23" fmla="*/ 5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78" y="39"/>
                  </a:moveTo>
                  <a:cubicBezTo>
                    <a:pt x="78" y="17"/>
                    <a:pt x="60" y="0"/>
                    <a:pt x="39" y="0"/>
                  </a:cubicBezTo>
                  <a:cubicBezTo>
                    <a:pt x="18" y="0"/>
                    <a:pt x="0" y="17"/>
                    <a:pt x="0" y="39"/>
                  </a:cubicBezTo>
                  <a:cubicBezTo>
                    <a:pt x="0" y="60"/>
                    <a:pt x="18" y="78"/>
                    <a:pt x="39" y="78"/>
                  </a:cubicBezTo>
                  <a:cubicBezTo>
                    <a:pt x="60" y="78"/>
                    <a:pt x="78" y="60"/>
                    <a:pt x="78" y="39"/>
                  </a:cubicBezTo>
                  <a:close/>
                  <a:moveTo>
                    <a:pt x="35" y="58"/>
                  </a:moveTo>
                  <a:cubicBezTo>
                    <a:pt x="35" y="58"/>
                    <a:pt x="35" y="58"/>
                    <a:pt x="17" y="42"/>
                  </a:cubicBezTo>
                  <a:cubicBezTo>
                    <a:pt x="17" y="42"/>
                    <a:pt x="17" y="42"/>
                    <a:pt x="24" y="35"/>
                  </a:cubicBezTo>
                  <a:cubicBezTo>
                    <a:pt x="24" y="35"/>
                    <a:pt x="31" y="42"/>
                    <a:pt x="35" y="45"/>
                  </a:cubicBezTo>
                  <a:cubicBezTo>
                    <a:pt x="45" y="35"/>
                    <a:pt x="57" y="22"/>
                    <a:pt x="57" y="22"/>
                  </a:cubicBezTo>
                  <a:cubicBezTo>
                    <a:pt x="64" y="29"/>
                    <a:pt x="64" y="29"/>
                    <a:pt x="64" y="29"/>
                  </a:cubicBezTo>
                  <a:cubicBezTo>
                    <a:pt x="64" y="29"/>
                    <a:pt x="64" y="29"/>
                    <a:pt x="35"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9478"/>
              <a:endParaRPr lang="en-US" sz="2400">
                <a:solidFill>
                  <a:prstClr val="black"/>
                </a:solidFill>
              </a:endParaRPr>
            </a:p>
          </p:txBody>
        </p:sp>
      </p:grpSp>
      <p:grpSp>
        <p:nvGrpSpPr>
          <p:cNvPr id="70" name="Group 69"/>
          <p:cNvGrpSpPr/>
          <p:nvPr/>
        </p:nvGrpSpPr>
        <p:grpSpPr>
          <a:xfrm>
            <a:off x="7601570" y="2055553"/>
            <a:ext cx="874817" cy="859791"/>
            <a:chOff x="768259" y="1941231"/>
            <a:chExt cx="949325" cy="933018"/>
          </a:xfrm>
        </p:grpSpPr>
        <p:sp>
          <p:nvSpPr>
            <p:cNvPr id="71" name="Freeform 5"/>
            <p:cNvSpPr>
              <a:spLocks noEditPoints="1"/>
            </p:cNvSpPr>
            <p:nvPr/>
          </p:nvSpPr>
          <p:spPr bwMode="auto">
            <a:xfrm>
              <a:off x="768259" y="2590087"/>
              <a:ext cx="949325" cy="284162"/>
            </a:xfrm>
            <a:custGeom>
              <a:avLst/>
              <a:gdLst>
                <a:gd name="T0" fmla="*/ 230 w 250"/>
                <a:gd name="T1" fmla="*/ 0 h 75"/>
                <a:gd name="T2" fmla="*/ 20 w 250"/>
                <a:gd name="T3" fmla="*/ 0 h 75"/>
                <a:gd name="T4" fmla="*/ 0 w 250"/>
                <a:gd name="T5" fmla="*/ 20 h 75"/>
                <a:gd name="T6" fmla="*/ 0 w 250"/>
                <a:gd name="T7" fmla="*/ 55 h 75"/>
                <a:gd name="T8" fmla="*/ 20 w 250"/>
                <a:gd name="T9" fmla="*/ 75 h 75"/>
                <a:gd name="T10" fmla="*/ 230 w 250"/>
                <a:gd name="T11" fmla="*/ 75 h 75"/>
                <a:gd name="T12" fmla="*/ 250 w 250"/>
                <a:gd name="T13" fmla="*/ 55 h 75"/>
                <a:gd name="T14" fmla="*/ 250 w 250"/>
                <a:gd name="T15" fmla="*/ 20 h 75"/>
                <a:gd name="T16" fmla="*/ 230 w 250"/>
                <a:gd name="T17" fmla="*/ 0 h 75"/>
                <a:gd name="T18" fmla="*/ 132 w 250"/>
                <a:gd name="T19" fmla="*/ 60 h 75"/>
                <a:gd name="T20" fmla="*/ 20 w 250"/>
                <a:gd name="T21" fmla="*/ 60 h 75"/>
                <a:gd name="T22" fmla="*/ 14 w 250"/>
                <a:gd name="T23" fmla="*/ 54 h 75"/>
                <a:gd name="T24" fmla="*/ 20 w 250"/>
                <a:gd name="T25" fmla="*/ 47 h 75"/>
                <a:gd name="T26" fmla="*/ 132 w 250"/>
                <a:gd name="T27" fmla="*/ 47 h 75"/>
                <a:gd name="T28" fmla="*/ 139 w 250"/>
                <a:gd name="T29" fmla="*/ 54 h 75"/>
                <a:gd name="T30" fmla="*/ 132 w 250"/>
                <a:gd name="T31" fmla="*/ 60 h 75"/>
                <a:gd name="T32" fmla="*/ 132 w 250"/>
                <a:gd name="T33" fmla="*/ 28 h 75"/>
                <a:gd name="T34" fmla="*/ 20 w 250"/>
                <a:gd name="T35" fmla="*/ 28 h 75"/>
                <a:gd name="T36" fmla="*/ 14 w 250"/>
                <a:gd name="T37" fmla="*/ 22 h 75"/>
                <a:gd name="T38" fmla="*/ 20 w 250"/>
                <a:gd name="T39" fmla="*/ 15 h 75"/>
                <a:gd name="T40" fmla="*/ 132 w 250"/>
                <a:gd name="T41" fmla="*/ 15 h 75"/>
                <a:gd name="T42" fmla="*/ 139 w 250"/>
                <a:gd name="T43" fmla="*/ 22 h 75"/>
                <a:gd name="T44" fmla="*/ 132 w 250"/>
                <a:gd name="T45" fmla="*/ 28 h 75"/>
                <a:gd name="T46" fmla="*/ 157 w 250"/>
                <a:gd name="T47" fmla="*/ 60 h 75"/>
                <a:gd name="T48" fmla="*/ 150 w 250"/>
                <a:gd name="T49" fmla="*/ 53 h 75"/>
                <a:gd name="T50" fmla="*/ 157 w 250"/>
                <a:gd name="T51" fmla="*/ 45 h 75"/>
                <a:gd name="T52" fmla="*/ 165 w 250"/>
                <a:gd name="T53" fmla="*/ 53 h 75"/>
                <a:gd name="T54" fmla="*/ 157 w 250"/>
                <a:gd name="T55" fmla="*/ 60 h 75"/>
                <a:gd name="T56" fmla="*/ 157 w 250"/>
                <a:gd name="T57" fmla="*/ 30 h 75"/>
                <a:gd name="T58" fmla="*/ 150 w 250"/>
                <a:gd name="T59" fmla="*/ 22 h 75"/>
                <a:gd name="T60" fmla="*/ 157 w 250"/>
                <a:gd name="T61" fmla="*/ 15 h 75"/>
                <a:gd name="T62" fmla="*/ 165 w 250"/>
                <a:gd name="T63" fmla="*/ 22 h 75"/>
                <a:gd name="T64" fmla="*/ 157 w 250"/>
                <a:gd name="T65" fmla="*/ 30 h 75"/>
                <a:gd name="T66" fmla="*/ 232 w 250"/>
                <a:gd name="T67" fmla="*/ 57 h 75"/>
                <a:gd name="T68" fmla="*/ 229 w 250"/>
                <a:gd name="T69" fmla="*/ 60 h 75"/>
                <a:gd name="T70" fmla="*/ 204 w 250"/>
                <a:gd name="T71" fmla="*/ 60 h 75"/>
                <a:gd name="T72" fmla="*/ 202 w 250"/>
                <a:gd name="T73" fmla="*/ 57 h 75"/>
                <a:gd name="T74" fmla="*/ 202 w 250"/>
                <a:gd name="T75" fmla="*/ 18 h 75"/>
                <a:gd name="T76" fmla="*/ 204 w 250"/>
                <a:gd name="T77" fmla="*/ 15 h 75"/>
                <a:gd name="T78" fmla="*/ 229 w 250"/>
                <a:gd name="T79" fmla="*/ 15 h 75"/>
                <a:gd name="T80" fmla="*/ 232 w 250"/>
                <a:gd name="T81" fmla="*/ 18 h 75"/>
                <a:gd name="T82" fmla="*/ 232 w 250"/>
                <a:gd name="T83" fmla="*/ 5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0" h="75">
                  <a:moveTo>
                    <a:pt x="230" y="0"/>
                  </a:moveTo>
                  <a:cubicBezTo>
                    <a:pt x="20" y="0"/>
                    <a:pt x="20" y="0"/>
                    <a:pt x="20" y="0"/>
                  </a:cubicBezTo>
                  <a:cubicBezTo>
                    <a:pt x="9" y="0"/>
                    <a:pt x="0" y="9"/>
                    <a:pt x="0" y="20"/>
                  </a:cubicBezTo>
                  <a:cubicBezTo>
                    <a:pt x="0" y="55"/>
                    <a:pt x="0" y="55"/>
                    <a:pt x="0" y="55"/>
                  </a:cubicBezTo>
                  <a:cubicBezTo>
                    <a:pt x="0" y="66"/>
                    <a:pt x="9" y="75"/>
                    <a:pt x="20" y="75"/>
                  </a:cubicBezTo>
                  <a:cubicBezTo>
                    <a:pt x="230" y="75"/>
                    <a:pt x="230" y="75"/>
                    <a:pt x="230" y="75"/>
                  </a:cubicBezTo>
                  <a:cubicBezTo>
                    <a:pt x="241" y="75"/>
                    <a:pt x="250" y="66"/>
                    <a:pt x="250" y="55"/>
                  </a:cubicBezTo>
                  <a:cubicBezTo>
                    <a:pt x="250" y="20"/>
                    <a:pt x="250" y="20"/>
                    <a:pt x="250" y="20"/>
                  </a:cubicBezTo>
                  <a:cubicBezTo>
                    <a:pt x="250" y="9"/>
                    <a:pt x="241" y="0"/>
                    <a:pt x="230" y="0"/>
                  </a:cubicBezTo>
                  <a:close/>
                  <a:moveTo>
                    <a:pt x="132" y="60"/>
                  </a:moveTo>
                  <a:cubicBezTo>
                    <a:pt x="20" y="60"/>
                    <a:pt x="20" y="60"/>
                    <a:pt x="20" y="60"/>
                  </a:cubicBezTo>
                  <a:cubicBezTo>
                    <a:pt x="17" y="60"/>
                    <a:pt x="14" y="57"/>
                    <a:pt x="14" y="54"/>
                  </a:cubicBezTo>
                  <a:cubicBezTo>
                    <a:pt x="14" y="50"/>
                    <a:pt x="17" y="47"/>
                    <a:pt x="20" y="47"/>
                  </a:cubicBezTo>
                  <a:cubicBezTo>
                    <a:pt x="132" y="47"/>
                    <a:pt x="132" y="47"/>
                    <a:pt x="132" y="47"/>
                  </a:cubicBezTo>
                  <a:cubicBezTo>
                    <a:pt x="136" y="47"/>
                    <a:pt x="139" y="50"/>
                    <a:pt x="139" y="54"/>
                  </a:cubicBezTo>
                  <a:cubicBezTo>
                    <a:pt x="139" y="57"/>
                    <a:pt x="136" y="60"/>
                    <a:pt x="132" y="60"/>
                  </a:cubicBezTo>
                  <a:close/>
                  <a:moveTo>
                    <a:pt x="132" y="28"/>
                  </a:moveTo>
                  <a:cubicBezTo>
                    <a:pt x="20" y="28"/>
                    <a:pt x="20" y="28"/>
                    <a:pt x="20" y="28"/>
                  </a:cubicBezTo>
                  <a:cubicBezTo>
                    <a:pt x="17" y="28"/>
                    <a:pt x="14" y="25"/>
                    <a:pt x="14" y="22"/>
                  </a:cubicBezTo>
                  <a:cubicBezTo>
                    <a:pt x="14" y="18"/>
                    <a:pt x="17" y="15"/>
                    <a:pt x="20" y="15"/>
                  </a:cubicBezTo>
                  <a:cubicBezTo>
                    <a:pt x="132" y="15"/>
                    <a:pt x="132" y="15"/>
                    <a:pt x="132" y="15"/>
                  </a:cubicBezTo>
                  <a:cubicBezTo>
                    <a:pt x="136" y="15"/>
                    <a:pt x="139" y="18"/>
                    <a:pt x="139" y="22"/>
                  </a:cubicBezTo>
                  <a:cubicBezTo>
                    <a:pt x="139" y="25"/>
                    <a:pt x="136" y="28"/>
                    <a:pt x="132" y="28"/>
                  </a:cubicBezTo>
                  <a:close/>
                  <a:moveTo>
                    <a:pt x="157" y="60"/>
                  </a:moveTo>
                  <a:cubicBezTo>
                    <a:pt x="153" y="60"/>
                    <a:pt x="150" y="57"/>
                    <a:pt x="150" y="53"/>
                  </a:cubicBezTo>
                  <a:cubicBezTo>
                    <a:pt x="150" y="49"/>
                    <a:pt x="153" y="45"/>
                    <a:pt x="157" y="45"/>
                  </a:cubicBezTo>
                  <a:cubicBezTo>
                    <a:pt x="161" y="45"/>
                    <a:pt x="165" y="49"/>
                    <a:pt x="165" y="53"/>
                  </a:cubicBezTo>
                  <a:cubicBezTo>
                    <a:pt x="165" y="57"/>
                    <a:pt x="161" y="60"/>
                    <a:pt x="157" y="60"/>
                  </a:cubicBezTo>
                  <a:close/>
                  <a:moveTo>
                    <a:pt x="157" y="30"/>
                  </a:moveTo>
                  <a:cubicBezTo>
                    <a:pt x="153" y="30"/>
                    <a:pt x="150" y="27"/>
                    <a:pt x="150" y="22"/>
                  </a:cubicBezTo>
                  <a:cubicBezTo>
                    <a:pt x="150" y="18"/>
                    <a:pt x="153" y="15"/>
                    <a:pt x="157" y="15"/>
                  </a:cubicBezTo>
                  <a:cubicBezTo>
                    <a:pt x="161" y="15"/>
                    <a:pt x="165" y="18"/>
                    <a:pt x="165" y="22"/>
                  </a:cubicBezTo>
                  <a:cubicBezTo>
                    <a:pt x="165" y="27"/>
                    <a:pt x="161" y="30"/>
                    <a:pt x="157" y="30"/>
                  </a:cubicBezTo>
                  <a:close/>
                  <a:moveTo>
                    <a:pt x="232" y="57"/>
                  </a:moveTo>
                  <a:cubicBezTo>
                    <a:pt x="232" y="59"/>
                    <a:pt x="231" y="60"/>
                    <a:pt x="229" y="60"/>
                  </a:cubicBezTo>
                  <a:cubicBezTo>
                    <a:pt x="204" y="60"/>
                    <a:pt x="204" y="60"/>
                    <a:pt x="204" y="60"/>
                  </a:cubicBezTo>
                  <a:cubicBezTo>
                    <a:pt x="203" y="60"/>
                    <a:pt x="202" y="59"/>
                    <a:pt x="202" y="57"/>
                  </a:cubicBezTo>
                  <a:cubicBezTo>
                    <a:pt x="202" y="18"/>
                    <a:pt x="202" y="18"/>
                    <a:pt x="202" y="18"/>
                  </a:cubicBezTo>
                  <a:cubicBezTo>
                    <a:pt x="202" y="16"/>
                    <a:pt x="203" y="15"/>
                    <a:pt x="204" y="15"/>
                  </a:cubicBezTo>
                  <a:cubicBezTo>
                    <a:pt x="229" y="15"/>
                    <a:pt x="229" y="15"/>
                    <a:pt x="229" y="15"/>
                  </a:cubicBezTo>
                  <a:cubicBezTo>
                    <a:pt x="231" y="15"/>
                    <a:pt x="232" y="16"/>
                    <a:pt x="232" y="18"/>
                  </a:cubicBezTo>
                  <a:lnTo>
                    <a:pt x="2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09478"/>
              <a:endParaRPr lang="en-US" sz="2400">
                <a:solidFill>
                  <a:prstClr val="black"/>
                </a:solidFill>
              </a:endParaRPr>
            </a:p>
          </p:txBody>
        </p:sp>
        <p:sp>
          <p:nvSpPr>
            <p:cNvPr id="72" name="Freeform 6"/>
            <p:cNvSpPr>
              <a:spLocks noEditPoints="1"/>
            </p:cNvSpPr>
            <p:nvPr/>
          </p:nvSpPr>
          <p:spPr bwMode="auto">
            <a:xfrm>
              <a:off x="768259" y="2268040"/>
              <a:ext cx="949325" cy="280987"/>
            </a:xfrm>
            <a:custGeom>
              <a:avLst/>
              <a:gdLst>
                <a:gd name="T0" fmla="*/ 230 w 250"/>
                <a:gd name="T1" fmla="*/ 0 h 74"/>
                <a:gd name="T2" fmla="*/ 20 w 250"/>
                <a:gd name="T3" fmla="*/ 0 h 74"/>
                <a:gd name="T4" fmla="*/ 0 w 250"/>
                <a:gd name="T5" fmla="*/ 20 h 74"/>
                <a:gd name="T6" fmla="*/ 0 w 250"/>
                <a:gd name="T7" fmla="*/ 54 h 74"/>
                <a:gd name="T8" fmla="*/ 20 w 250"/>
                <a:gd name="T9" fmla="*/ 74 h 74"/>
                <a:gd name="T10" fmla="*/ 230 w 250"/>
                <a:gd name="T11" fmla="*/ 74 h 74"/>
                <a:gd name="T12" fmla="*/ 250 w 250"/>
                <a:gd name="T13" fmla="*/ 54 h 74"/>
                <a:gd name="T14" fmla="*/ 250 w 250"/>
                <a:gd name="T15" fmla="*/ 20 h 74"/>
                <a:gd name="T16" fmla="*/ 230 w 250"/>
                <a:gd name="T17" fmla="*/ 0 h 74"/>
                <a:gd name="T18" fmla="*/ 132 w 250"/>
                <a:gd name="T19" fmla="*/ 60 h 74"/>
                <a:gd name="T20" fmla="*/ 20 w 250"/>
                <a:gd name="T21" fmla="*/ 60 h 74"/>
                <a:gd name="T22" fmla="*/ 14 w 250"/>
                <a:gd name="T23" fmla="*/ 53 h 74"/>
                <a:gd name="T24" fmla="*/ 20 w 250"/>
                <a:gd name="T25" fmla="*/ 46 h 74"/>
                <a:gd name="T26" fmla="*/ 132 w 250"/>
                <a:gd name="T27" fmla="*/ 46 h 74"/>
                <a:gd name="T28" fmla="*/ 139 w 250"/>
                <a:gd name="T29" fmla="*/ 53 h 74"/>
                <a:gd name="T30" fmla="*/ 132 w 250"/>
                <a:gd name="T31" fmla="*/ 60 h 74"/>
                <a:gd name="T32" fmla="*/ 132 w 250"/>
                <a:gd name="T33" fmla="*/ 28 h 74"/>
                <a:gd name="T34" fmla="*/ 20 w 250"/>
                <a:gd name="T35" fmla="*/ 28 h 74"/>
                <a:gd name="T36" fmla="*/ 14 w 250"/>
                <a:gd name="T37" fmla="*/ 21 h 74"/>
                <a:gd name="T38" fmla="*/ 20 w 250"/>
                <a:gd name="T39" fmla="*/ 14 h 74"/>
                <a:gd name="T40" fmla="*/ 132 w 250"/>
                <a:gd name="T41" fmla="*/ 14 h 74"/>
                <a:gd name="T42" fmla="*/ 139 w 250"/>
                <a:gd name="T43" fmla="*/ 21 h 74"/>
                <a:gd name="T44" fmla="*/ 132 w 250"/>
                <a:gd name="T45" fmla="*/ 28 h 74"/>
                <a:gd name="T46" fmla="*/ 157 w 250"/>
                <a:gd name="T47" fmla="*/ 60 h 74"/>
                <a:gd name="T48" fmla="*/ 150 w 250"/>
                <a:gd name="T49" fmla="*/ 52 h 74"/>
                <a:gd name="T50" fmla="*/ 157 w 250"/>
                <a:gd name="T51" fmla="*/ 45 h 74"/>
                <a:gd name="T52" fmla="*/ 165 w 250"/>
                <a:gd name="T53" fmla="*/ 52 h 74"/>
                <a:gd name="T54" fmla="*/ 157 w 250"/>
                <a:gd name="T55" fmla="*/ 60 h 74"/>
                <a:gd name="T56" fmla="*/ 157 w 250"/>
                <a:gd name="T57" fmla="*/ 29 h 74"/>
                <a:gd name="T58" fmla="*/ 150 w 250"/>
                <a:gd name="T59" fmla="*/ 22 h 74"/>
                <a:gd name="T60" fmla="*/ 157 w 250"/>
                <a:gd name="T61" fmla="*/ 14 h 74"/>
                <a:gd name="T62" fmla="*/ 165 w 250"/>
                <a:gd name="T63" fmla="*/ 22 h 74"/>
                <a:gd name="T64" fmla="*/ 157 w 250"/>
                <a:gd name="T65" fmla="*/ 29 h 74"/>
                <a:gd name="T66" fmla="*/ 232 w 250"/>
                <a:gd name="T67" fmla="*/ 57 h 74"/>
                <a:gd name="T68" fmla="*/ 229 w 250"/>
                <a:gd name="T69" fmla="*/ 60 h 74"/>
                <a:gd name="T70" fmla="*/ 204 w 250"/>
                <a:gd name="T71" fmla="*/ 60 h 74"/>
                <a:gd name="T72" fmla="*/ 202 w 250"/>
                <a:gd name="T73" fmla="*/ 57 h 74"/>
                <a:gd name="T74" fmla="*/ 202 w 250"/>
                <a:gd name="T75" fmla="*/ 17 h 74"/>
                <a:gd name="T76" fmla="*/ 204 w 250"/>
                <a:gd name="T77" fmla="*/ 14 h 74"/>
                <a:gd name="T78" fmla="*/ 229 w 250"/>
                <a:gd name="T79" fmla="*/ 14 h 74"/>
                <a:gd name="T80" fmla="*/ 232 w 250"/>
                <a:gd name="T81" fmla="*/ 17 h 74"/>
                <a:gd name="T82" fmla="*/ 232 w 250"/>
                <a:gd name="T83" fmla="*/ 5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0" h="74">
                  <a:moveTo>
                    <a:pt x="230" y="0"/>
                  </a:moveTo>
                  <a:cubicBezTo>
                    <a:pt x="20" y="0"/>
                    <a:pt x="20" y="0"/>
                    <a:pt x="20" y="0"/>
                  </a:cubicBezTo>
                  <a:cubicBezTo>
                    <a:pt x="9" y="0"/>
                    <a:pt x="0" y="9"/>
                    <a:pt x="0" y="20"/>
                  </a:cubicBezTo>
                  <a:cubicBezTo>
                    <a:pt x="0" y="54"/>
                    <a:pt x="0" y="54"/>
                    <a:pt x="0" y="54"/>
                  </a:cubicBezTo>
                  <a:cubicBezTo>
                    <a:pt x="0" y="65"/>
                    <a:pt x="9" y="74"/>
                    <a:pt x="20" y="74"/>
                  </a:cubicBezTo>
                  <a:cubicBezTo>
                    <a:pt x="230" y="74"/>
                    <a:pt x="230" y="74"/>
                    <a:pt x="230" y="74"/>
                  </a:cubicBezTo>
                  <a:cubicBezTo>
                    <a:pt x="241" y="74"/>
                    <a:pt x="250" y="65"/>
                    <a:pt x="250" y="54"/>
                  </a:cubicBezTo>
                  <a:cubicBezTo>
                    <a:pt x="250" y="20"/>
                    <a:pt x="250" y="20"/>
                    <a:pt x="250" y="20"/>
                  </a:cubicBezTo>
                  <a:cubicBezTo>
                    <a:pt x="250" y="9"/>
                    <a:pt x="241" y="0"/>
                    <a:pt x="230" y="0"/>
                  </a:cubicBezTo>
                  <a:close/>
                  <a:moveTo>
                    <a:pt x="132" y="60"/>
                  </a:moveTo>
                  <a:cubicBezTo>
                    <a:pt x="20" y="60"/>
                    <a:pt x="20" y="60"/>
                    <a:pt x="20" y="60"/>
                  </a:cubicBezTo>
                  <a:cubicBezTo>
                    <a:pt x="17" y="60"/>
                    <a:pt x="14" y="57"/>
                    <a:pt x="14" y="53"/>
                  </a:cubicBezTo>
                  <a:cubicBezTo>
                    <a:pt x="14" y="49"/>
                    <a:pt x="17" y="46"/>
                    <a:pt x="20" y="46"/>
                  </a:cubicBezTo>
                  <a:cubicBezTo>
                    <a:pt x="132" y="46"/>
                    <a:pt x="132" y="46"/>
                    <a:pt x="132" y="46"/>
                  </a:cubicBezTo>
                  <a:cubicBezTo>
                    <a:pt x="136" y="46"/>
                    <a:pt x="139" y="49"/>
                    <a:pt x="139" y="53"/>
                  </a:cubicBezTo>
                  <a:cubicBezTo>
                    <a:pt x="139" y="57"/>
                    <a:pt x="136" y="60"/>
                    <a:pt x="132" y="60"/>
                  </a:cubicBezTo>
                  <a:close/>
                  <a:moveTo>
                    <a:pt x="132" y="28"/>
                  </a:moveTo>
                  <a:cubicBezTo>
                    <a:pt x="20" y="28"/>
                    <a:pt x="20" y="28"/>
                    <a:pt x="20" y="28"/>
                  </a:cubicBezTo>
                  <a:cubicBezTo>
                    <a:pt x="17" y="28"/>
                    <a:pt x="14" y="25"/>
                    <a:pt x="14" y="21"/>
                  </a:cubicBezTo>
                  <a:cubicBezTo>
                    <a:pt x="14" y="17"/>
                    <a:pt x="17" y="14"/>
                    <a:pt x="20" y="14"/>
                  </a:cubicBezTo>
                  <a:cubicBezTo>
                    <a:pt x="132" y="14"/>
                    <a:pt x="132" y="14"/>
                    <a:pt x="132" y="14"/>
                  </a:cubicBezTo>
                  <a:cubicBezTo>
                    <a:pt x="136" y="14"/>
                    <a:pt x="139" y="17"/>
                    <a:pt x="139" y="21"/>
                  </a:cubicBezTo>
                  <a:cubicBezTo>
                    <a:pt x="139" y="25"/>
                    <a:pt x="136" y="28"/>
                    <a:pt x="132" y="28"/>
                  </a:cubicBezTo>
                  <a:close/>
                  <a:moveTo>
                    <a:pt x="157" y="60"/>
                  </a:moveTo>
                  <a:cubicBezTo>
                    <a:pt x="153" y="60"/>
                    <a:pt x="150" y="56"/>
                    <a:pt x="150" y="52"/>
                  </a:cubicBezTo>
                  <a:cubicBezTo>
                    <a:pt x="150" y="48"/>
                    <a:pt x="153" y="45"/>
                    <a:pt x="157" y="45"/>
                  </a:cubicBezTo>
                  <a:cubicBezTo>
                    <a:pt x="161" y="45"/>
                    <a:pt x="165" y="48"/>
                    <a:pt x="165" y="52"/>
                  </a:cubicBezTo>
                  <a:cubicBezTo>
                    <a:pt x="165" y="56"/>
                    <a:pt x="161" y="60"/>
                    <a:pt x="157" y="60"/>
                  </a:cubicBezTo>
                  <a:close/>
                  <a:moveTo>
                    <a:pt x="157" y="29"/>
                  </a:moveTo>
                  <a:cubicBezTo>
                    <a:pt x="153" y="29"/>
                    <a:pt x="150" y="26"/>
                    <a:pt x="150" y="22"/>
                  </a:cubicBezTo>
                  <a:cubicBezTo>
                    <a:pt x="150" y="18"/>
                    <a:pt x="153" y="14"/>
                    <a:pt x="157" y="14"/>
                  </a:cubicBezTo>
                  <a:cubicBezTo>
                    <a:pt x="161" y="14"/>
                    <a:pt x="165" y="18"/>
                    <a:pt x="165" y="22"/>
                  </a:cubicBezTo>
                  <a:cubicBezTo>
                    <a:pt x="165" y="26"/>
                    <a:pt x="161" y="29"/>
                    <a:pt x="157" y="29"/>
                  </a:cubicBezTo>
                  <a:close/>
                  <a:moveTo>
                    <a:pt x="232" y="57"/>
                  </a:moveTo>
                  <a:cubicBezTo>
                    <a:pt x="232" y="58"/>
                    <a:pt x="231" y="60"/>
                    <a:pt x="229" y="60"/>
                  </a:cubicBezTo>
                  <a:cubicBezTo>
                    <a:pt x="204" y="60"/>
                    <a:pt x="204" y="60"/>
                    <a:pt x="204" y="60"/>
                  </a:cubicBezTo>
                  <a:cubicBezTo>
                    <a:pt x="203" y="60"/>
                    <a:pt x="202" y="58"/>
                    <a:pt x="202" y="57"/>
                  </a:cubicBezTo>
                  <a:cubicBezTo>
                    <a:pt x="202" y="17"/>
                    <a:pt x="202" y="17"/>
                    <a:pt x="202" y="17"/>
                  </a:cubicBezTo>
                  <a:cubicBezTo>
                    <a:pt x="202" y="16"/>
                    <a:pt x="203" y="14"/>
                    <a:pt x="204" y="14"/>
                  </a:cubicBezTo>
                  <a:cubicBezTo>
                    <a:pt x="229" y="14"/>
                    <a:pt x="229" y="14"/>
                    <a:pt x="229" y="14"/>
                  </a:cubicBezTo>
                  <a:cubicBezTo>
                    <a:pt x="231" y="14"/>
                    <a:pt x="232" y="16"/>
                    <a:pt x="232" y="17"/>
                  </a:cubicBezTo>
                  <a:lnTo>
                    <a:pt x="2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09478"/>
              <a:endParaRPr lang="en-US" sz="2400">
                <a:solidFill>
                  <a:prstClr val="black"/>
                </a:solidFill>
              </a:endParaRPr>
            </a:p>
          </p:txBody>
        </p:sp>
        <p:sp>
          <p:nvSpPr>
            <p:cNvPr id="73" name="Freeform 7"/>
            <p:cNvSpPr>
              <a:spLocks noEditPoints="1"/>
            </p:cNvSpPr>
            <p:nvPr/>
          </p:nvSpPr>
          <p:spPr bwMode="auto">
            <a:xfrm>
              <a:off x="768259" y="1941231"/>
              <a:ext cx="949325" cy="285750"/>
            </a:xfrm>
            <a:custGeom>
              <a:avLst/>
              <a:gdLst>
                <a:gd name="T0" fmla="*/ 230 w 250"/>
                <a:gd name="T1" fmla="*/ 0 h 75"/>
                <a:gd name="T2" fmla="*/ 20 w 250"/>
                <a:gd name="T3" fmla="*/ 0 h 75"/>
                <a:gd name="T4" fmla="*/ 0 w 250"/>
                <a:gd name="T5" fmla="*/ 20 h 75"/>
                <a:gd name="T6" fmla="*/ 0 w 250"/>
                <a:gd name="T7" fmla="*/ 55 h 75"/>
                <a:gd name="T8" fmla="*/ 20 w 250"/>
                <a:gd name="T9" fmla="*/ 75 h 75"/>
                <a:gd name="T10" fmla="*/ 230 w 250"/>
                <a:gd name="T11" fmla="*/ 75 h 75"/>
                <a:gd name="T12" fmla="*/ 250 w 250"/>
                <a:gd name="T13" fmla="*/ 55 h 75"/>
                <a:gd name="T14" fmla="*/ 250 w 250"/>
                <a:gd name="T15" fmla="*/ 20 h 75"/>
                <a:gd name="T16" fmla="*/ 230 w 250"/>
                <a:gd name="T17" fmla="*/ 0 h 75"/>
                <a:gd name="T18" fmla="*/ 132 w 250"/>
                <a:gd name="T19" fmla="*/ 60 h 75"/>
                <a:gd name="T20" fmla="*/ 20 w 250"/>
                <a:gd name="T21" fmla="*/ 60 h 75"/>
                <a:gd name="T22" fmla="*/ 14 w 250"/>
                <a:gd name="T23" fmla="*/ 53 h 75"/>
                <a:gd name="T24" fmla="*/ 20 w 250"/>
                <a:gd name="T25" fmla="*/ 47 h 75"/>
                <a:gd name="T26" fmla="*/ 132 w 250"/>
                <a:gd name="T27" fmla="*/ 47 h 75"/>
                <a:gd name="T28" fmla="*/ 139 w 250"/>
                <a:gd name="T29" fmla="*/ 53 h 75"/>
                <a:gd name="T30" fmla="*/ 132 w 250"/>
                <a:gd name="T31" fmla="*/ 60 h 75"/>
                <a:gd name="T32" fmla="*/ 132 w 250"/>
                <a:gd name="T33" fmla="*/ 28 h 75"/>
                <a:gd name="T34" fmla="*/ 20 w 250"/>
                <a:gd name="T35" fmla="*/ 28 h 75"/>
                <a:gd name="T36" fmla="*/ 14 w 250"/>
                <a:gd name="T37" fmla="*/ 21 h 75"/>
                <a:gd name="T38" fmla="*/ 20 w 250"/>
                <a:gd name="T39" fmla="*/ 15 h 75"/>
                <a:gd name="T40" fmla="*/ 132 w 250"/>
                <a:gd name="T41" fmla="*/ 15 h 75"/>
                <a:gd name="T42" fmla="*/ 139 w 250"/>
                <a:gd name="T43" fmla="*/ 21 h 75"/>
                <a:gd name="T44" fmla="*/ 132 w 250"/>
                <a:gd name="T45" fmla="*/ 28 h 75"/>
                <a:gd name="T46" fmla="*/ 157 w 250"/>
                <a:gd name="T47" fmla="*/ 60 h 75"/>
                <a:gd name="T48" fmla="*/ 150 w 250"/>
                <a:gd name="T49" fmla="*/ 53 h 75"/>
                <a:gd name="T50" fmla="*/ 157 w 250"/>
                <a:gd name="T51" fmla="*/ 45 h 75"/>
                <a:gd name="T52" fmla="*/ 165 w 250"/>
                <a:gd name="T53" fmla="*/ 53 h 75"/>
                <a:gd name="T54" fmla="*/ 157 w 250"/>
                <a:gd name="T55" fmla="*/ 60 h 75"/>
                <a:gd name="T56" fmla="*/ 157 w 250"/>
                <a:gd name="T57" fmla="*/ 30 h 75"/>
                <a:gd name="T58" fmla="*/ 150 w 250"/>
                <a:gd name="T59" fmla="*/ 22 h 75"/>
                <a:gd name="T60" fmla="*/ 157 w 250"/>
                <a:gd name="T61" fmla="*/ 15 h 75"/>
                <a:gd name="T62" fmla="*/ 165 w 250"/>
                <a:gd name="T63" fmla="*/ 22 h 75"/>
                <a:gd name="T64" fmla="*/ 157 w 250"/>
                <a:gd name="T65" fmla="*/ 30 h 75"/>
                <a:gd name="T66" fmla="*/ 232 w 250"/>
                <a:gd name="T67" fmla="*/ 57 h 75"/>
                <a:gd name="T68" fmla="*/ 229 w 250"/>
                <a:gd name="T69" fmla="*/ 60 h 75"/>
                <a:gd name="T70" fmla="*/ 204 w 250"/>
                <a:gd name="T71" fmla="*/ 60 h 75"/>
                <a:gd name="T72" fmla="*/ 202 w 250"/>
                <a:gd name="T73" fmla="*/ 57 h 75"/>
                <a:gd name="T74" fmla="*/ 202 w 250"/>
                <a:gd name="T75" fmla="*/ 18 h 75"/>
                <a:gd name="T76" fmla="*/ 204 w 250"/>
                <a:gd name="T77" fmla="*/ 15 h 75"/>
                <a:gd name="T78" fmla="*/ 229 w 250"/>
                <a:gd name="T79" fmla="*/ 15 h 75"/>
                <a:gd name="T80" fmla="*/ 232 w 250"/>
                <a:gd name="T81" fmla="*/ 18 h 75"/>
                <a:gd name="T82" fmla="*/ 232 w 250"/>
                <a:gd name="T83" fmla="*/ 5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0" h="75">
                  <a:moveTo>
                    <a:pt x="230" y="0"/>
                  </a:moveTo>
                  <a:cubicBezTo>
                    <a:pt x="20" y="0"/>
                    <a:pt x="20" y="0"/>
                    <a:pt x="20" y="0"/>
                  </a:cubicBezTo>
                  <a:cubicBezTo>
                    <a:pt x="9" y="0"/>
                    <a:pt x="0" y="9"/>
                    <a:pt x="0" y="20"/>
                  </a:cubicBezTo>
                  <a:cubicBezTo>
                    <a:pt x="0" y="55"/>
                    <a:pt x="0" y="55"/>
                    <a:pt x="0" y="55"/>
                  </a:cubicBezTo>
                  <a:cubicBezTo>
                    <a:pt x="0" y="66"/>
                    <a:pt x="9" y="75"/>
                    <a:pt x="20" y="75"/>
                  </a:cubicBezTo>
                  <a:cubicBezTo>
                    <a:pt x="230" y="75"/>
                    <a:pt x="230" y="75"/>
                    <a:pt x="230" y="75"/>
                  </a:cubicBezTo>
                  <a:cubicBezTo>
                    <a:pt x="241" y="75"/>
                    <a:pt x="250" y="66"/>
                    <a:pt x="250" y="55"/>
                  </a:cubicBezTo>
                  <a:cubicBezTo>
                    <a:pt x="250" y="20"/>
                    <a:pt x="250" y="20"/>
                    <a:pt x="250" y="20"/>
                  </a:cubicBezTo>
                  <a:cubicBezTo>
                    <a:pt x="250" y="9"/>
                    <a:pt x="241" y="0"/>
                    <a:pt x="230" y="0"/>
                  </a:cubicBezTo>
                  <a:close/>
                  <a:moveTo>
                    <a:pt x="132" y="60"/>
                  </a:moveTo>
                  <a:cubicBezTo>
                    <a:pt x="20" y="60"/>
                    <a:pt x="20" y="60"/>
                    <a:pt x="20" y="60"/>
                  </a:cubicBezTo>
                  <a:cubicBezTo>
                    <a:pt x="17" y="60"/>
                    <a:pt x="14" y="57"/>
                    <a:pt x="14" y="53"/>
                  </a:cubicBezTo>
                  <a:cubicBezTo>
                    <a:pt x="14" y="50"/>
                    <a:pt x="17" y="47"/>
                    <a:pt x="20" y="47"/>
                  </a:cubicBezTo>
                  <a:cubicBezTo>
                    <a:pt x="132" y="47"/>
                    <a:pt x="132" y="47"/>
                    <a:pt x="132" y="47"/>
                  </a:cubicBezTo>
                  <a:cubicBezTo>
                    <a:pt x="136" y="47"/>
                    <a:pt x="139" y="50"/>
                    <a:pt x="139" y="53"/>
                  </a:cubicBezTo>
                  <a:cubicBezTo>
                    <a:pt x="139" y="57"/>
                    <a:pt x="136" y="60"/>
                    <a:pt x="132" y="60"/>
                  </a:cubicBezTo>
                  <a:close/>
                  <a:moveTo>
                    <a:pt x="132" y="28"/>
                  </a:moveTo>
                  <a:cubicBezTo>
                    <a:pt x="20" y="28"/>
                    <a:pt x="20" y="28"/>
                    <a:pt x="20" y="28"/>
                  </a:cubicBezTo>
                  <a:cubicBezTo>
                    <a:pt x="17" y="28"/>
                    <a:pt x="14" y="25"/>
                    <a:pt x="14" y="21"/>
                  </a:cubicBezTo>
                  <a:cubicBezTo>
                    <a:pt x="14" y="18"/>
                    <a:pt x="17" y="15"/>
                    <a:pt x="20" y="15"/>
                  </a:cubicBezTo>
                  <a:cubicBezTo>
                    <a:pt x="132" y="15"/>
                    <a:pt x="132" y="15"/>
                    <a:pt x="132" y="15"/>
                  </a:cubicBezTo>
                  <a:cubicBezTo>
                    <a:pt x="136" y="15"/>
                    <a:pt x="139" y="18"/>
                    <a:pt x="139" y="21"/>
                  </a:cubicBezTo>
                  <a:cubicBezTo>
                    <a:pt x="139" y="25"/>
                    <a:pt x="136" y="28"/>
                    <a:pt x="132" y="28"/>
                  </a:cubicBezTo>
                  <a:close/>
                  <a:moveTo>
                    <a:pt x="157" y="60"/>
                  </a:moveTo>
                  <a:cubicBezTo>
                    <a:pt x="153" y="60"/>
                    <a:pt x="150" y="57"/>
                    <a:pt x="150" y="53"/>
                  </a:cubicBezTo>
                  <a:cubicBezTo>
                    <a:pt x="150" y="48"/>
                    <a:pt x="153" y="45"/>
                    <a:pt x="157" y="45"/>
                  </a:cubicBezTo>
                  <a:cubicBezTo>
                    <a:pt x="161" y="45"/>
                    <a:pt x="165" y="48"/>
                    <a:pt x="165" y="53"/>
                  </a:cubicBezTo>
                  <a:cubicBezTo>
                    <a:pt x="165" y="57"/>
                    <a:pt x="161" y="60"/>
                    <a:pt x="157" y="60"/>
                  </a:cubicBezTo>
                  <a:close/>
                  <a:moveTo>
                    <a:pt x="157" y="30"/>
                  </a:moveTo>
                  <a:cubicBezTo>
                    <a:pt x="153" y="30"/>
                    <a:pt x="150" y="26"/>
                    <a:pt x="150" y="22"/>
                  </a:cubicBezTo>
                  <a:cubicBezTo>
                    <a:pt x="150" y="18"/>
                    <a:pt x="153" y="15"/>
                    <a:pt x="157" y="15"/>
                  </a:cubicBezTo>
                  <a:cubicBezTo>
                    <a:pt x="161" y="15"/>
                    <a:pt x="165" y="18"/>
                    <a:pt x="165" y="22"/>
                  </a:cubicBezTo>
                  <a:cubicBezTo>
                    <a:pt x="165" y="26"/>
                    <a:pt x="161" y="30"/>
                    <a:pt x="157" y="30"/>
                  </a:cubicBezTo>
                  <a:close/>
                  <a:moveTo>
                    <a:pt x="232" y="57"/>
                  </a:moveTo>
                  <a:cubicBezTo>
                    <a:pt x="232" y="59"/>
                    <a:pt x="231" y="60"/>
                    <a:pt x="229" y="60"/>
                  </a:cubicBezTo>
                  <a:cubicBezTo>
                    <a:pt x="204" y="60"/>
                    <a:pt x="204" y="60"/>
                    <a:pt x="204" y="60"/>
                  </a:cubicBezTo>
                  <a:cubicBezTo>
                    <a:pt x="203" y="60"/>
                    <a:pt x="202" y="59"/>
                    <a:pt x="202" y="57"/>
                  </a:cubicBezTo>
                  <a:cubicBezTo>
                    <a:pt x="202" y="18"/>
                    <a:pt x="202" y="18"/>
                    <a:pt x="202" y="18"/>
                  </a:cubicBezTo>
                  <a:cubicBezTo>
                    <a:pt x="202" y="16"/>
                    <a:pt x="203" y="15"/>
                    <a:pt x="204" y="15"/>
                  </a:cubicBezTo>
                  <a:cubicBezTo>
                    <a:pt x="229" y="15"/>
                    <a:pt x="229" y="15"/>
                    <a:pt x="229" y="15"/>
                  </a:cubicBezTo>
                  <a:cubicBezTo>
                    <a:pt x="231" y="15"/>
                    <a:pt x="232" y="16"/>
                    <a:pt x="232" y="18"/>
                  </a:cubicBezTo>
                  <a:lnTo>
                    <a:pt x="2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09478"/>
              <a:endParaRPr lang="en-US" sz="2400">
                <a:solidFill>
                  <a:prstClr val="black"/>
                </a:solidFill>
              </a:endParaRPr>
            </a:p>
          </p:txBody>
        </p:sp>
      </p:grpSp>
      <p:grpSp>
        <p:nvGrpSpPr>
          <p:cNvPr id="74" name="Group 73"/>
          <p:cNvGrpSpPr/>
          <p:nvPr/>
        </p:nvGrpSpPr>
        <p:grpSpPr>
          <a:xfrm>
            <a:off x="993603" y="2146687"/>
            <a:ext cx="1076368" cy="822072"/>
            <a:chOff x="554615" y="1854368"/>
            <a:chExt cx="1625472" cy="1241448"/>
          </a:xfrm>
          <a:solidFill>
            <a:schemeClr val="bg1"/>
          </a:solidFill>
        </p:grpSpPr>
        <p:sp>
          <p:nvSpPr>
            <p:cNvPr id="75" name="Freeform 646"/>
            <p:cNvSpPr>
              <a:spLocks noEditPoints="1"/>
            </p:cNvSpPr>
            <p:nvPr/>
          </p:nvSpPr>
          <p:spPr bwMode="auto">
            <a:xfrm rot="15781014">
              <a:off x="1508783" y="1854369"/>
              <a:ext cx="671305" cy="671303"/>
            </a:xfrm>
            <a:custGeom>
              <a:avLst/>
              <a:gdLst>
                <a:gd name="T0" fmla="*/ 86 w 219"/>
                <a:gd name="T1" fmla="*/ 109 h 219"/>
                <a:gd name="T2" fmla="*/ 109 w 219"/>
                <a:gd name="T3" fmla="*/ 86 h 219"/>
                <a:gd name="T4" fmla="*/ 133 w 219"/>
                <a:gd name="T5" fmla="*/ 109 h 219"/>
                <a:gd name="T6" fmla="*/ 109 w 219"/>
                <a:gd name="T7" fmla="*/ 133 h 219"/>
                <a:gd name="T8" fmla="*/ 86 w 219"/>
                <a:gd name="T9" fmla="*/ 109 h 219"/>
                <a:gd name="T10" fmla="*/ 119 w 219"/>
                <a:gd name="T11" fmla="*/ 0 h 219"/>
                <a:gd name="T12" fmla="*/ 100 w 219"/>
                <a:gd name="T13" fmla="*/ 0 h 219"/>
                <a:gd name="T14" fmla="*/ 89 w 219"/>
                <a:gd name="T15" fmla="*/ 30 h 219"/>
                <a:gd name="T16" fmla="*/ 67 w 219"/>
                <a:gd name="T17" fmla="*/ 39 h 219"/>
                <a:gd name="T18" fmla="*/ 39 w 219"/>
                <a:gd name="T19" fmla="*/ 26 h 219"/>
                <a:gd name="T20" fmla="*/ 26 w 219"/>
                <a:gd name="T21" fmla="*/ 39 h 219"/>
                <a:gd name="T22" fmla="*/ 39 w 219"/>
                <a:gd name="T23" fmla="*/ 67 h 219"/>
                <a:gd name="T24" fmla="*/ 30 w 219"/>
                <a:gd name="T25" fmla="*/ 89 h 219"/>
                <a:gd name="T26" fmla="*/ 0 w 219"/>
                <a:gd name="T27" fmla="*/ 100 h 219"/>
                <a:gd name="T28" fmla="*/ 0 w 219"/>
                <a:gd name="T29" fmla="*/ 119 h 219"/>
                <a:gd name="T30" fmla="*/ 30 w 219"/>
                <a:gd name="T31" fmla="*/ 129 h 219"/>
                <a:gd name="T32" fmla="*/ 39 w 219"/>
                <a:gd name="T33" fmla="*/ 152 h 219"/>
                <a:gd name="T34" fmla="*/ 26 w 219"/>
                <a:gd name="T35" fmla="*/ 180 h 219"/>
                <a:gd name="T36" fmla="*/ 39 w 219"/>
                <a:gd name="T37" fmla="*/ 193 h 219"/>
                <a:gd name="T38" fmla="*/ 67 w 219"/>
                <a:gd name="T39" fmla="*/ 180 h 219"/>
                <a:gd name="T40" fmla="*/ 89 w 219"/>
                <a:gd name="T41" fmla="*/ 189 h 219"/>
                <a:gd name="T42" fmla="*/ 100 w 219"/>
                <a:gd name="T43" fmla="*/ 219 h 219"/>
                <a:gd name="T44" fmla="*/ 119 w 219"/>
                <a:gd name="T45" fmla="*/ 219 h 219"/>
                <a:gd name="T46" fmla="*/ 129 w 219"/>
                <a:gd name="T47" fmla="*/ 189 h 219"/>
                <a:gd name="T48" fmla="*/ 152 w 219"/>
                <a:gd name="T49" fmla="*/ 180 h 219"/>
                <a:gd name="T50" fmla="*/ 180 w 219"/>
                <a:gd name="T51" fmla="*/ 193 h 219"/>
                <a:gd name="T52" fmla="*/ 193 w 219"/>
                <a:gd name="T53" fmla="*/ 180 h 219"/>
                <a:gd name="T54" fmla="*/ 180 w 219"/>
                <a:gd name="T55" fmla="*/ 152 h 219"/>
                <a:gd name="T56" fmla="*/ 189 w 219"/>
                <a:gd name="T57" fmla="*/ 130 h 219"/>
                <a:gd name="T58" fmla="*/ 219 w 219"/>
                <a:gd name="T59" fmla="*/ 119 h 219"/>
                <a:gd name="T60" fmla="*/ 219 w 219"/>
                <a:gd name="T61" fmla="*/ 100 h 219"/>
                <a:gd name="T62" fmla="*/ 189 w 219"/>
                <a:gd name="T63" fmla="*/ 89 h 219"/>
                <a:gd name="T64" fmla="*/ 180 w 219"/>
                <a:gd name="T65" fmla="*/ 67 h 219"/>
                <a:gd name="T66" fmla="*/ 193 w 219"/>
                <a:gd name="T67" fmla="*/ 39 h 219"/>
                <a:gd name="T68" fmla="*/ 180 w 219"/>
                <a:gd name="T69" fmla="*/ 26 h 219"/>
                <a:gd name="T70" fmla="*/ 152 w 219"/>
                <a:gd name="T71" fmla="*/ 39 h 219"/>
                <a:gd name="T72" fmla="*/ 129 w 219"/>
                <a:gd name="T73" fmla="*/ 30 h 219"/>
                <a:gd name="T74" fmla="*/ 119 w 219"/>
                <a:gd name="T7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9" h="219">
                  <a:moveTo>
                    <a:pt x="86" y="109"/>
                  </a:moveTo>
                  <a:cubicBezTo>
                    <a:pt x="86" y="96"/>
                    <a:pt x="96" y="86"/>
                    <a:pt x="109" y="86"/>
                  </a:cubicBezTo>
                  <a:cubicBezTo>
                    <a:pt x="123" y="86"/>
                    <a:pt x="133" y="96"/>
                    <a:pt x="133" y="109"/>
                  </a:cubicBezTo>
                  <a:cubicBezTo>
                    <a:pt x="133" y="123"/>
                    <a:pt x="123" y="133"/>
                    <a:pt x="109" y="133"/>
                  </a:cubicBezTo>
                  <a:cubicBezTo>
                    <a:pt x="96" y="133"/>
                    <a:pt x="86" y="123"/>
                    <a:pt x="86" y="109"/>
                  </a:cubicBezTo>
                  <a:close/>
                  <a:moveTo>
                    <a:pt x="119" y="0"/>
                  </a:moveTo>
                  <a:cubicBezTo>
                    <a:pt x="113" y="0"/>
                    <a:pt x="106" y="0"/>
                    <a:pt x="100" y="0"/>
                  </a:cubicBezTo>
                  <a:cubicBezTo>
                    <a:pt x="89" y="30"/>
                    <a:pt x="89" y="30"/>
                    <a:pt x="89" y="30"/>
                  </a:cubicBezTo>
                  <a:cubicBezTo>
                    <a:pt x="82" y="32"/>
                    <a:pt x="74" y="35"/>
                    <a:pt x="67" y="39"/>
                  </a:cubicBezTo>
                  <a:cubicBezTo>
                    <a:pt x="39" y="26"/>
                    <a:pt x="39" y="26"/>
                    <a:pt x="39" y="26"/>
                  </a:cubicBezTo>
                  <a:cubicBezTo>
                    <a:pt x="34" y="30"/>
                    <a:pt x="30" y="34"/>
                    <a:pt x="26" y="39"/>
                  </a:cubicBezTo>
                  <a:cubicBezTo>
                    <a:pt x="39" y="67"/>
                    <a:pt x="39" y="67"/>
                    <a:pt x="39" y="67"/>
                  </a:cubicBezTo>
                  <a:cubicBezTo>
                    <a:pt x="35" y="74"/>
                    <a:pt x="32" y="82"/>
                    <a:pt x="30" y="89"/>
                  </a:cubicBezTo>
                  <a:cubicBezTo>
                    <a:pt x="0" y="100"/>
                    <a:pt x="0" y="100"/>
                    <a:pt x="0" y="100"/>
                  </a:cubicBezTo>
                  <a:cubicBezTo>
                    <a:pt x="0" y="106"/>
                    <a:pt x="0" y="113"/>
                    <a:pt x="0" y="119"/>
                  </a:cubicBezTo>
                  <a:cubicBezTo>
                    <a:pt x="30" y="129"/>
                    <a:pt x="30" y="129"/>
                    <a:pt x="30" y="129"/>
                  </a:cubicBezTo>
                  <a:cubicBezTo>
                    <a:pt x="32" y="137"/>
                    <a:pt x="35" y="145"/>
                    <a:pt x="39" y="152"/>
                  </a:cubicBezTo>
                  <a:cubicBezTo>
                    <a:pt x="26" y="180"/>
                    <a:pt x="26" y="180"/>
                    <a:pt x="26" y="180"/>
                  </a:cubicBezTo>
                  <a:cubicBezTo>
                    <a:pt x="30" y="185"/>
                    <a:pt x="34" y="189"/>
                    <a:pt x="39" y="193"/>
                  </a:cubicBezTo>
                  <a:cubicBezTo>
                    <a:pt x="67" y="180"/>
                    <a:pt x="67" y="180"/>
                    <a:pt x="67" y="180"/>
                  </a:cubicBezTo>
                  <a:cubicBezTo>
                    <a:pt x="74" y="184"/>
                    <a:pt x="82" y="187"/>
                    <a:pt x="89" y="189"/>
                  </a:cubicBezTo>
                  <a:cubicBezTo>
                    <a:pt x="100" y="219"/>
                    <a:pt x="100" y="219"/>
                    <a:pt x="100" y="219"/>
                  </a:cubicBezTo>
                  <a:cubicBezTo>
                    <a:pt x="106" y="219"/>
                    <a:pt x="113" y="219"/>
                    <a:pt x="119" y="219"/>
                  </a:cubicBezTo>
                  <a:cubicBezTo>
                    <a:pt x="129" y="189"/>
                    <a:pt x="129" y="189"/>
                    <a:pt x="129" y="189"/>
                  </a:cubicBezTo>
                  <a:cubicBezTo>
                    <a:pt x="137" y="187"/>
                    <a:pt x="145" y="184"/>
                    <a:pt x="152" y="180"/>
                  </a:cubicBezTo>
                  <a:cubicBezTo>
                    <a:pt x="180" y="193"/>
                    <a:pt x="180" y="193"/>
                    <a:pt x="180" y="193"/>
                  </a:cubicBezTo>
                  <a:cubicBezTo>
                    <a:pt x="185" y="189"/>
                    <a:pt x="189" y="185"/>
                    <a:pt x="193" y="180"/>
                  </a:cubicBezTo>
                  <a:cubicBezTo>
                    <a:pt x="180" y="152"/>
                    <a:pt x="180" y="152"/>
                    <a:pt x="180" y="152"/>
                  </a:cubicBezTo>
                  <a:cubicBezTo>
                    <a:pt x="184" y="145"/>
                    <a:pt x="187" y="137"/>
                    <a:pt x="189" y="130"/>
                  </a:cubicBezTo>
                  <a:cubicBezTo>
                    <a:pt x="219" y="119"/>
                    <a:pt x="219" y="119"/>
                    <a:pt x="219" y="119"/>
                  </a:cubicBezTo>
                  <a:cubicBezTo>
                    <a:pt x="219" y="113"/>
                    <a:pt x="219" y="106"/>
                    <a:pt x="219" y="100"/>
                  </a:cubicBezTo>
                  <a:cubicBezTo>
                    <a:pt x="189" y="89"/>
                    <a:pt x="189" y="89"/>
                    <a:pt x="189" y="89"/>
                  </a:cubicBezTo>
                  <a:cubicBezTo>
                    <a:pt x="187" y="82"/>
                    <a:pt x="184" y="74"/>
                    <a:pt x="180" y="67"/>
                  </a:cubicBezTo>
                  <a:cubicBezTo>
                    <a:pt x="193" y="39"/>
                    <a:pt x="193" y="39"/>
                    <a:pt x="193" y="39"/>
                  </a:cubicBezTo>
                  <a:cubicBezTo>
                    <a:pt x="189" y="34"/>
                    <a:pt x="185" y="30"/>
                    <a:pt x="180" y="26"/>
                  </a:cubicBezTo>
                  <a:cubicBezTo>
                    <a:pt x="152" y="39"/>
                    <a:pt x="152" y="39"/>
                    <a:pt x="152" y="39"/>
                  </a:cubicBezTo>
                  <a:cubicBezTo>
                    <a:pt x="145" y="35"/>
                    <a:pt x="137" y="32"/>
                    <a:pt x="129" y="30"/>
                  </a:cubicBezTo>
                  <a:lnTo>
                    <a:pt x="1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defTabSz="685755"/>
              <a:endParaRPr lang="en-US" sz="1351">
                <a:solidFill>
                  <a:srgbClr val="FFFFFF"/>
                </a:solidFill>
              </a:endParaRPr>
            </a:p>
          </p:txBody>
        </p:sp>
        <p:sp>
          <p:nvSpPr>
            <p:cNvPr id="76" name="Freeform 118"/>
            <p:cNvSpPr>
              <a:spLocks noEditPoints="1"/>
            </p:cNvSpPr>
            <p:nvPr/>
          </p:nvSpPr>
          <p:spPr bwMode="auto">
            <a:xfrm rot="15919912">
              <a:off x="539976" y="2028045"/>
              <a:ext cx="1082410" cy="1053131"/>
            </a:xfrm>
            <a:custGeom>
              <a:avLst/>
              <a:gdLst>
                <a:gd name="T0" fmla="*/ 625 w 626"/>
                <a:gd name="T1" fmla="*/ 329 h 609"/>
                <a:gd name="T2" fmla="*/ 626 w 626"/>
                <a:gd name="T3" fmla="*/ 305 h 609"/>
                <a:gd name="T4" fmla="*/ 625 w 626"/>
                <a:gd name="T5" fmla="*/ 280 h 609"/>
                <a:gd name="T6" fmla="*/ 562 w 626"/>
                <a:gd name="T7" fmla="*/ 267 h 609"/>
                <a:gd name="T8" fmla="*/ 537 w 626"/>
                <a:gd name="T9" fmla="*/ 189 h 609"/>
                <a:gd name="T10" fmla="*/ 580 w 626"/>
                <a:gd name="T11" fmla="*/ 141 h 609"/>
                <a:gd name="T12" fmla="*/ 551 w 626"/>
                <a:gd name="T13" fmla="*/ 101 h 609"/>
                <a:gd name="T14" fmla="*/ 492 w 626"/>
                <a:gd name="T15" fmla="*/ 128 h 609"/>
                <a:gd name="T16" fmla="*/ 426 w 626"/>
                <a:gd name="T17" fmla="*/ 80 h 609"/>
                <a:gd name="T18" fmla="*/ 433 w 626"/>
                <a:gd name="T19" fmla="*/ 15 h 609"/>
                <a:gd name="T20" fmla="*/ 386 w 626"/>
                <a:gd name="T21" fmla="*/ 0 h 609"/>
                <a:gd name="T22" fmla="*/ 355 w 626"/>
                <a:gd name="T23" fmla="*/ 56 h 609"/>
                <a:gd name="T24" fmla="*/ 313 w 626"/>
                <a:gd name="T25" fmla="*/ 53 h 609"/>
                <a:gd name="T26" fmla="*/ 272 w 626"/>
                <a:gd name="T27" fmla="*/ 56 h 609"/>
                <a:gd name="T28" fmla="*/ 240 w 626"/>
                <a:gd name="T29" fmla="*/ 0 h 609"/>
                <a:gd name="T30" fmla="*/ 193 w 626"/>
                <a:gd name="T31" fmla="*/ 15 h 609"/>
                <a:gd name="T32" fmla="*/ 201 w 626"/>
                <a:gd name="T33" fmla="*/ 80 h 609"/>
                <a:gd name="T34" fmla="*/ 134 w 626"/>
                <a:gd name="T35" fmla="*/ 128 h 609"/>
                <a:gd name="T36" fmla="*/ 75 w 626"/>
                <a:gd name="T37" fmla="*/ 101 h 609"/>
                <a:gd name="T38" fmla="*/ 46 w 626"/>
                <a:gd name="T39" fmla="*/ 141 h 609"/>
                <a:gd name="T40" fmla="*/ 90 w 626"/>
                <a:gd name="T41" fmla="*/ 189 h 609"/>
                <a:gd name="T42" fmla="*/ 64 w 626"/>
                <a:gd name="T43" fmla="*/ 267 h 609"/>
                <a:gd name="T44" fmla="*/ 1 w 626"/>
                <a:gd name="T45" fmla="*/ 280 h 609"/>
                <a:gd name="T46" fmla="*/ 0 w 626"/>
                <a:gd name="T47" fmla="*/ 305 h 609"/>
                <a:gd name="T48" fmla="*/ 1 w 626"/>
                <a:gd name="T49" fmla="*/ 329 h 609"/>
                <a:gd name="T50" fmla="*/ 64 w 626"/>
                <a:gd name="T51" fmla="*/ 342 h 609"/>
                <a:gd name="T52" fmla="*/ 90 w 626"/>
                <a:gd name="T53" fmla="*/ 421 h 609"/>
                <a:gd name="T54" fmla="*/ 46 w 626"/>
                <a:gd name="T55" fmla="*/ 468 h 609"/>
                <a:gd name="T56" fmla="*/ 75 w 626"/>
                <a:gd name="T57" fmla="*/ 508 h 609"/>
                <a:gd name="T58" fmla="*/ 134 w 626"/>
                <a:gd name="T59" fmla="*/ 481 h 609"/>
                <a:gd name="T60" fmla="*/ 201 w 626"/>
                <a:gd name="T61" fmla="*/ 530 h 609"/>
                <a:gd name="T62" fmla="*/ 193 w 626"/>
                <a:gd name="T63" fmla="*/ 594 h 609"/>
                <a:gd name="T64" fmla="*/ 240 w 626"/>
                <a:gd name="T65" fmla="*/ 609 h 609"/>
                <a:gd name="T66" fmla="*/ 272 w 626"/>
                <a:gd name="T67" fmla="*/ 553 h 609"/>
                <a:gd name="T68" fmla="*/ 313 w 626"/>
                <a:gd name="T69" fmla="*/ 556 h 609"/>
                <a:gd name="T70" fmla="*/ 355 w 626"/>
                <a:gd name="T71" fmla="*/ 553 h 609"/>
                <a:gd name="T72" fmla="*/ 386 w 626"/>
                <a:gd name="T73" fmla="*/ 609 h 609"/>
                <a:gd name="T74" fmla="*/ 433 w 626"/>
                <a:gd name="T75" fmla="*/ 594 h 609"/>
                <a:gd name="T76" fmla="*/ 426 w 626"/>
                <a:gd name="T77" fmla="*/ 530 h 609"/>
                <a:gd name="T78" fmla="*/ 492 w 626"/>
                <a:gd name="T79" fmla="*/ 481 h 609"/>
                <a:gd name="T80" fmla="*/ 551 w 626"/>
                <a:gd name="T81" fmla="*/ 508 h 609"/>
                <a:gd name="T82" fmla="*/ 580 w 626"/>
                <a:gd name="T83" fmla="*/ 468 h 609"/>
                <a:gd name="T84" fmla="*/ 537 w 626"/>
                <a:gd name="T85" fmla="*/ 421 h 609"/>
                <a:gd name="T86" fmla="*/ 562 w 626"/>
                <a:gd name="T87" fmla="*/ 342 h 609"/>
                <a:gd name="T88" fmla="*/ 625 w 626"/>
                <a:gd name="T89" fmla="*/ 329 h 609"/>
                <a:gd name="T90" fmla="*/ 313 w 626"/>
                <a:gd name="T91" fmla="*/ 470 h 609"/>
                <a:gd name="T92" fmla="*/ 147 w 626"/>
                <a:gd name="T93" fmla="*/ 305 h 609"/>
                <a:gd name="T94" fmla="*/ 313 w 626"/>
                <a:gd name="T95" fmla="*/ 139 h 609"/>
                <a:gd name="T96" fmla="*/ 479 w 626"/>
                <a:gd name="T97" fmla="*/ 305 h 609"/>
                <a:gd name="T98" fmla="*/ 313 w 626"/>
                <a:gd name="T99" fmla="*/ 47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26" h="609">
                  <a:moveTo>
                    <a:pt x="625" y="329"/>
                  </a:moveTo>
                  <a:cubicBezTo>
                    <a:pt x="626" y="321"/>
                    <a:pt x="626" y="313"/>
                    <a:pt x="626" y="305"/>
                  </a:cubicBezTo>
                  <a:cubicBezTo>
                    <a:pt x="626" y="296"/>
                    <a:pt x="626" y="288"/>
                    <a:pt x="625" y="280"/>
                  </a:cubicBezTo>
                  <a:cubicBezTo>
                    <a:pt x="562" y="267"/>
                    <a:pt x="562" y="267"/>
                    <a:pt x="562" y="267"/>
                  </a:cubicBezTo>
                  <a:cubicBezTo>
                    <a:pt x="558" y="239"/>
                    <a:pt x="549" y="213"/>
                    <a:pt x="537" y="189"/>
                  </a:cubicBezTo>
                  <a:cubicBezTo>
                    <a:pt x="580" y="141"/>
                    <a:pt x="580" y="141"/>
                    <a:pt x="580" y="141"/>
                  </a:cubicBezTo>
                  <a:cubicBezTo>
                    <a:pt x="572" y="127"/>
                    <a:pt x="562" y="114"/>
                    <a:pt x="551" y="101"/>
                  </a:cubicBezTo>
                  <a:cubicBezTo>
                    <a:pt x="492" y="128"/>
                    <a:pt x="492" y="128"/>
                    <a:pt x="492" y="128"/>
                  </a:cubicBezTo>
                  <a:cubicBezTo>
                    <a:pt x="473" y="108"/>
                    <a:pt x="451" y="92"/>
                    <a:pt x="426" y="80"/>
                  </a:cubicBezTo>
                  <a:cubicBezTo>
                    <a:pt x="433" y="15"/>
                    <a:pt x="433" y="15"/>
                    <a:pt x="433" y="15"/>
                  </a:cubicBezTo>
                  <a:cubicBezTo>
                    <a:pt x="418" y="9"/>
                    <a:pt x="402" y="4"/>
                    <a:pt x="386" y="0"/>
                  </a:cubicBezTo>
                  <a:cubicBezTo>
                    <a:pt x="355" y="56"/>
                    <a:pt x="355" y="56"/>
                    <a:pt x="355" y="56"/>
                  </a:cubicBezTo>
                  <a:cubicBezTo>
                    <a:pt x="341" y="54"/>
                    <a:pt x="327" y="53"/>
                    <a:pt x="313" y="53"/>
                  </a:cubicBezTo>
                  <a:cubicBezTo>
                    <a:pt x="299" y="53"/>
                    <a:pt x="285" y="54"/>
                    <a:pt x="272" y="56"/>
                  </a:cubicBezTo>
                  <a:cubicBezTo>
                    <a:pt x="240" y="0"/>
                    <a:pt x="240" y="0"/>
                    <a:pt x="240" y="0"/>
                  </a:cubicBezTo>
                  <a:cubicBezTo>
                    <a:pt x="224" y="4"/>
                    <a:pt x="208" y="9"/>
                    <a:pt x="193" y="15"/>
                  </a:cubicBezTo>
                  <a:cubicBezTo>
                    <a:pt x="201" y="80"/>
                    <a:pt x="201" y="80"/>
                    <a:pt x="201" y="80"/>
                  </a:cubicBezTo>
                  <a:cubicBezTo>
                    <a:pt x="176" y="92"/>
                    <a:pt x="153" y="108"/>
                    <a:pt x="134" y="128"/>
                  </a:cubicBezTo>
                  <a:cubicBezTo>
                    <a:pt x="75" y="101"/>
                    <a:pt x="75" y="101"/>
                    <a:pt x="75" y="101"/>
                  </a:cubicBezTo>
                  <a:cubicBezTo>
                    <a:pt x="65" y="114"/>
                    <a:pt x="55" y="127"/>
                    <a:pt x="46" y="141"/>
                  </a:cubicBezTo>
                  <a:cubicBezTo>
                    <a:pt x="90" y="189"/>
                    <a:pt x="90" y="189"/>
                    <a:pt x="90" y="189"/>
                  </a:cubicBezTo>
                  <a:cubicBezTo>
                    <a:pt x="77" y="213"/>
                    <a:pt x="69" y="239"/>
                    <a:pt x="64" y="267"/>
                  </a:cubicBezTo>
                  <a:cubicBezTo>
                    <a:pt x="1" y="280"/>
                    <a:pt x="1" y="280"/>
                    <a:pt x="1" y="280"/>
                  </a:cubicBezTo>
                  <a:cubicBezTo>
                    <a:pt x="1" y="288"/>
                    <a:pt x="0" y="296"/>
                    <a:pt x="0" y="305"/>
                  </a:cubicBezTo>
                  <a:cubicBezTo>
                    <a:pt x="0" y="313"/>
                    <a:pt x="1" y="321"/>
                    <a:pt x="1" y="329"/>
                  </a:cubicBezTo>
                  <a:cubicBezTo>
                    <a:pt x="64" y="342"/>
                    <a:pt x="64" y="342"/>
                    <a:pt x="64" y="342"/>
                  </a:cubicBezTo>
                  <a:cubicBezTo>
                    <a:pt x="69" y="370"/>
                    <a:pt x="77" y="396"/>
                    <a:pt x="90" y="421"/>
                  </a:cubicBezTo>
                  <a:cubicBezTo>
                    <a:pt x="46" y="468"/>
                    <a:pt x="46" y="468"/>
                    <a:pt x="46" y="468"/>
                  </a:cubicBezTo>
                  <a:cubicBezTo>
                    <a:pt x="55" y="482"/>
                    <a:pt x="65" y="496"/>
                    <a:pt x="75" y="508"/>
                  </a:cubicBezTo>
                  <a:cubicBezTo>
                    <a:pt x="134" y="481"/>
                    <a:pt x="134" y="481"/>
                    <a:pt x="134" y="481"/>
                  </a:cubicBezTo>
                  <a:cubicBezTo>
                    <a:pt x="153" y="501"/>
                    <a:pt x="176" y="517"/>
                    <a:pt x="201" y="530"/>
                  </a:cubicBezTo>
                  <a:cubicBezTo>
                    <a:pt x="193" y="594"/>
                    <a:pt x="193" y="594"/>
                    <a:pt x="193" y="594"/>
                  </a:cubicBezTo>
                  <a:cubicBezTo>
                    <a:pt x="208" y="600"/>
                    <a:pt x="224" y="605"/>
                    <a:pt x="240" y="609"/>
                  </a:cubicBezTo>
                  <a:cubicBezTo>
                    <a:pt x="272" y="553"/>
                    <a:pt x="272" y="553"/>
                    <a:pt x="272" y="553"/>
                  </a:cubicBezTo>
                  <a:cubicBezTo>
                    <a:pt x="285" y="555"/>
                    <a:pt x="299" y="556"/>
                    <a:pt x="313" y="556"/>
                  </a:cubicBezTo>
                  <a:cubicBezTo>
                    <a:pt x="327" y="556"/>
                    <a:pt x="341" y="555"/>
                    <a:pt x="355" y="553"/>
                  </a:cubicBezTo>
                  <a:cubicBezTo>
                    <a:pt x="386" y="609"/>
                    <a:pt x="386" y="609"/>
                    <a:pt x="386" y="609"/>
                  </a:cubicBezTo>
                  <a:cubicBezTo>
                    <a:pt x="402" y="605"/>
                    <a:pt x="418" y="600"/>
                    <a:pt x="433" y="594"/>
                  </a:cubicBezTo>
                  <a:cubicBezTo>
                    <a:pt x="426" y="530"/>
                    <a:pt x="426" y="530"/>
                    <a:pt x="426" y="530"/>
                  </a:cubicBezTo>
                  <a:cubicBezTo>
                    <a:pt x="451" y="517"/>
                    <a:pt x="473" y="501"/>
                    <a:pt x="492" y="481"/>
                  </a:cubicBezTo>
                  <a:cubicBezTo>
                    <a:pt x="551" y="508"/>
                    <a:pt x="551" y="508"/>
                    <a:pt x="551" y="508"/>
                  </a:cubicBezTo>
                  <a:cubicBezTo>
                    <a:pt x="562" y="496"/>
                    <a:pt x="572" y="482"/>
                    <a:pt x="580" y="468"/>
                  </a:cubicBezTo>
                  <a:cubicBezTo>
                    <a:pt x="537" y="421"/>
                    <a:pt x="537" y="421"/>
                    <a:pt x="537" y="421"/>
                  </a:cubicBezTo>
                  <a:cubicBezTo>
                    <a:pt x="549" y="396"/>
                    <a:pt x="558" y="370"/>
                    <a:pt x="562" y="342"/>
                  </a:cubicBezTo>
                  <a:lnTo>
                    <a:pt x="625" y="329"/>
                  </a:lnTo>
                  <a:close/>
                  <a:moveTo>
                    <a:pt x="313" y="470"/>
                  </a:moveTo>
                  <a:cubicBezTo>
                    <a:pt x="222" y="470"/>
                    <a:pt x="147" y="396"/>
                    <a:pt x="147" y="305"/>
                  </a:cubicBezTo>
                  <a:cubicBezTo>
                    <a:pt x="147" y="213"/>
                    <a:pt x="222" y="139"/>
                    <a:pt x="313" y="139"/>
                  </a:cubicBezTo>
                  <a:cubicBezTo>
                    <a:pt x="405" y="139"/>
                    <a:pt x="479" y="213"/>
                    <a:pt x="479" y="305"/>
                  </a:cubicBezTo>
                  <a:cubicBezTo>
                    <a:pt x="479" y="396"/>
                    <a:pt x="405" y="470"/>
                    <a:pt x="313" y="470"/>
                  </a:cubicBezTo>
                  <a:close/>
                </a:path>
              </a:pathLst>
            </a:custGeom>
            <a:grpFill/>
            <a:ln>
              <a:noFill/>
            </a:ln>
          </p:spPr>
          <p:txBody>
            <a:bodyPr vert="horz" wrap="square" lIns="68580" tIns="34291" rIns="68580" bIns="34291" numCol="1" anchor="t" anchorCtr="0" compatLnSpc="1">
              <a:prstTxWarp prst="textNoShape">
                <a:avLst/>
              </a:prstTxWarp>
            </a:bodyPr>
            <a:lstStyle/>
            <a:p>
              <a:pPr defTabSz="609478"/>
              <a:endParaRPr lang="en-US" sz="1351">
                <a:solidFill>
                  <a:prstClr val="black"/>
                </a:solidFill>
              </a:endParaRPr>
            </a:p>
          </p:txBody>
        </p:sp>
        <p:grpSp>
          <p:nvGrpSpPr>
            <p:cNvPr id="77" name="Group 76"/>
            <p:cNvGrpSpPr/>
            <p:nvPr/>
          </p:nvGrpSpPr>
          <p:grpSpPr>
            <a:xfrm>
              <a:off x="864645" y="2461965"/>
              <a:ext cx="423135" cy="206197"/>
              <a:chOff x="4701374" y="2071524"/>
              <a:chExt cx="832699" cy="405782"/>
            </a:xfrm>
            <a:grpFill/>
          </p:grpSpPr>
          <p:sp>
            <p:nvSpPr>
              <p:cNvPr id="78" name="Freeform 77"/>
              <p:cNvSpPr>
                <a:spLocks/>
              </p:cNvSpPr>
              <p:nvPr/>
            </p:nvSpPr>
            <p:spPr bwMode="auto">
              <a:xfrm>
                <a:off x="4701374" y="2118020"/>
                <a:ext cx="272636" cy="308564"/>
              </a:xfrm>
              <a:custGeom>
                <a:avLst/>
                <a:gdLst>
                  <a:gd name="T0" fmla="*/ 129 w 129"/>
                  <a:gd name="T1" fmla="*/ 146 h 146"/>
                  <a:gd name="T2" fmla="*/ 0 w 129"/>
                  <a:gd name="T3" fmla="*/ 88 h 146"/>
                  <a:gd name="T4" fmla="*/ 0 w 129"/>
                  <a:gd name="T5" fmla="*/ 65 h 146"/>
                  <a:gd name="T6" fmla="*/ 129 w 129"/>
                  <a:gd name="T7" fmla="*/ 0 h 146"/>
                  <a:gd name="T8" fmla="*/ 129 w 129"/>
                  <a:gd name="T9" fmla="*/ 38 h 146"/>
                  <a:gd name="T10" fmla="*/ 50 w 129"/>
                  <a:gd name="T11" fmla="*/ 74 h 146"/>
                  <a:gd name="T12" fmla="*/ 129 w 129"/>
                  <a:gd name="T13" fmla="*/ 108 h 146"/>
                  <a:gd name="T14" fmla="*/ 129 w 129"/>
                  <a:gd name="T15" fmla="*/ 146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146">
                    <a:moveTo>
                      <a:pt x="129" y="146"/>
                    </a:moveTo>
                    <a:lnTo>
                      <a:pt x="0" y="88"/>
                    </a:lnTo>
                    <a:lnTo>
                      <a:pt x="0" y="65"/>
                    </a:lnTo>
                    <a:lnTo>
                      <a:pt x="129" y="0"/>
                    </a:lnTo>
                    <a:lnTo>
                      <a:pt x="129" y="38"/>
                    </a:lnTo>
                    <a:lnTo>
                      <a:pt x="50" y="74"/>
                    </a:lnTo>
                    <a:lnTo>
                      <a:pt x="129" y="108"/>
                    </a:lnTo>
                    <a:lnTo>
                      <a:pt x="129" y="146"/>
                    </a:lnTo>
                    <a:close/>
                  </a:path>
                </a:pathLst>
              </a:custGeom>
              <a:grpFill/>
              <a:ln>
                <a:noFill/>
              </a:ln>
            </p:spPr>
            <p:txBody>
              <a:bodyPr vert="horz" wrap="square" lIns="68580" tIns="34291" rIns="68580" bIns="34291" numCol="1" anchor="t" anchorCtr="0" compatLnSpc="1">
                <a:prstTxWarp prst="textNoShape">
                  <a:avLst/>
                </a:prstTxWarp>
              </a:bodyPr>
              <a:lstStyle/>
              <a:p>
                <a:pPr defTabSz="609478"/>
                <a:endParaRPr lang="en-US" sz="1351">
                  <a:solidFill>
                    <a:prstClr val="black"/>
                  </a:solidFill>
                </a:endParaRPr>
              </a:p>
            </p:txBody>
          </p:sp>
          <p:sp>
            <p:nvSpPr>
              <p:cNvPr id="79" name="Freeform 78"/>
              <p:cNvSpPr>
                <a:spLocks/>
              </p:cNvSpPr>
              <p:nvPr/>
            </p:nvSpPr>
            <p:spPr bwMode="auto">
              <a:xfrm>
                <a:off x="4999370" y="2071524"/>
                <a:ext cx="243047" cy="405782"/>
              </a:xfrm>
              <a:custGeom>
                <a:avLst/>
                <a:gdLst>
                  <a:gd name="T0" fmla="*/ 115 w 115"/>
                  <a:gd name="T1" fmla="*/ 0 h 192"/>
                  <a:gd name="T2" fmla="*/ 43 w 115"/>
                  <a:gd name="T3" fmla="*/ 192 h 192"/>
                  <a:gd name="T4" fmla="*/ 0 w 115"/>
                  <a:gd name="T5" fmla="*/ 192 h 192"/>
                  <a:gd name="T6" fmla="*/ 69 w 115"/>
                  <a:gd name="T7" fmla="*/ 0 h 192"/>
                  <a:gd name="T8" fmla="*/ 115 w 115"/>
                  <a:gd name="T9" fmla="*/ 0 h 192"/>
                </a:gdLst>
                <a:ahLst/>
                <a:cxnLst>
                  <a:cxn ang="0">
                    <a:pos x="T0" y="T1"/>
                  </a:cxn>
                  <a:cxn ang="0">
                    <a:pos x="T2" y="T3"/>
                  </a:cxn>
                  <a:cxn ang="0">
                    <a:pos x="T4" y="T5"/>
                  </a:cxn>
                  <a:cxn ang="0">
                    <a:pos x="T6" y="T7"/>
                  </a:cxn>
                  <a:cxn ang="0">
                    <a:pos x="T8" y="T9"/>
                  </a:cxn>
                </a:cxnLst>
                <a:rect l="0" t="0" r="r" b="b"/>
                <a:pathLst>
                  <a:path w="115" h="192">
                    <a:moveTo>
                      <a:pt x="115" y="0"/>
                    </a:moveTo>
                    <a:lnTo>
                      <a:pt x="43" y="192"/>
                    </a:lnTo>
                    <a:lnTo>
                      <a:pt x="0" y="192"/>
                    </a:lnTo>
                    <a:lnTo>
                      <a:pt x="69" y="0"/>
                    </a:lnTo>
                    <a:lnTo>
                      <a:pt x="115" y="0"/>
                    </a:lnTo>
                    <a:close/>
                  </a:path>
                </a:pathLst>
              </a:custGeom>
              <a:grpFill/>
              <a:ln>
                <a:noFill/>
              </a:ln>
            </p:spPr>
            <p:txBody>
              <a:bodyPr vert="horz" wrap="square" lIns="68580" tIns="34291" rIns="68580" bIns="34291" numCol="1" anchor="t" anchorCtr="0" compatLnSpc="1">
                <a:prstTxWarp prst="textNoShape">
                  <a:avLst/>
                </a:prstTxWarp>
              </a:bodyPr>
              <a:lstStyle/>
              <a:p>
                <a:pPr defTabSz="609478"/>
                <a:endParaRPr lang="en-US" sz="1351">
                  <a:solidFill>
                    <a:prstClr val="black"/>
                  </a:solidFill>
                </a:endParaRPr>
              </a:p>
            </p:txBody>
          </p:sp>
          <p:sp>
            <p:nvSpPr>
              <p:cNvPr id="80" name="Freeform 79"/>
              <p:cNvSpPr>
                <a:spLocks/>
              </p:cNvSpPr>
              <p:nvPr/>
            </p:nvSpPr>
            <p:spPr bwMode="auto">
              <a:xfrm>
                <a:off x="5261437" y="2118020"/>
                <a:ext cx="272636" cy="308564"/>
              </a:xfrm>
              <a:custGeom>
                <a:avLst/>
                <a:gdLst>
                  <a:gd name="T0" fmla="*/ 0 w 129"/>
                  <a:gd name="T1" fmla="*/ 108 h 146"/>
                  <a:gd name="T2" fmla="*/ 79 w 129"/>
                  <a:gd name="T3" fmla="*/ 74 h 146"/>
                  <a:gd name="T4" fmla="*/ 0 w 129"/>
                  <a:gd name="T5" fmla="*/ 38 h 146"/>
                  <a:gd name="T6" fmla="*/ 0 w 129"/>
                  <a:gd name="T7" fmla="*/ 0 h 146"/>
                  <a:gd name="T8" fmla="*/ 129 w 129"/>
                  <a:gd name="T9" fmla="*/ 65 h 146"/>
                  <a:gd name="T10" fmla="*/ 129 w 129"/>
                  <a:gd name="T11" fmla="*/ 88 h 146"/>
                  <a:gd name="T12" fmla="*/ 0 w 129"/>
                  <a:gd name="T13" fmla="*/ 146 h 146"/>
                  <a:gd name="T14" fmla="*/ 0 w 129"/>
                  <a:gd name="T15" fmla="*/ 108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146">
                    <a:moveTo>
                      <a:pt x="0" y="108"/>
                    </a:moveTo>
                    <a:lnTo>
                      <a:pt x="79" y="74"/>
                    </a:lnTo>
                    <a:lnTo>
                      <a:pt x="0" y="38"/>
                    </a:lnTo>
                    <a:lnTo>
                      <a:pt x="0" y="0"/>
                    </a:lnTo>
                    <a:lnTo>
                      <a:pt x="129" y="65"/>
                    </a:lnTo>
                    <a:lnTo>
                      <a:pt x="129" y="88"/>
                    </a:lnTo>
                    <a:lnTo>
                      <a:pt x="0" y="146"/>
                    </a:lnTo>
                    <a:lnTo>
                      <a:pt x="0" y="108"/>
                    </a:lnTo>
                    <a:close/>
                  </a:path>
                </a:pathLst>
              </a:custGeom>
              <a:grpFill/>
              <a:ln>
                <a:noFill/>
              </a:ln>
            </p:spPr>
            <p:txBody>
              <a:bodyPr vert="horz" wrap="square" lIns="68580" tIns="34291" rIns="68580" bIns="34291" numCol="1" anchor="t" anchorCtr="0" compatLnSpc="1">
                <a:prstTxWarp prst="textNoShape">
                  <a:avLst/>
                </a:prstTxWarp>
              </a:bodyPr>
              <a:lstStyle/>
              <a:p>
                <a:pPr defTabSz="609478"/>
                <a:endParaRPr lang="en-US" sz="1351">
                  <a:solidFill>
                    <a:prstClr val="black"/>
                  </a:solidFill>
                </a:endParaRPr>
              </a:p>
            </p:txBody>
          </p:sp>
        </p:grpSp>
      </p:grpSp>
      <p:sp>
        <p:nvSpPr>
          <p:cNvPr id="46" name="Slide Number Placeholder 4"/>
          <p:cNvSpPr>
            <a:spLocks noGrp="1"/>
          </p:cNvSpPr>
          <p:nvPr>
            <p:ph type="sldNum" sz="quarter" idx="4294967295"/>
          </p:nvPr>
        </p:nvSpPr>
        <p:spPr>
          <a:xfrm>
            <a:off x="11049000" y="6430868"/>
            <a:ext cx="533399" cy="232147"/>
          </a:xfrm>
          <a:prstGeom prst="rect">
            <a:avLst/>
          </a:prstGeom>
        </p:spPr>
        <p:txBody>
          <a:bodyPr/>
          <a:lstStyle/>
          <a:p>
            <a:r>
              <a:rPr lang="en-US" dirty="0"/>
              <a:t>21</a:t>
            </a:r>
          </a:p>
        </p:txBody>
      </p:sp>
    </p:spTree>
    <p:extLst>
      <p:ext uri="{BB962C8B-B14F-4D97-AF65-F5344CB8AC3E}">
        <p14:creationId xmlns:p14="http://schemas.microsoft.com/office/powerpoint/2010/main" val="1744578922"/>
      </p:ext>
    </p:extLst>
  </p:cSld>
  <p:clrMapOvr>
    <a:masterClrMapping/>
  </p:clrMapOvr>
  <p:transition spd="slow">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HPE Helion OpenStack - Support flow</a:t>
            </a:r>
            <a:endParaRPr lang="ko-KR" altLang="en-US" dirty="0"/>
          </a:p>
        </p:txBody>
      </p:sp>
      <p:grpSp>
        <p:nvGrpSpPr>
          <p:cNvPr id="3" name="Group 54"/>
          <p:cNvGrpSpPr/>
          <p:nvPr/>
        </p:nvGrpSpPr>
        <p:grpSpPr>
          <a:xfrm flipH="1">
            <a:off x="7573940" y="2870960"/>
            <a:ext cx="3015463" cy="1256601"/>
            <a:chOff x="4055349" y="2076065"/>
            <a:chExt cx="1966340" cy="2023719"/>
          </a:xfrm>
        </p:grpSpPr>
        <p:cxnSp>
          <p:nvCxnSpPr>
            <p:cNvPr id="4" name="Straight Connector 55"/>
            <p:cNvCxnSpPr/>
            <p:nvPr/>
          </p:nvCxnSpPr>
          <p:spPr>
            <a:xfrm flipV="1">
              <a:off x="6021688" y="2076065"/>
              <a:ext cx="0" cy="1495957"/>
            </a:xfrm>
            <a:prstGeom prst="line">
              <a:avLst/>
            </a:prstGeom>
            <a:ln w="57150" cap="rnd" cmpd="sng">
              <a:solidFill>
                <a:schemeClr val="accent1"/>
              </a:solidFill>
              <a:round/>
            </a:ln>
            <a:effectLst/>
          </p:spPr>
          <p:style>
            <a:lnRef idx="2">
              <a:schemeClr val="accent1"/>
            </a:lnRef>
            <a:fillRef idx="0">
              <a:schemeClr val="accent1"/>
            </a:fillRef>
            <a:effectRef idx="1">
              <a:schemeClr val="accent1"/>
            </a:effectRef>
            <a:fontRef idx="minor">
              <a:schemeClr val="tx1"/>
            </a:fontRef>
          </p:style>
        </p:cxnSp>
        <p:cxnSp>
          <p:nvCxnSpPr>
            <p:cNvPr id="5" name="Elbow Connector 59"/>
            <p:cNvCxnSpPr/>
            <p:nvPr/>
          </p:nvCxnSpPr>
          <p:spPr>
            <a:xfrm rot="10800000" flipV="1">
              <a:off x="4055349" y="3584860"/>
              <a:ext cx="1966340" cy="514924"/>
            </a:xfrm>
            <a:prstGeom prst="bentConnector2">
              <a:avLst/>
            </a:prstGeom>
            <a:ln w="57150" cap="rnd" cmpd="sng">
              <a:solidFill>
                <a:schemeClr val="accent1"/>
              </a:solidFill>
              <a:round/>
              <a:tailEnd type="triangle" w="med" len="sm"/>
            </a:ln>
            <a:effectLst/>
          </p:spPr>
          <p:style>
            <a:lnRef idx="2">
              <a:schemeClr val="accent1"/>
            </a:lnRef>
            <a:fillRef idx="0">
              <a:schemeClr val="accent1"/>
            </a:fillRef>
            <a:effectRef idx="1">
              <a:schemeClr val="accent1"/>
            </a:effectRef>
            <a:fontRef idx="minor">
              <a:schemeClr val="tx1"/>
            </a:fontRef>
          </p:style>
        </p:cxnSp>
      </p:grpSp>
      <p:grpSp>
        <p:nvGrpSpPr>
          <p:cNvPr id="6" name="Group 19"/>
          <p:cNvGrpSpPr/>
          <p:nvPr/>
        </p:nvGrpSpPr>
        <p:grpSpPr>
          <a:xfrm>
            <a:off x="4055349" y="2882683"/>
            <a:ext cx="1401013" cy="1207863"/>
            <a:chOff x="4055349" y="2076065"/>
            <a:chExt cx="1966340" cy="2023719"/>
          </a:xfrm>
        </p:grpSpPr>
        <p:cxnSp>
          <p:nvCxnSpPr>
            <p:cNvPr id="7" name="Straight Connector 88"/>
            <p:cNvCxnSpPr/>
            <p:nvPr/>
          </p:nvCxnSpPr>
          <p:spPr>
            <a:xfrm flipV="1">
              <a:off x="6021688" y="2076065"/>
              <a:ext cx="0" cy="1495957"/>
            </a:xfrm>
            <a:prstGeom prst="line">
              <a:avLst/>
            </a:prstGeom>
            <a:ln w="57150" cap="rnd" cmpd="sng">
              <a:solidFill>
                <a:schemeClr val="accent1"/>
              </a:solidFill>
              <a:round/>
            </a:ln>
            <a:effectLst/>
          </p:spPr>
          <p:style>
            <a:lnRef idx="2">
              <a:schemeClr val="accent1"/>
            </a:lnRef>
            <a:fillRef idx="0">
              <a:schemeClr val="accent1"/>
            </a:fillRef>
            <a:effectRef idx="1">
              <a:schemeClr val="accent1"/>
            </a:effectRef>
            <a:fontRef idx="minor">
              <a:schemeClr val="tx1"/>
            </a:fontRef>
          </p:style>
        </p:cxnSp>
        <p:cxnSp>
          <p:nvCxnSpPr>
            <p:cNvPr id="8" name="Elbow Connector 56"/>
            <p:cNvCxnSpPr/>
            <p:nvPr/>
          </p:nvCxnSpPr>
          <p:spPr>
            <a:xfrm rot="10800000" flipV="1">
              <a:off x="4055349" y="3584860"/>
              <a:ext cx="1966340" cy="514924"/>
            </a:xfrm>
            <a:prstGeom prst="bentConnector2">
              <a:avLst/>
            </a:prstGeom>
            <a:ln w="57150" cap="rnd" cmpd="sng">
              <a:solidFill>
                <a:schemeClr val="accent1"/>
              </a:solidFill>
              <a:round/>
              <a:tailEnd type="triangle" w="med" len="sm"/>
            </a:ln>
            <a:effectLst/>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a:xfrm>
            <a:off x="5456362" y="3264922"/>
            <a:ext cx="2166740" cy="461665"/>
          </a:xfrm>
          <a:prstGeom prst="rect">
            <a:avLst/>
          </a:prstGeom>
          <a:noFill/>
        </p:spPr>
        <p:txBody>
          <a:bodyPr wrap="square" rtlCol="0">
            <a:spAutoFit/>
          </a:bodyPr>
          <a:lstStyle/>
          <a:p>
            <a:pPr algn="ctr" defTabSz="573474">
              <a:spcAft>
                <a:spcPts val="533"/>
              </a:spcAft>
              <a:buSzPct val="100000"/>
            </a:pPr>
            <a:r>
              <a:rPr lang="en-US" sz="1200" b="1" dirty="0">
                <a:gradFill>
                  <a:gsLst>
                    <a:gs pos="0">
                      <a:schemeClr val="tx1"/>
                    </a:gs>
                    <a:gs pos="100000">
                      <a:schemeClr val="tx1"/>
                    </a:gs>
                  </a:gsLst>
                  <a:lin ang="5400000" scaled="1"/>
                </a:gradFill>
                <a:cs typeface="HP Simplified" pitchFamily="34" charset="0"/>
              </a:rPr>
              <a:t>COLLABORATION</a:t>
            </a:r>
            <a:br>
              <a:rPr lang="en-US" sz="1200" b="1" dirty="0">
                <a:gradFill>
                  <a:gsLst>
                    <a:gs pos="0">
                      <a:schemeClr val="tx1"/>
                    </a:gs>
                    <a:gs pos="100000">
                      <a:schemeClr val="tx1"/>
                    </a:gs>
                  </a:gsLst>
                  <a:lin ang="5400000" scaled="1"/>
                </a:gradFill>
                <a:cs typeface="HP Simplified" pitchFamily="34" charset="0"/>
              </a:rPr>
            </a:br>
            <a:r>
              <a:rPr lang="en-US" sz="1200" b="1" dirty="0">
                <a:gradFill>
                  <a:gsLst>
                    <a:gs pos="0">
                      <a:schemeClr val="tx1"/>
                    </a:gs>
                    <a:gs pos="100000">
                      <a:schemeClr val="tx1"/>
                    </a:gs>
                  </a:gsLst>
                  <a:lin ang="5400000" scaled="1"/>
                </a:gradFill>
                <a:cs typeface="HP Simplified" pitchFamily="34" charset="0"/>
              </a:rPr>
              <a:t>AND ELEVATION</a:t>
            </a:r>
          </a:p>
        </p:txBody>
      </p:sp>
      <p:sp>
        <p:nvSpPr>
          <p:cNvPr id="10" name="Rectangle 6"/>
          <p:cNvSpPr/>
          <p:nvPr/>
        </p:nvSpPr>
        <p:spPr>
          <a:xfrm flipH="1">
            <a:off x="5187878" y="1965047"/>
            <a:ext cx="2703708" cy="926675"/>
          </a:xfrm>
          <a:prstGeom prst="rect">
            <a:avLst/>
          </a:prstGeom>
          <a:solidFill>
            <a:srgbClr val="EAEE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cxnSp>
        <p:nvCxnSpPr>
          <p:cNvPr id="11" name="Straight Arrow Connector 8"/>
          <p:cNvCxnSpPr/>
          <p:nvPr/>
        </p:nvCxnSpPr>
        <p:spPr>
          <a:xfrm>
            <a:off x="4720725" y="1810928"/>
            <a:ext cx="453025" cy="1"/>
          </a:xfrm>
          <a:prstGeom prst="straightConnector1">
            <a:avLst/>
          </a:prstGeom>
          <a:ln w="57150" cap="rnd" cmpd="sng">
            <a:solidFill>
              <a:schemeClr val="accent1"/>
            </a:solidFill>
            <a:round/>
            <a:tailEnd type="triangle" w="med" len="sm"/>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flipH="1">
            <a:off x="2950738" y="1710858"/>
            <a:ext cx="1920240" cy="1190587"/>
          </a:xfrm>
          <a:prstGeom prst="rect">
            <a:avLst/>
          </a:prstGeom>
          <a:solidFill>
            <a:srgbClr val="EAEE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13" name="TextBox 12"/>
          <p:cNvSpPr txBox="1"/>
          <p:nvPr/>
        </p:nvSpPr>
        <p:spPr>
          <a:xfrm>
            <a:off x="3886227" y="2244575"/>
            <a:ext cx="833872" cy="461665"/>
          </a:xfrm>
          <a:prstGeom prst="rect">
            <a:avLst/>
          </a:prstGeom>
          <a:noFill/>
        </p:spPr>
        <p:txBody>
          <a:bodyPr wrap="square" rtlCol="0">
            <a:spAutoFit/>
          </a:bodyPr>
          <a:lstStyle/>
          <a:p>
            <a:pPr defTabSz="573474">
              <a:spcAft>
                <a:spcPts val="533"/>
              </a:spcAft>
              <a:buSzPct val="100000"/>
            </a:pPr>
            <a:r>
              <a:rPr lang="en-US" sz="1200" dirty="0">
                <a:gradFill>
                  <a:gsLst>
                    <a:gs pos="0">
                      <a:schemeClr val="tx1"/>
                    </a:gs>
                    <a:gs pos="100000">
                      <a:schemeClr val="tx1"/>
                    </a:gs>
                  </a:gsLst>
                  <a:lin ang="5400000" scaled="1"/>
                </a:gradFill>
                <a:cs typeface="HP Simplified" pitchFamily="34" charset="0"/>
              </a:rPr>
              <a:t>Call</a:t>
            </a:r>
            <a:br>
              <a:rPr lang="en-US" sz="1200" dirty="0">
                <a:gradFill>
                  <a:gsLst>
                    <a:gs pos="0">
                      <a:schemeClr val="tx1"/>
                    </a:gs>
                    <a:gs pos="100000">
                      <a:schemeClr val="tx1"/>
                    </a:gs>
                  </a:gsLst>
                  <a:lin ang="5400000" scaled="1"/>
                </a:gradFill>
                <a:cs typeface="HP Simplified" pitchFamily="34" charset="0"/>
              </a:rPr>
            </a:br>
            <a:r>
              <a:rPr lang="en-US" sz="1200" dirty="0">
                <a:gradFill>
                  <a:gsLst>
                    <a:gs pos="0">
                      <a:schemeClr val="tx1"/>
                    </a:gs>
                    <a:gs pos="100000">
                      <a:schemeClr val="tx1"/>
                    </a:gs>
                  </a:gsLst>
                  <a:lin ang="5400000" scaled="1"/>
                </a:gradFill>
                <a:cs typeface="HP Simplified" pitchFamily="34" charset="0"/>
              </a:rPr>
              <a:t>Receipt</a:t>
            </a:r>
          </a:p>
        </p:txBody>
      </p:sp>
      <p:sp>
        <p:nvSpPr>
          <p:cNvPr id="14" name="TextBox 13"/>
          <p:cNvSpPr txBox="1"/>
          <p:nvPr/>
        </p:nvSpPr>
        <p:spPr>
          <a:xfrm>
            <a:off x="6580203" y="2152242"/>
            <a:ext cx="1055829" cy="646331"/>
          </a:xfrm>
          <a:prstGeom prst="rect">
            <a:avLst/>
          </a:prstGeom>
          <a:noFill/>
        </p:spPr>
        <p:txBody>
          <a:bodyPr wrap="square" rtlCol="0">
            <a:spAutoFit/>
          </a:bodyPr>
          <a:lstStyle/>
          <a:p>
            <a:pPr defTabSz="573474">
              <a:spcAft>
                <a:spcPts val="533"/>
              </a:spcAft>
              <a:buSzPct val="100000"/>
            </a:pPr>
            <a:r>
              <a:rPr lang="en-US" sz="1200" dirty="0">
                <a:gradFill>
                  <a:gsLst>
                    <a:gs pos="0">
                      <a:schemeClr val="tx1"/>
                    </a:gs>
                    <a:gs pos="100000">
                      <a:schemeClr val="tx1"/>
                    </a:gs>
                  </a:gsLst>
                  <a:lin ang="5400000" scaled="1"/>
                </a:gradFill>
                <a:cs typeface="HP Simplified" pitchFamily="34" charset="0"/>
              </a:rPr>
              <a:t>Technical</a:t>
            </a:r>
            <a:br>
              <a:rPr lang="en-US" sz="1200" dirty="0">
                <a:gradFill>
                  <a:gsLst>
                    <a:gs pos="0">
                      <a:schemeClr val="tx1"/>
                    </a:gs>
                    <a:gs pos="100000">
                      <a:schemeClr val="tx1"/>
                    </a:gs>
                  </a:gsLst>
                  <a:lin ang="5400000" scaled="1"/>
                </a:gradFill>
                <a:cs typeface="HP Simplified" pitchFamily="34" charset="0"/>
              </a:rPr>
            </a:br>
            <a:r>
              <a:rPr lang="en-US" sz="1200" dirty="0">
                <a:gradFill>
                  <a:gsLst>
                    <a:gs pos="0">
                      <a:schemeClr val="tx1"/>
                    </a:gs>
                    <a:gs pos="100000">
                      <a:schemeClr val="tx1"/>
                    </a:gs>
                  </a:gsLst>
                  <a:lin ang="5400000" scaled="1"/>
                </a:gradFill>
                <a:cs typeface="HP Simplified" pitchFamily="34" charset="0"/>
              </a:rPr>
              <a:t>Support</a:t>
            </a:r>
            <a:br>
              <a:rPr lang="en-US" sz="1200" dirty="0">
                <a:gradFill>
                  <a:gsLst>
                    <a:gs pos="0">
                      <a:schemeClr val="tx1"/>
                    </a:gs>
                    <a:gs pos="100000">
                      <a:schemeClr val="tx1"/>
                    </a:gs>
                  </a:gsLst>
                  <a:lin ang="5400000" scaled="1"/>
                </a:gradFill>
                <a:cs typeface="HP Simplified" pitchFamily="34" charset="0"/>
              </a:rPr>
            </a:br>
            <a:r>
              <a:rPr lang="en-US" sz="1200" dirty="0">
                <a:gradFill>
                  <a:gsLst>
                    <a:gs pos="0">
                      <a:schemeClr val="tx1"/>
                    </a:gs>
                    <a:gs pos="100000">
                      <a:schemeClr val="tx1"/>
                    </a:gs>
                  </a:gsLst>
                  <a:lin ang="5400000" scaled="1"/>
                </a:gradFill>
                <a:cs typeface="HP Simplified" pitchFamily="34" charset="0"/>
              </a:rPr>
              <a:t>Specialists</a:t>
            </a:r>
          </a:p>
        </p:txBody>
      </p:sp>
      <p:sp>
        <p:nvSpPr>
          <p:cNvPr id="15" name="Rectangle 29"/>
          <p:cNvSpPr/>
          <p:nvPr/>
        </p:nvSpPr>
        <p:spPr>
          <a:xfrm flipH="1">
            <a:off x="609602" y="1762775"/>
            <a:ext cx="2024236" cy="3724923"/>
          </a:xfrm>
          <a:prstGeom prst="rect">
            <a:avLst/>
          </a:prstGeom>
          <a:solidFill>
            <a:srgbClr val="EAEE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16" name="TextBox 15"/>
          <p:cNvSpPr txBox="1"/>
          <p:nvPr/>
        </p:nvSpPr>
        <p:spPr>
          <a:xfrm>
            <a:off x="1463794" y="4171728"/>
            <a:ext cx="1114983" cy="1208023"/>
          </a:xfrm>
          <a:prstGeom prst="rect">
            <a:avLst/>
          </a:prstGeom>
          <a:noFill/>
        </p:spPr>
        <p:txBody>
          <a:bodyPr wrap="square" rtlCol="0">
            <a:spAutoFit/>
          </a:bodyPr>
          <a:lstStyle/>
          <a:p>
            <a:pPr defTabSz="573474">
              <a:spcAft>
                <a:spcPts val="533"/>
              </a:spcAft>
              <a:buSzPct val="100000"/>
            </a:pPr>
            <a:r>
              <a:rPr lang="en-US" sz="1200" dirty="0">
                <a:gradFill>
                  <a:gsLst>
                    <a:gs pos="0">
                      <a:schemeClr val="tx1"/>
                    </a:gs>
                    <a:gs pos="100000">
                      <a:schemeClr val="tx1"/>
                    </a:gs>
                  </a:gsLst>
                  <a:lin ang="5400000" scaled="1"/>
                </a:gradFill>
                <a:cs typeface="HP Simplified" pitchFamily="34" charset="0"/>
              </a:rPr>
              <a:t>Phone, Web</a:t>
            </a:r>
          </a:p>
          <a:p>
            <a:pPr defTabSz="573474">
              <a:spcAft>
                <a:spcPts val="533"/>
              </a:spcAft>
              <a:buSzPct val="100000"/>
            </a:pPr>
            <a:endParaRPr lang="en-US" sz="1200" dirty="0">
              <a:gradFill>
                <a:gsLst>
                  <a:gs pos="0">
                    <a:schemeClr val="tx1"/>
                  </a:gs>
                  <a:gs pos="100000">
                    <a:schemeClr val="tx1"/>
                  </a:gs>
                </a:gsLst>
                <a:lin ang="5400000" scaled="1"/>
              </a:gradFill>
              <a:cs typeface="HP Simplified" pitchFamily="34" charset="0"/>
            </a:endParaRPr>
          </a:p>
          <a:p>
            <a:pPr defTabSz="573474">
              <a:spcAft>
                <a:spcPts val="533"/>
              </a:spcAft>
              <a:buSzPct val="100000"/>
            </a:pPr>
            <a:endParaRPr lang="en-US" sz="1200" dirty="0">
              <a:gradFill>
                <a:gsLst>
                  <a:gs pos="0">
                    <a:schemeClr val="tx1"/>
                  </a:gs>
                  <a:gs pos="100000">
                    <a:schemeClr val="tx1"/>
                  </a:gs>
                </a:gsLst>
                <a:lin ang="5400000" scaled="1"/>
              </a:gradFill>
              <a:cs typeface="HP Simplified" pitchFamily="34" charset="0"/>
            </a:endParaRPr>
          </a:p>
          <a:p>
            <a:pPr defTabSz="573474">
              <a:spcAft>
                <a:spcPts val="533"/>
              </a:spcAft>
              <a:buSzPct val="100000"/>
            </a:pPr>
            <a:r>
              <a:rPr lang="en-US" sz="1200" dirty="0">
                <a:gradFill>
                  <a:gsLst>
                    <a:gs pos="0">
                      <a:schemeClr val="tx1"/>
                    </a:gs>
                    <a:gs pos="100000">
                      <a:schemeClr val="tx1"/>
                    </a:gs>
                  </a:gsLst>
                  <a:lin ang="5400000" scaled="1"/>
                </a:gradFill>
                <a:cs typeface="HP Simplified" pitchFamily="34" charset="0"/>
              </a:rPr>
              <a:t>HPE Support Center</a:t>
            </a:r>
          </a:p>
        </p:txBody>
      </p:sp>
      <p:sp>
        <p:nvSpPr>
          <p:cNvPr id="17" name="TextBox 16"/>
          <p:cNvSpPr txBox="1"/>
          <p:nvPr/>
        </p:nvSpPr>
        <p:spPr>
          <a:xfrm>
            <a:off x="638997" y="2152242"/>
            <a:ext cx="1272736" cy="646331"/>
          </a:xfrm>
          <a:prstGeom prst="rect">
            <a:avLst/>
          </a:prstGeom>
          <a:noFill/>
        </p:spPr>
        <p:txBody>
          <a:bodyPr wrap="square" rtlCol="0">
            <a:spAutoFit/>
          </a:bodyPr>
          <a:lstStyle/>
          <a:p>
            <a:pPr defTabSz="573474">
              <a:spcAft>
                <a:spcPts val="533"/>
              </a:spcAft>
              <a:buSzPct val="100000"/>
            </a:pPr>
            <a:r>
              <a:rPr lang="en-US" sz="1200" dirty="0">
                <a:gradFill>
                  <a:gsLst>
                    <a:gs pos="0">
                      <a:schemeClr val="tx1"/>
                    </a:gs>
                    <a:gs pos="100000">
                      <a:schemeClr val="tx1"/>
                    </a:gs>
                  </a:gsLst>
                  <a:lin ang="5400000" scaled="1"/>
                </a:gradFill>
                <a:cs typeface="HP Simplified" pitchFamily="34" charset="0"/>
              </a:rPr>
              <a:t>HPE Helion OpenStack  customer</a:t>
            </a:r>
          </a:p>
        </p:txBody>
      </p:sp>
      <p:sp>
        <p:nvSpPr>
          <p:cNvPr id="18" name="Rectangle 20"/>
          <p:cNvSpPr/>
          <p:nvPr/>
        </p:nvSpPr>
        <p:spPr>
          <a:xfrm flipH="1">
            <a:off x="9662160" y="4139285"/>
            <a:ext cx="1920240" cy="4817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defTabSz="573474">
              <a:lnSpc>
                <a:spcPct val="90000"/>
              </a:lnSpc>
              <a:spcAft>
                <a:spcPts val="533"/>
              </a:spcAft>
              <a:buSzPct val="100000"/>
            </a:pPr>
            <a:r>
              <a:rPr lang="en-US" sz="1400" b="1" dirty="0">
                <a:gradFill>
                  <a:gsLst>
                    <a:gs pos="0">
                      <a:schemeClr val="bg1"/>
                    </a:gs>
                    <a:gs pos="100000">
                      <a:schemeClr val="bg1"/>
                    </a:gs>
                  </a:gsLst>
                  <a:lin ang="5400000" scaled="1"/>
                </a:gradFill>
                <a:cs typeface="HP Simplified" pitchFamily="34" charset="0"/>
              </a:rPr>
              <a:t>3</a:t>
            </a:r>
            <a:r>
              <a:rPr lang="en-US" sz="1400" b="1" baseline="30000" dirty="0">
                <a:gradFill>
                  <a:gsLst>
                    <a:gs pos="0">
                      <a:schemeClr val="bg1"/>
                    </a:gs>
                    <a:gs pos="100000">
                      <a:schemeClr val="bg1"/>
                    </a:gs>
                  </a:gsLst>
                  <a:lin ang="5400000" scaled="1"/>
                </a:gradFill>
                <a:cs typeface="HP Simplified" pitchFamily="34" charset="0"/>
              </a:rPr>
              <a:t>rd</a:t>
            </a:r>
            <a:r>
              <a:rPr lang="en-US" sz="1400" b="1" dirty="0">
                <a:gradFill>
                  <a:gsLst>
                    <a:gs pos="0">
                      <a:schemeClr val="bg1"/>
                    </a:gs>
                    <a:gs pos="100000">
                      <a:schemeClr val="bg1"/>
                    </a:gs>
                  </a:gsLst>
                  <a:lin ang="5400000" scaled="1"/>
                </a:gradFill>
                <a:cs typeface="HP Simplified" pitchFamily="34" charset="0"/>
              </a:rPr>
              <a:t> Party Partners</a:t>
            </a:r>
          </a:p>
        </p:txBody>
      </p:sp>
      <p:sp>
        <p:nvSpPr>
          <p:cNvPr id="19" name="Rectangle 21"/>
          <p:cNvSpPr/>
          <p:nvPr/>
        </p:nvSpPr>
        <p:spPr>
          <a:xfrm flipH="1">
            <a:off x="9662163" y="4620995"/>
            <a:ext cx="1920240" cy="866704"/>
          </a:xfrm>
          <a:prstGeom prst="rect">
            <a:avLst/>
          </a:prstGeom>
          <a:solidFill>
            <a:srgbClr val="EAEE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66" dirty="0">
              <a:solidFill>
                <a:prstClr val="white"/>
              </a:solidFill>
            </a:endParaRPr>
          </a:p>
        </p:txBody>
      </p:sp>
      <p:sp>
        <p:nvSpPr>
          <p:cNvPr id="20" name="Rectangle 4"/>
          <p:cNvSpPr/>
          <p:nvPr/>
        </p:nvSpPr>
        <p:spPr>
          <a:xfrm flipH="1">
            <a:off x="2950739" y="4574138"/>
            <a:ext cx="1920240" cy="913560"/>
          </a:xfrm>
          <a:prstGeom prst="rect">
            <a:avLst/>
          </a:prstGeom>
          <a:solidFill>
            <a:srgbClr val="EAEE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21" name="Rectangle 18"/>
          <p:cNvSpPr/>
          <p:nvPr/>
        </p:nvSpPr>
        <p:spPr>
          <a:xfrm flipH="1">
            <a:off x="7425021" y="4527349"/>
            <a:ext cx="1920240" cy="960349"/>
          </a:xfrm>
          <a:prstGeom prst="rect">
            <a:avLst/>
          </a:prstGeom>
          <a:solidFill>
            <a:srgbClr val="EAEE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22" name="Rectangle 17"/>
          <p:cNvSpPr/>
          <p:nvPr/>
        </p:nvSpPr>
        <p:spPr>
          <a:xfrm flipH="1">
            <a:off x="7425019" y="4099786"/>
            <a:ext cx="1920240" cy="5212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defTabSz="573474">
              <a:lnSpc>
                <a:spcPct val="90000"/>
              </a:lnSpc>
              <a:spcAft>
                <a:spcPts val="533"/>
              </a:spcAft>
              <a:buSzPct val="100000"/>
            </a:pPr>
            <a:r>
              <a:rPr lang="en-US" sz="1400" b="1" dirty="0">
                <a:gradFill>
                  <a:gsLst>
                    <a:gs pos="0">
                      <a:schemeClr val="bg1"/>
                    </a:gs>
                    <a:gs pos="100000">
                      <a:schemeClr val="bg1"/>
                    </a:gs>
                  </a:gsLst>
                  <a:lin ang="5400000" scaled="1"/>
                </a:gradFill>
                <a:cs typeface="HP Simplified" pitchFamily="34" charset="0"/>
              </a:rPr>
              <a:t>Helion R&amp;D Support</a:t>
            </a:r>
          </a:p>
        </p:txBody>
      </p:sp>
      <p:sp>
        <p:nvSpPr>
          <p:cNvPr id="23" name="Rectangle 14"/>
          <p:cNvSpPr>
            <a:spLocks noChangeArrowheads="1"/>
          </p:cNvSpPr>
          <p:nvPr/>
        </p:nvSpPr>
        <p:spPr bwMode="auto">
          <a:xfrm>
            <a:off x="8244771" y="1530440"/>
            <a:ext cx="3337629" cy="5212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defTabSz="573474">
              <a:lnSpc>
                <a:spcPct val="90000"/>
              </a:lnSpc>
              <a:spcAft>
                <a:spcPts val="533"/>
              </a:spcAft>
              <a:buSzPct val="100000"/>
            </a:pPr>
            <a:r>
              <a:rPr lang="en-US" sz="1400" b="1" dirty="0" err="1">
                <a:gradFill>
                  <a:gsLst>
                    <a:gs pos="0">
                      <a:schemeClr val="bg1"/>
                    </a:gs>
                    <a:gs pos="100000">
                      <a:schemeClr val="bg1"/>
                    </a:gs>
                  </a:gsLst>
                  <a:lin ang="5400000" scaled="1"/>
                </a:gradFill>
                <a:cs typeface="HP Simplified" pitchFamily="34" charset="0"/>
              </a:rPr>
              <a:t>CoE</a:t>
            </a:r>
            <a:r>
              <a:rPr lang="en-US" sz="1400" b="1" dirty="0">
                <a:gradFill>
                  <a:gsLst>
                    <a:gs pos="0">
                      <a:schemeClr val="bg1"/>
                    </a:gs>
                    <a:gs pos="100000">
                      <a:schemeClr val="bg1"/>
                    </a:gs>
                  </a:gsLst>
                  <a:lin ang="5400000" scaled="1"/>
                </a:gradFill>
                <a:cs typeface="HP Simplified" pitchFamily="34" charset="0"/>
              </a:rPr>
              <a:t> Characteristics</a:t>
            </a:r>
          </a:p>
        </p:txBody>
      </p:sp>
      <p:sp>
        <p:nvSpPr>
          <p:cNvPr id="24" name="Rectangle 2"/>
          <p:cNvSpPr/>
          <p:nvPr/>
        </p:nvSpPr>
        <p:spPr>
          <a:xfrm>
            <a:off x="8244771" y="2051647"/>
            <a:ext cx="3337629" cy="1476644"/>
          </a:xfrm>
          <a:prstGeom prst="rect">
            <a:avLst/>
          </a:prstGeom>
          <a:solidFill>
            <a:srgbClr val="EAEEF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111125" indent="-111125">
              <a:buFont typeface="Arial" panose="020B0604020202020204" pitchFamily="34" charset="0"/>
              <a:buChar char="•"/>
            </a:pPr>
            <a:r>
              <a:rPr lang="en-US" sz="1100" dirty="0">
                <a:gradFill>
                  <a:gsLst>
                    <a:gs pos="0">
                      <a:schemeClr val="tx1"/>
                    </a:gs>
                    <a:gs pos="100000">
                      <a:schemeClr val="tx1"/>
                    </a:gs>
                  </a:gsLst>
                  <a:lin ang="5400000" scaled="1"/>
                </a:gradFill>
              </a:rPr>
              <a:t>24x7 operation, global team</a:t>
            </a:r>
          </a:p>
          <a:p>
            <a:pPr marL="111125" indent="-111125">
              <a:buFont typeface="Arial" panose="020B0604020202020204" pitchFamily="34" charset="0"/>
              <a:buChar char="•"/>
            </a:pPr>
            <a:r>
              <a:rPr lang="en-US" sz="1100" dirty="0">
                <a:gradFill>
                  <a:gsLst>
                    <a:gs pos="0">
                      <a:schemeClr val="tx1"/>
                    </a:gs>
                    <a:gs pos="100000">
                      <a:schemeClr val="tx1"/>
                    </a:gs>
                  </a:gsLst>
                  <a:lin ang="5400000" scaled="1"/>
                </a:gradFill>
              </a:rPr>
              <a:t>OpenStack and Helion trained Technical experts</a:t>
            </a:r>
          </a:p>
          <a:p>
            <a:pPr marL="111125" indent="-111125">
              <a:buFont typeface="Arial" panose="020B0604020202020204" pitchFamily="34" charset="0"/>
              <a:buChar char="•"/>
            </a:pPr>
            <a:r>
              <a:rPr lang="en-US" sz="1100" spc="-30" dirty="0">
                <a:gradFill>
                  <a:gsLst>
                    <a:gs pos="0">
                      <a:schemeClr val="tx1"/>
                    </a:gs>
                    <a:gs pos="100000">
                      <a:schemeClr val="tx1"/>
                    </a:gs>
                  </a:gsLst>
                  <a:lin ang="5400000" scaled="1"/>
                </a:gradFill>
              </a:rPr>
              <a:t>Balance of broad and deep skills on Cloud Solutions </a:t>
            </a:r>
          </a:p>
          <a:p>
            <a:pPr marL="111125" indent="-111125">
              <a:buFont typeface="Arial" panose="020B0604020202020204" pitchFamily="34" charset="0"/>
              <a:buChar char="•"/>
            </a:pPr>
            <a:r>
              <a:rPr lang="en-US" sz="1100" dirty="0">
                <a:gradFill>
                  <a:gsLst>
                    <a:gs pos="0">
                      <a:schemeClr val="tx1"/>
                    </a:gs>
                    <a:gs pos="100000">
                      <a:schemeClr val="tx1"/>
                    </a:gs>
                  </a:gsLst>
                  <a:lin ang="5400000" scaled="1"/>
                </a:gradFill>
              </a:rPr>
              <a:t>Full case ownership</a:t>
            </a:r>
          </a:p>
          <a:p>
            <a:pPr marL="111125" indent="-111125">
              <a:buFont typeface="Arial" panose="020B0604020202020204" pitchFamily="34" charset="0"/>
              <a:buChar char="•"/>
            </a:pPr>
            <a:r>
              <a:rPr lang="en-US" sz="1100" dirty="0">
                <a:gradFill>
                  <a:gsLst>
                    <a:gs pos="0">
                      <a:schemeClr val="tx1"/>
                    </a:gs>
                    <a:gs pos="100000">
                      <a:schemeClr val="tx1"/>
                    </a:gs>
                  </a:gsLst>
                  <a:lin ang="5400000" scaled="1"/>
                </a:gradFill>
              </a:rPr>
              <a:t>R&amp;D and ISV collaboration</a:t>
            </a:r>
          </a:p>
          <a:p>
            <a:pPr marL="111125" indent="-111125">
              <a:buFont typeface="Arial" panose="020B0604020202020204" pitchFamily="34" charset="0"/>
              <a:buChar char="•"/>
            </a:pPr>
            <a:r>
              <a:rPr lang="en-US" sz="1100" dirty="0">
                <a:gradFill>
                  <a:gsLst>
                    <a:gs pos="0">
                      <a:schemeClr val="tx1"/>
                    </a:gs>
                    <a:gs pos="100000">
                      <a:schemeClr val="tx1"/>
                    </a:gs>
                  </a:gsLst>
                  <a:lin ang="5400000" scaled="1"/>
                </a:gradFill>
              </a:rPr>
              <a:t>Quality mindset</a:t>
            </a:r>
          </a:p>
          <a:p>
            <a:pPr marL="111125" indent="-111125">
              <a:buFont typeface="Arial" panose="020B0604020202020204" pitchFamily="34" charset="0"/>
              <a:buChar char="•"/>
            </a:pPr>
            <a:r>
              <a:rPr lang="en-US" sz="1100" dirty="0">
                <a:gradFill>
                  <a:gsLst>
                    <a:gs pos="0">
                      <a:schemeClr val="tx1"/>
                    </a:gs>
                    <a:gs pos="100000">
                      <a:schemeClr val="tx1"/>
                    </a:gs>
                  </a:gsLst>
                  <a:lin ang="5400000" scaled="1"/>
                </a:gradFill>
              </a:rPr>
              <a:t>Follow-the-sun for continuous effort</a:t>
            </a:r>
          </a:p>
        </p:txBody>
      </p:sp>
      <p:sp>
        <p:nvSpPr>
          <p:cNvPr id="25" name="TextBox 24"/>
          <p:cNvSpPr txBox="1"/>
          <p:nvPr/>
        </p:nvSpPr>
        <p:spPr>
          <a:xfrm>
            <a:off x="7462552" y="5491767"/>
            <a:ext cx="1845178" cy="276999"/>
          </a:xfrm>
          <a:prstGeom prst="rect">
            <a:avLst/>
          </a:prstGeom>
          <a:noFill/>
          <a:effectLst>
            <a:glow rad="101600">
              <a:schemeClr val="accent2">
                <a:satMod val="175000"/>
                <a:alpha val="40000"/>
              </a:schemeClr>
            </a:glow>
          </a:effectLst>
        </p:spPr>
        <p:txBody>
          <a:bodyPr wrap="square" rtlCol="0">
            <a:spAutoFit/>
          </a:bodyPr>
          <a:lstStyle/>
          <a:p>
            <a:pPr algn="ctr" defTabSz="573474">
              <a:spcAft>
                <a:spcPts val="533"/>
              </a:spcAft>
              <a:buSzPct val="100000"/>
            </a:pPr>
            <a:r>
              <a:rPr lang="en-US" sz="1200" dirty="0" err="1">
                <a:gradFill>
                  <a:gsLst>
                    <a:gs pos="0">
                      <a:schemeClr val="tx1"/>
                    </a:gs>
                    <a:gs pos="100000">
                      <a:schemeClr val="tx1"/>
                    </a:gs>
                  </a:gsLst>
                  <a:lin ang="5400000" scaled="1"/>
                </a:gradFill>
                <a:cs typeface="HP Simplified" pitchFamily="34" charset="0"/>
              </a:rPr>
              <a:t>Helion</a:t>
            </a:r>
            <a:r>
              <a:rPr lang="en-US" sz="1200" dirty="0">
                <a:gradFill>
                  <a:gsLst>
                    <a:gs pos="0">
                      <a:schemeClr val="tx1"/>
                    </a:gs>
                    <a:gs pos="100000">
                      <a:schemeClr val="tx1"/>
                    </a:gs>
                  </a:gsLst>
                  <a:lin ang="5400000" scaled="1"/>
                </a:gradFill>
                <a:cs typeface="HP Simplified" pitchFamily="34" charset="0"/>
              </a:rPr>
              <a:t> engineering team </a:t>
            </a:r>
          </a:p>
        </p:txBody>
      </p:sp>
      <p:sp>
        <p:nvSpPr>
          <p:cNvPr id="26" name="Rectangle 28"/>
          <p:cNvSpPr/>
          <p:nvPr/>
        </p:nvSpPr>
        <p:spPr>
          <a:xfrm flipH="1">
            <a:off x="609600" y="1524000"/>
            <a:ext cx="2024238" cy="5212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defTabSz="573474">
              <a:lnSpc>
                <a:spcPct val="90000"/>
              </a:lnSpc>
              <a:spcAft>
                <a:spcPts val="533"/>
              </a:spcAft>
              <a:buSzPct val="100000"/>
            </a:pPr>
            <a:r>
              <a:rPr lang="en-US" sz="1400" b="1" dirty="0">
                <a:gradFill>
                  <a:gsLst>
                    <a:gs pos="0">
                      <a:schemeClr val="bg1"/>
                    </a:gs>
                    <a:gs pos="100000">
                      <a:schemeClr val="bg1"/>
                    </a:gs>
                  </a:gsLst>
                  <a:lin ang="5400000" scaled="1"/>
                </a:gradFill>
                <a:cs typeface="HP Simplified" pitchFamily="34" charset="0"/>
              </a:rPr>
              <a:t>Customer </a:t>
            </a:r>
          </a:p>
        </p:txBody>
      </p:sp>
      <p:sp>
        <p:nvSpPr>
          <p:cNvPr id="27" name="Rectangle 10"/>
          <p:cNvSpPr/>
          <p:nvPr/>
        </p:nvSpPr>
        <p:spPr>
          <a:xfrm flipH="1">
            <a:off x="2950738" y="1524000"/>
            <a:ext cx="1920240" cy="5212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defTabSz="573474">
              <a:lnSpc>
                <a:spcPct val="90000"/>
              </a:lnSpc>
              <a:spcAft>
                <a:spcPts val="533"/>
              </a:spcAft>
              <a:buSzPct val="100000"/>
            </a:pPr>
            <a:r>
              <a:rPr lang="en-US" sz="1400" b="1" dirty="0">
                <a:gradFill>
                  <a:gsLst>
                    <a:gs pos="0">
                      <a:schemeClr val="bg1"/>
                    </a:gs>
                    <a:gs pos="100000">
                      <a:schemeClr val="bg1"/>
                    </a:gs>
                  </a:gsLst>
                  <a:lin ang="5400000" scaled="1"/>
                </a:gradFill>
                <a:cs typeface="HP Simplified" pitchFamily="34" charset="0"/>
              </a:rPr>
              <a:t>HPE Support</a:t>
            </a:r>
            <a:br>
              <a:rPr lang="en-US" sz="1400" b="1" dirty="0">
                <a:gradFill>
                  <a:gsLst>
                    <a:gs pos="0">
                      <a:schemeClr val="bg1"/>
                    </a:gs>
                    <a:gs pos="100000">
                      <a:schemeClr val="bg1"/>
                    </a:gs>
                  </a:gsLst>
                  <a:lin ang="5400000" scaled="1"/>
                </a:gradFill>
                <a:cs typeface="HP Simplified" pitchFamily="34" charset="0"/>
              </a:rPr>
            </a:br>
            <a:r>
              <a:rPr lang="en-US" sz="1400" b="1" dirty="0">
                <a:gradFill>
                  <a:gsLst>
                    <a:gs pos="0">
                      <a:schemeClr val="bg1"/>
                    </a:gs>
                    <a:gs pos="100000">
                      <a:schemeClr val="bg1"/>
                    </a:gs>
                  </a:gsLst>
                  <a:lin ang="5400000" scaled="1"/>
                </a:gradFill>
                <a:cs typeface="HP Simplified" pitchFamily="34" charset="0"/>
              </a:rPr>
              <a:t>Center</a:t>
            </a:r>
          </a:p>
        </p:txBody>
      </p:sp>
      <p:sp>
        <p:nvSpPr>
          <p:cNvPr id="28" name="Rectangle 3"/>
          <p:cNvSpPr/>
          <p:nvPr/>
        </p:nvSpPr>
        <p:spPr>
          <a:xfrm flipH="1">
            <a:off x="2950738" y="4099786"/>
            <a:ext cx="1920240" cy="5212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defTabSz="573474">
              <a:lnSpc>
                <a:spcPct val="90000"/>
              </a:lnSpc>
              <a:spcAft>
                <a:spcPts val="533"/>
              </a:spcAft>
              <a:buSzPct val="100000"/>
            </a:pPr>
            <a:r>
              <a:rPr lang="en-US" sz="1400" b="1" dirty="0">
                <a:gradFill>
                  <a:gsLst>
                    <a:gs pos="0">
                      <a:schemeClr val="bg1"/>
                    </a:gs>
                    <a:gs pos="100000">
                      <a:schemeClr val="bg1"/>
                    </a:gs>
                  </a:gsLst>
                  <a:lin ang="5400000" scaled="1"/>
                </a:gradFill>
                <a:cs typeface="HP Simplified" pitchFamily="34" charset="0"/>
              </a:rPr>
              <a:t>Field/support Engineers</a:t>
            </a:r>
          </a:p>
        </p:txBody>
      </p:sp>
      <p:sp>
        <p:nvSpPr>
          <p:cNvPr id="29" name="Rectangle 5"/>
          <p:cNvSpPr/>
          <p:nvPr/>
        </p:nvSpPr>
        <p:spPr>
          <a:xfrm flipH="1">
            <a:off x="5187878" y="1530439"/>
            <a:ext cx="2703708" cy="5212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defTabSz="573474">
              <a:lnSpc>
                <a:spcPct val="90000"/>
              </a:lnSpc>
              <a:spcAft>
                <a:spcPts val="533"/>
              </a:spcAft>
              <a:buSzPct val="100000"/>
            </a:pPr>
            <a:r>
              <a:rPr lang="en-US" sz="1400" b="1" dirty="0">
                <a:gradFill>
                  <a:gsLst>
                    <a:gs pos="0">
                      <a:schemeClr val="bg1"/>
                    </a:gs>
                    <a:gs pos="100000">
                      <a:schemeClr val="bg1"/>
                    </a:gs>
                  </a:gsLst>
                  <a:lin ang="5400000" scaled="1"/>
                </a:gradFill>
                <a:cs typeface="HP Simplified" pitchFamily="34" charset="0"/>
              </a:rPr>
              <a:t>CloudSystem/Helion</a:t>
            </a:r>
            <a:br>
              <a:rPr lang="en-US" sz="1400" b="1" dirty="0">
                <a:gradFill>
                  <a:gsLst>
                    <a:gs pos="0">
                      <a:schemeClr val="bg1"/>
                    </a:gs>
                    <a:gs pos="100000">
                      <a:schemeClr val="bg1"/>
                    </a:gs>
                  </a:gsLst>
                  <a:lin ang="5400000" scaled="1"/>
                </a:gradFill>
                <a:cs typeface="HP Simplified" pitchFamily="34" charset="0"/>
              </a:rPr>
            </a:br>
            <a:r>
              <a:rPr lang="en-US" sz="1400" b="1" dirty="0">
                <a:gradFill>
                  <a:gsLst>
                    <a:gs pos="0">
                      <a:schemeClr val="bg1"/>
                    </a:gs>
                    <a:gs pos="100000">
                      <a:schemeClr val="bg1"/>
                    </a:gs>
                  </a:gsLst>
                  <a:lin ang="5400000" scaled="1"/>
                </a:gradFill>
                <a:cs typeface="HP Simplified" pitchFamily="34" charset="0"/>
              </a:rPr>
              <a:t>Center of Expertise (CoE)</a:t>
            </a:r>
          </a:p>
        </p:txBody>
      </p:sp>
      <p:sp>
        <p:nvSpPr>
          <p:cNvPr id="30" name="Rectangle 95"/>
          <p:cNvSpPr/>
          <p:nvPr/>
        </p:nvSpPr>
        <p:spPr>
          <a:xfrm flipH="1">
            <a:off x="5187880" y="4558271"/>
            <a:ext cx="1920240" cy="929427"/>
          </a:xfrm>
          <a:prstGeom prst="rect">
            <a:avLst/>
          </a:prstGeom>
          <a:solidFill>
            <a:srgbClr val="EAEE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prstClr val="white"/>
              </a:solidFill>
            </a:endParaRPr>
          </a:p>
        </p:txBody>
      </p:sp>
      <p:sp>
        <p:nvSpPr>
          <p:cNvPr id="31" name="Rectangle 97"/>
          <p:cNvSpPr/>
          <p:nvPr/>
        </p:nvSpPr>
        <p:spPr>
          <a:xfrm flipH="1">
            <a:off x="5187878" y="4099786"/>
            <a:ext cx="1920240" cy="5212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defTabSz="573474">
              <a:lnSpc>
                <a:spcPct val="90000"/>
              </a:lnSpc>
              <a:spcAft>
                <a:spcPts val="533"/>
              </a:spcAft>
              <a:buSzPct val="100000"/>
            </a:pPr>
            <a:r>
              <a:rPr lang="en-US" sz="1400" b="1" dirty="0">
                <a:gradFill>
                  <a:gsLst>
                    <a:gs pos="0">
                      <a:schemeClr val="bg1"/>
                    </a:gs>
                    <a:gs pos="100000">
                      <a:schemeClr val="bg1"/>
                    </a:gs>
                  </a:gsLst>
                  <a:lin ang="5400000" scaled="1"/>
                </a:gradFill>
                <a:cs typeface="HP Simplified" pitchFamily="34" charset="0"/>
              </a:rPr>
              <a:t>Helion Professional Services (HOPS)</a:t>
            </a:r>
          </a:p>
        </p:txBody>
      </p:sp>
      <p:sp>
        <p:nvSpPr>
          <p:cNvPr id="32" name="TextBox 31"/>
          <p:cNvSpPr txBox="1"/>
          <p:nvPr/>
        </p:nvSpPr>
        <p:spPr>
          <a:xfrm>
            <a:off x="4967301" y="5491767"/>
            <a:ext cx="2355323" cy="646331"/>
          </a:xfrm>
          <a:prstGeom prst="rect">
            <a:avLst/>
          </a:prstGeom>
          <a:noFill/>
          <a:effectLst>
            <a:glow rad="101600">
              <a:schemeClr val="accent2">
                <a:satMod val="175000"/>
                <a:alpha val="40000"/>
              </a:schemeClr>
            </a:glow>
          </a:effectLst>
        </p:spPr>
        <p:txBody>
          <a:bodyPr wrap="square" rtlCol="0">
            <a:spAutoFit/>
          </a:bodyPr>
          <a:lstStyle/>
          <a:p>
            <a:pPr algn="ctr" defTabSz="573474">
              <a:spcAft>
                <a:spcPts val="533"/>
              </a:spcAft>
              <a:buSzPct val="100000"/>
            </a:pPr>
            <a:r>
              <a:rPr lang="en-US" sz="1200" dirty="0">
                <a:gradFill>
                  <a:gsLst>
                    <a:gs pos="0">
                      <a:schemeClr val="tx1"/>
                    </a:gs>
                    <a:gs pos="100000">
                      <a:schemeClr val="tx1"/>
                    </a:gs>
                  </a:gsLst>
                  <a:lin ang="5400000" scaled="1"/>
                </a:gradFill>
                <a:cs typeface="HP Simplified" pitchFamily="34" charset="0"/>
              </a:rPr>
              <a:t>HPE Helion OpenStack advise, enterprise integration, and optimization consulting</a:t>
            </a:r>
          </a:p>
        </p:txBody>
      </p:sp>
      <p:cxnSp>
        <p:nvCxnSpPr>
          <p:cNvPr id="33" name="Straight Arrow Connector 60"/>
          <p:cNvCxnSpPr/>
          <p:nvPr/>
        </p:nvCxnSpPr>
        <p:spPr>
          <a:xfrm>
            <a:off x="2483585" y="1810928"/>
            <a:ext cx="453025" cy="1"/>
          </a:xfrm>
          <a:prstGeom prst="straightConnector1">
            <a:avLst/>
          </a:prstGeom>
          <a:ln w="57150" cap="rnd" cmpd="sng">
            <a:solidFill>
              <a:schemeClr val="accent1"/>
            </a:solidFill>
            <a:round/>
            <a:tailEnd type="triangle" w="med" len="sm"/>
          </a:ln>
          <a:effectLst/>
        </p:spPr>
        <p:style>
          <a:lnRef idx="2">
            <a:schemeClr val="accent1"/>
          </a:lnRef>
          <a:fillRef idx="0">
            <a:schemeClr val="accent1"/>
          </a:fillRef>
          <a:effectRef idx="1">
            <a:schemeClr val="accent1"/>
          </a:effectRef>
          <a:fontRef idx="minor">
            <a:schemeClr val="tx1"/>
          </a:fontRef>
        </p:style>
      </p:cxnSp>
      <p:grpSp>
        <p:nvGrpSpPr>
          <p:cNvPr id="34" name="Group 61"/>
          <p:cNvGrpSpPr/>
          <p:nvPr/>
        </p:nvGrpSpPr>
        <p:grpSpPr>
          <a:xfrm>
            <a:off x="1732459" y="2138987"/>
            <a:ext cx="711925" cy="629365"/>
            <a:chOff x="3657459" y="1484773"/>
            <a:chExt cx="845718" cy="747642"/>
          </a:xfrm>
        </p:grpSpPr>
        <p:grpSp>
          <p:nvGrpSpPr>
            <p:cNvPr id="35" name="Group 62"/>
            <p:cNvGrpSpPr/>
            <p:nvPr/>
          </p:nvGrpSpPr>
          <p:grpSpPr>
            <a:xfrm>
              <a:off x="3657459" y="1652558"/>
              <a:ext cx="794571" cy="579857"/>
              <a:chOff x="2393974" y="1804958"/>
              <a:chExt cx="794571" cy="579857"/>
            </a:xfrm>
          </p:grpSpPr>
          <p:sp>
            <p:nvSpPr>
              <p:cNvPr id="37" name="Line 84"/>
              <p:cNvSpPr>
                <a:spLocks noChangeShapeType="1"/>
              </p:cNvSpPr>
              <p:nvPr/>
            </p:nvSpPr>
            <p:spPr bwMode="auto">
              <a:xfrm>
                <a:off x="2908259" y="2033815"/>
                <a:ext cx="0" cy="0"/>
              </a:xfrm>
              <a:prstGeom prst="line">
                <a:avLst/>
              </a:prstGeom>
              <a:solidFill>
                <a:srgbClr val="00B388"/>
              </a:solidFill>
              <a:ln w="55563" cap="flat">
                <a:solidFill>
                  <a:srgbClr val="231F20"/>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8" name="Line 85"/>
              <p:cNvSpPr>
                <a:spLocks noChangeShapeType="1"/>
              </p:cNvSpPr>
              <p:nvPr/>
            </p:nvSpPr>
            <p:spPr bwMode="auto">
              <a:xfrm>
                <a:off x="2469831" y="2186815"/>
                <a:ext cx="0" cy="0"/>
              </a:xfrm>
              <a:prstGeom prst="line">
                <a:avLst/>
              </a:prstGeom>
              <a:solidFill>
                <a:srgbClr val="00B388"/>
              </a:solidFill>
              <a:ln w="55563" cap="flat">
                <a:solidFill>
                  <a:srgbClr val="221F1F"/>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39" name="Freeform 86"/>
              <p:cNvSpPr>
                <a:spLocks/>
              </p:cNvSpPr>
              <p:nvPr/>
            </p:nvSpPr>
            <p:spPr bwMode="auto">
              <a:xfrm>
                <a:off x="2393974" y="1927101"/>
                <a:ext cx="582428" cy="457714"/>
              </a:xfrm>
              <a:custGeom>
                <a:avLst/>
                <a:gdLst>
                  <a:gd name="T0" fmla="*/ 59 w 77"/>
                  <a:gd name="T1" fmla="*/ 60 h 60"/>
                  <a:gd name="T2" fmla="*/ 58 w 77"/>
                  <a:gd name="T3" fmla="*/ 60 h 60"/>
                  <a:gd name="T4" fmla="*/ 36 w 77"/>
                  <a:gd name="T5" fmla="*/ 60 h 60"/>
                  <a:gd name="T6" fmla="*/ 20 w 77"/>
                  <a:gd name="T7" fmla="*/ 54 h 60"/>
                  <a:gd name="T8" fmla="*/ 16 w 77"/>
                  <a:gd name="T9" fmla="*/ 42 h 60"/>
                  <a:gd name="T10" fmla="*/ 0 w 77"/>
                  <a:gd name="T11" fmla="*/ 23 h 60"/>
                  <a:gd name="T12" fmla="*/ 6 w 77"/>
                  <a:gd name="T13" fmla="*/ 5 h 60"/>
                  <a:gd name="T14" fmla="*/ 19 w 77"/>
                  <a:gd name="T15" fmla="*/ 0 h 60"/>
                  <a:gd name="T16" fmla="*/ 54 w 77"/>
                  <a:gd name="T17" fmla="*/ 0 h 60"/>
                  <a:gd name="T18" fmla="*/ 54 w 77"/>
                  <a:gd name="T19" fmla="*/ 6 h 60"/>
                  <a:gd name="T20" fmla="*/ 18 w 77"/>
                  <a:gd name="T21" fmla="*/ 6 h 60"/>
                  <a:gd name="T22" fmla="*/ 10 w 77"/>
                  <a:gd name="T23" fmla="*/ 9 h 60"/>
                  <a:gd name="T24" fmla="*/ 5 w 77"/>
                  <a:gd name="T25" fmla="*/ 23 h 60"/>
                  <a:gd name="T26" fmla="*/ 19 w 77"/>
                  <a:gd name="T27" fmla="*/ 36 h 60"/>
                  <a:gd name="T28" fmla="*/ 22 w 77"/>
                  <a:gd name="T29" fmla="*/ 37 h 60"/>
                  <a:gd name="T30" fmla="*/ 21 w 77"/>
                  <a:gd name="T31" fmla="*/ 40 h 60"/>
                  <a:gd name="T32" fmla="*/ 25 w 77"/>
                  <a:gd name="T33" fmla="*/ 50 h 60"/>
                  <a:gd name="T34" fmla="*/ 36 w 77"/>
                  <a:gd name="T35" fmla="*/ 54 h 60"/>
                  <a:gd name="T36" fmla="*/ 58 w 77"/>
                  <a:gd name="T37" fmla="*/ 54 h 60"/>
                  <a:gd name="T38" fmla="*/ 68 w 77"/>
                  <a:gd name="T39" fmla="*/ 51 h 60"/>
                  <a:gd name="T40" fmla="*/ 72 w 77"/>
                  <a:gd name="T41" fmla="*/ 39 h 60"/>
                  <a:gd name="T42" fmla="*/ 77 w 77"/>
                  <a:gd name="T43" fmla="*/ 39 h 60"/>
                  <a:gd name="T44" fmla="*/ 71 w 77"/>
                  <a:gd name="T45" fmla="*/ 56 h 60"/>
                  <a:gd name="T46" fmla="*/ 59 w 77"/>
                  <a:gd name="T4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60">
                    <a:moveTo>
                      <a:pt x="59" y="60"/>
                    </a:moveTo>
                    <a:cubicBezTo>
                      <a:pt x="59" y="60"/>
                      <a:pt x="58" y="60"/>
                      <a:pt x="58" y="60"/>
                    </a:cubicBezTo>
                    <a:cubicBezTo>
                      <a:pt x="36" y="60"/>
                      <a:pt x="36" y="60"/>
                      <a:pt x="36" y="60"/>
                    </a:cubicBezTo>
                    <a:cubicBezTo>
                      <a:pt x="29" y="60"/>
                      <a:pt x="24" y="58"/>
                      <a:pt x="20" y="54"/>
                    </a:cubicBezTo>
                    <a:cubicBezTo>
                      <a:pt x="17" y="50"/>
                      <a:pt x="16" y="45"/>
                      <a:pt x="16" y="42"/>
                    </a:cubicBezTo>
                    <a:cubicBezTo>
                      <a:pt x="9" y="41"/>
                      <a:pt x="0" y="36"/>
                      <a:pt x="0" y="23"/>
                    </a:cubicBezTo>
                    <a:cubicBezTo>
                      <a:pt x="0" y="15"/>
                      <a:pt x="2" y="9"/>
                      <a:pt x="6" y="5"/>
                    </a:cubicBezTo>
                    <a:cubicBezTo>
                      <a:pt x="12" y="0"/>
                      <a:pt x="18" y="0"/>
                      <a:pt x="19" y="0"/>
                    </a:cubicBezTo>
                    <a:cubicBezTo>
                      <a:pt x="54" y="0"/>
                      <a:pt x="54" y="0"/>
                      <a:pt x="54" y="0"/>
                    </a:cubicBezTo>
                    <a:cubicBezTo>
                      <a:pt x="54" y="6"/>
                      <a:pt x="54" y="6"/>
                      <a:pt x="54" y="6"/>
                    </a:cubicBezTo>
                    <a:cubicBezTo>
                      <a:pt x="18" y="6"/>
                      <a:pt x="18" y="6"/>
                      <a:pt x="18" y="6"/>
                    </a:cubicBezTo>
                    <a:cubicBezTo>
                      <a:pt x="18" y="6"/>
                      <a:pt x="14" y="6"/>
                      <a:pt x="10" y="9"/>
                    </a:cubicBezTo>
                    <a:cubicBezTo>
                      <a:pt x="7" y="12"/>
                      <a:pt x="5" y="17"/>
                      <a:pt x="5" y="23"/>
                    </a:cubicBezTo>
                    <a:cubicBezTo>
                      <a:pt x="5" y="35"/>
                      <a:pt x="18" y="36"/>
                      <a:pt x="19" y="36"/>
                    </a:cubicBezTo>
                    <a:cubicBezTo>
                      <a:pt x="22" y="37"/>
                      <a:pt x="22" y="37"/>
                      <a:pt x="22" y="37"/>
                    </a:cubicBezTo>
                    <a:cubicBezTo>
                      <a:pt x="21" y="40"/>
                      <a:pt x="21" y="40"/>
                      <a:pt x="21" y="40"/>
                    </a:cubicBezTo>
                    <a:cubicBezTo>
                      <a:pt x="21" y="40"/>
                      <a:pt x="21" y="46"/>
                      <a:pt x="25" y="50"/>
                    </a:cubicBezTo>
                    <a:cubicBezTo>
                      <a:pt x="27" y="53"/>
                      <a:pt x="31" y="54"/>
                      <a:pt x="36" y="54"/>
                    </a:cubicBezTo>
                    <a:cubicBezTo>
                      <a:pt x="58" y="54"/>
                      <a:pt x="58" y="54"/>
                      <a:pt x="58" y="54"/>
                    </a:cubicBezTo>
                    <a:cubicBezTo>
                      <a:pt x="59" y="54"/>
                      <a:pt x="64" y="55"/>
                      <a:pt x="68" y="51"/>
                    </a:cubicBezTo>
                    <a:cubicBezTo>
                      <a:pt x="70" y="49"/>
                      <a:pt x="72" y="45"/>
                      <a:pt x="72" y="39"/>
                    </a:cubicBezTo>
                    <a:cubicBezTo>
                      <a:pt x="77" y="39"/>
                      <a:pt x="77" y="39"/>
                      <a:pt x="77" y="39"/>
                    </a:cubicBezTo>
                    <a:cubicBezTo>
                      <a:pt x="77" y="46"/>
                      <a:pt x="75" y="52"/>
                      <a:pt x="71" y="56"/>
                    </a:cubicBezTo>
                    <a:cubicBezTo>
                      <a:pt x="67" y="60"/>
                      <a:pt x="61" y="60"/>
                      <a:pt x="59" y="6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87"/>
              <p:cNvSpPr>
                <a:spLocks/>
              </p:cNvSpPr>
              <p:nvPr/>
            </p:nvSpPr>
            <p:spPr bwMode="auto">
              <a:xfrm>
                <a:off x="2771974" y="2117387"/>
                <a:ext cx="416571" cy="145286"/>
              </a:xfrm>
              <a:custGeom>
                <a:avLst/>
                <a:gdLst>
                  <a:gd name="T0" fmla="*/ 37 w 55"/>
                  <a:gd name="T1" fmla="*/ 19 h 19"/>
                  <a:gd name="T2" fmla="*/ 36 w 55"/>
                  <a:gd name="T3" fmla="*/ 19 h 19"/>
                  <a:gd name="T4" fmla="*/ 0 w 55"/>
                  <a:gd name="T5" fmla="*/ 19 h 19"/>
                  <a:gd name="T6" fmla="*/ 0 w 55"/>
                  <a:gd name="T7" fmla="*/ 13 h 19"/>
                  <a:gd name="T8" fmla="*/ 36 w 55"/>
                  <a:gd name="T9" fmla="*/ 13 h 19"/>
                  <a:gd name="T10" fmla="*/ 46 w 55"/>
                  <a:gd name="T11" fmla="*/ 10 h 19"/>
                  <a:gd name="T12" fmla="*/ 49 w 55"/>
                  <a:gd name="T13" fmla="*/ 0 h 19"/>
                  <a:gd name="T14" fmla="*/ 55 w 55"/>
                  <a:gd name="T15" fmla="*/ 0 h 19"/>
                  <a:gd name="T16" fmla="*/ 50 w 55"/>
                  <a:gd name="T17" fmla="*/ 14 h 19"/>
                  <a:gd name="T18" fmla="*/ 37 w 55"/>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19">
                    <a:moveTo>
                      <a:pt x="37" y="19"/>
                    </a:moveTo>
                    <a:cubicBezTo>
                      <a:pt x="37" y="19"/>
                      <a:pt x="36" y="19"/>
                      <a:pt x="36" y="19"/>
                    </a:cubicBezTo>
                    <a:cubicBezTo>
                      <a:pt x="0" y="19"/>
                      <a:pt x="0" y="19"/>
                      <a:pt x="0" y="19"/>
                    </a:cubicBezTo>
                    <a:cubicBezTo>
                      <a:pt x="0" y="13"/>
                      <a:pt x="0" y="13"/>
                      <a:pt x="0" y="13"/>
                    </a:cubicBezTo>
                    <a:cubicBezTo>
                      <a:pt x="36" y="13"/>
                      <a:pt x="36" y="13"/>
                      <a:pt x="36" y="13"/>
                    </a:cubicBezTo>
                    <a:cubicBezTo>
                      <a:pt x="37" y="13"/>
                      <a:pt x="42" y="14"/>
                      <a:pt x="46" y="10"/>
                    </a:cubicBezTo>
                    <a:cubicBezTo>
                      <a:pt x="48" y="8"/>
                      <a:pt x="49" y="5"/>
                      <a:pt x="49" y="0"/>
                    </a:cubicBezTo>
                    <a:cubicBezTo>
                      <a:pt x="55" y="0"/>
                      <a:pt x="55" y="0"/>
                      <a:pt x="55" y="0"/>
                    </a:cubicBezTo>
                    <a:cubicBezTo>
                      <a:pt x="55" y="6"/>
                      <a:pt x="54" y="11"/>
                      <a:pt x="50" y="14"/>
                    </a:cubicBezTo>
                    <a:cubicBezTo>
                      <a:pt x="45" y="19"/>
                      <a:pt x="38" y="19"/>
                      <a:pt x="37" y="1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88"/>
              <p:cNvSpPr>
                <a:spLocks/>
              </p:cNvSpPr>
              <p:nvPr/>
            </p:nvSpPr>
            <p:spPr bwMode="auto">
              <a:xfrm>
                <a:off x="2606117" y="1804958"/>
                <a:ext cx="257143" cy="160714"/>
              </a:xfrm>
              <a:custGeom>
                <a:avLst/>
                <a:gdLst>
                  <a:gd name="T0" fmla="*/ 5 w 34"/>
                  <a:gd name="T1" fmla="*/ 21 h 21"/>
                  <a:gd name="T2" fmla="*/ 0 w 34"/>
                  <a:gd name="T3" fmla="*/ 21 h 21"/>
                  <a:gd name="T4" fmla="*/ 6 w 34"/>
                  <a:gd name="T5" fmla="*/ 5 h 21"/>
                  <a:gd name="T6" fmla="*/ 19 w 34"/>
                  <a:gd name="T7" fmla="*/ 0 h 21"/>
                  <a:gd name="T8" fmla="*/ 34 w 34"/>
                  <a:gd name="T9" fmla="*/ 0 h 21"/>
                  <a:gd name="T10" fmla="*/ 34 w 34"/>
                  <a:gd name="T11" fmla="*/ 6 h 21"/>
                  <a:gd name="T12" fmla="*/ 18 w 34"/>
                  <a:gd name="T13" fmla="*/ 6 h 21"/>
                  <a:gd name="T14" fmla="*/ 9 w 34"/>
                  <a:gd name="T15" fmla="*/ 9 h 21"/>
                  <a:gd name="T16" fmla="*/ 5 w 34"/>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1">
                    <a:moveTo>
                      <a:pt x="5" y="21"/>
                    </a:moveTo>
                    <a:cubicBezTo>
                      <a:pt x="0" y="21"/>
                      <a:pt x="0" y="21"/>
                      <a:pt x="0" y="21"/>
                    </a:cubicBezTo>
                    <a:cubicBezTo>
                      <a:pt x="0" y="14"/>
                      <a:pt x="2" y="9"/>
                      <a:pt x="6" y="5"/>
                    </a:cubicBezTo>
                    <a:cubicBezTo>
                      <a:pt x="11" y="0"/>
                      <a:pt x="18" y="0"/>
                      <a:pt x="19" y="0"/>
                    </a:cubicBezTo>
                    <a:cubicBezTo>
                      <a:pt x="34" y="0"/>
                      <a:pt x="34" y="0"/>
                      <a:pt x="34" y="0"/>
                    </a:cubicBezTo>
                    <a:cubicBezTo>
                      <a:pt x="34" y="6"/>
                      <a:pt x="34" y="6"/>
                      <a:pt x="34" y="6"/>
                    </a:cubicBezTo>
                    <a:cubicBezTo>
                      <a:pt x="18" y="6"/>
                      <a:pt x="18" y="6"/>
                      <a:pt x="18" y="6"/>
                    </a:cubicBezTo>
                    <a:cubicBezTo>
                      <a:pt x="18" y="6"/>
                      <a:pt x="13" y="6"/>
                      <a:pt x="9" y="9"/>
                    </a:cubicBezTo>
                    <a:cubicBezTo>
                      <a:pt x="7" y="12"/>
                      <a:pt x="5" y="16"/>
                      <a:pt x="5" y="2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6" name="Freeform 5"/>
            <p:cNvSpPr>
              <a:spLocks noEditPoints="1"/>
            </p:cNvSpPr>
            <p:nvPr/>
          </p:nvSpPr>
          <p:spPr bwMode="auto">
            <a:xfrm>
              <a:off x="4140088" y="1484773"/>
              <a:ext cx="363089" cy="431283"/>
            </a:xfrm>
            <a:custGeom>
              <a:avLst/>
              <a:gdLst>
                <a:gd name="T0" fmla="*/ 56 w 80"/>
                <a:gd name="T1" fmla="*/ 42 h 96"/>
                <a:gd name="T2" fmla="*/ 64 w 80"/>
                <a:gd name="T3" fmla="*/ 24 h 96"/>
                <a:gd name="T4" fmla="*/ 40 w 80"/>
                <a:gd name="T5" fmla="*/ 0 h 96"/>
                <a:gd name="T6" fmla="*/ 16 w 80"/>
                <a:gd name="T7" fmla="*/ 24 h 96"/>
                <a:gd name="T8" fmla="*/ 24 w 80"/>
                <a:gd name="T9" fmla="*/ 42 h 96"/>
                <a:gd name="T10" fmla="*/ 0 w 80"/>
                <a:gd name="T11" fmla="*/ 76 h 96"/>
                <a:gd name="T12" fmla="*/ 0 w 80"/>
                <a:gd name="T13" fmla="*/ 88 h 96"/>
                <a:gd name="T14" fmla="*/ 0 w 80"/>
                <a:gd name="T15" fmla="*/ 96 h 96"/>
                <a:gd name="T16" fmla="*/ 8 w 80"/>
                <a:gd name="T17" fmla="*/ 96 h 96"/>
                <a:gd name="T18" fmla="*/ 72 w 80"/>
                <a:gd name="T19" fmla="*/ 96 h 96"/>
                <a:gd name="T20" fmla="*/ 80 w 80"/>
                <a:gd name="T21" fmla="*/ 96 h 96"/>
                <a:gd name="T22" fmla="*/ 80 w 80"/>
                <a:gd name="T23" fmla="*/ 88 h 96"/>
                <a:gd name="T24" fmla="*/ 80 w 80"/>
                <a:gd name="T25" fmla="*/ 76 h 96"/>
                <a:gd name="T26" fmla="*/ 56 w 80"/>
                <a:gd name="T27" fmla="*/ 42 h 96"/>
                <a:gd name="T28" fmla="*/ 24 w 80"/>
                <a:gd name="T29" fmla="*/ 24 h 96"/>
                <a:gd name="T30" fmla="*/ 40 w 80"/>
                <a:gd name="T31" fmla="*/ 8 h 96"/>
                <a:gd name="T32" fmla="*/ 56 w 80"/>
                <a:gd name="T33" fmla="*/ 24 h 96"/>
                <a:gd name="T34" fmla="*/ 40 w 80"/>
                <a:gd name="T35" fmla="*/ 40 h 96"/>
                <a:gd name="T36" fmla="*/ 24 w 80"/>
                <a:gd name="T37" fmla="*/ 24 h 96"/>
                <a:gd name="T38" fmla="*/ 8 w 80"/>
                <a:gd name="T39" fmla="*/ 88 h 96"/>
                <a:gd name="T40" fmla="*/ 8 w 80"/>
                <a:gd name="T41" fmla="*/ 76 h 96"/>
                <a:gd name="T42" fmla="*/ 36 w 80"/>
                <a:gd name="T43" fmla="*/ 48 h 96"/>
                <a:gd name="T44" fmla="*/ 44 w 80"/>
                <a:gd name="T45" fmla="*/ 48 h 96"/>
                <a:gd name="T46" fmla="*/ 72 w 80"/>
                <a:gd name="T47" fmla="*/ 76 h 96"/>
                <a:gd name="T48" fmla="*/ 72 w 80"/>
                <a:gd name="T49" fmla="*/ 88 h 96"/>
                <a:gd name="T50" fmla="*/ 8 w 80"/>
                <a:gd name="T51"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 h="96">
                  <a:moveTo>
                    <a:pt x="56" y="42"/>
                  </a:moveTo>
                  <a:cubicBezTo>
                    <a:pt x="61" y="38"/>
                    <a:pt x="64" y="31"/>
                    <a:pt x="64" y="24"/>
                  </a:cubicBezTo>
                  <a:cubicBezTo>
                    <a:pt x="64" y="11"/>
                    <a:pt x="53" y="0"/>
                    <a:pt x="40" y="0"/>
                  </a:cubicBezTo>
                  <a:cubicBezTo>
                    <a:pt x="27" y="0"/>
                    <a:pt x="16" y="11"/>
                    <a:pt x="16" y="24"/>
                  </a:cubicBezTo>
                  <a:cubicBezTo>
                    <a:pt x="16" y="31"/>
                    <a:pt x="19" y="38"/>
                    <a:pt x="24" y="42"/>
                  </a:cubicBezTo>
                  <a:cubicBezTo>
                    <a:pt x="10" y="47"/>
                    <a:pt x="0" y="60"/>
                    <a:pt x="0" y="76"/>
                  </a:cubicBezTo>
                  <a:cubicBezTo>
                    <a:pt x="0" y="88"/>
                    <a:pt x="0" y="88"/>
                    <a:pt x="0" y="88"/>
                  </a:cubicBezTo>
                  <a:cubicBezTo>
                    <a:pt x="0" y="96"/>
                    <a:pt x="0" y="96"/>
                    <a:pt x="0" y="96"/>
                  </a:cubicBezTo>
                  <a:cubicBezTo>
                    <a:pt x="8" y="96"/>
                    <a:pt x="8" y="96"/>
                    <a:pt x="8" y="96"/>
                  </a:cubicBezTo>
                  <a:cubicBezTo>
                    <a:pt x="72" y="96"/>
                    <a:pt x="72" y="96"/>
                    <a:pt x="72" y="96"/>
                  </a:cubicBezTo>
                  <a:cubicBezTo>
                    <a:pt x="80" y="96"/>
                    <a:pt x="80" y="96"/>
                    <a:pt x="80" y="96"/>
                  </a:cubicBezTo>
                  <a:cubicBezTo>
                    <a:pt x="80" y="88"/>
                    <a:pt x="80" y="88"/>
                    <a:pt x="80" y="88"/>
                  </a:cubicBezTo>
                  <a:cubicBezTo>
                    <a:pt x="80" y="76"/>
                    <a:pt x="80" y="76"/>
                    <a:pt x="80" y="76"/>
                  </a:cubicBezTo>
                  <a:cubicBezTo>
                    <a:pt x="80" y="60"/>
                    <a:pt x="70" y="47"/>
                    <a:pt x="56" y="42"/>
                  </a:cubicBezTo>
                  <a:close/>
                  <a:moveTo>
                    <a:pt x="24" y="24"/>
                  </a:moveTo>
                  <a:cubicBezTo>
                    <a:pt x="24" y="15"/>
                    <a:pt x="31" y="8"/>
                    <a:pt x="40" y="8"/>
                  </a:cubicBezTo>
                  <a:cubicBezTo>
                    <a:pt x="49" y="8"/>
                    <a:pt x="56" y="15"/>
                    <a:pt x="56" y="24"/>
                  </a:cubicBezTo>
                  <a:cubicBezTo>
                    <a:pt x="56" y="33"/>
                    <a:pt x="49" y="40"/>
                    <a:pt x="40" y="40"/>
                  </a:cubicBezTo>
                  <a:cubicBezTo>
                    <a:pt x="31" y="40"/>
                    <a:pt x="24" y="33"/>
                    <a:pt x="24" y="24"/>
                  </a:cubicBezTo>
                  <a:close/>
                  <a:moveTo>
                    <a:pt x="8" y="88"/>
                  </a:moveTo>
                  <a:cubicBezTo>
                    <a:pt x="8" y="76"/>
                    <a:pt x="8" y="76"/>
                    <a:pt x="8" y="76"/>
                  </a:cubicBezTo>
                  <a:cubicBezTo>
                    <a:pt x="8" y="61"/>
                    <a:pt x="21" y="48"/>
                    <a:pt x="36" y="48"/>
                  </a:cubicBezTo>
                  <a:cubicBezTo>
                    <a:pt x="44" y="48"/>
                    <a:pt x="44" y="48"/>
                    <a:pt x="44" y="48"/>
                  </a:cubicBezTo>
                  <a:cubicBezTo>
                    <a:pt x="59" y="48"/>
                    <a:pt x="72" y="61"/>
                    <a:pt x="72" y="76"/>
                  </a:cubicBezTo>
                  <a:cubicBezTo>
                    <a:pt x="72" y="88"/>
                    <a:pt x="72" y="88"/>
                    <a:pt x="72" y="88"/>
                  </a:cubicBezTo>
                  <a:lnTo>
                    <a:pt x="8" y="88"/>
                  </a:lnTo>
                  <a:close/>
                </a:path>
              </a:pathLst>
            </a:custGeom>
            <a:solidFill>
              <a:srgbClr val="00B388"/>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2" name="Freeform 117"/>
          <p:cNvSpPr>
            <a:spLocks noEditPoints="1"/>
          </p:cNvSpPr>
          <p:nvPr/>
        </p:nvSpPr>
        <p:spPr bwMode="auto">
          <a:xfrm>
            <a:off x="1004289" y="4101185"/>
            <a:ext cx="438259" cy="438259"/>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38 w 96"/>
              <a:gd name="T11" fmla="*/ 68 h 96"/>
              <a:gd name="T12" fmla="*/ 48 w 96"/>
              <a:gd name="T13" fmla="*/ 88 h 96"/>
              <a:gd name="T14" fmla="*/ 58 w 96"/>
              <a:gd name="T15" fmla="*/ 68 h 96"/>
              <a:gd name="T16" fmla="*/ 38 w 96"/>
              <a:gd name="T17" fmla="*/ 68 h 96"/>
              <a:gd name="T18" fmla="*/ 66 w 96"/>
              <a:gd name="T19" fmla="*/ 68 h 96"/>
              <a:gd name="T20" fmla="*/ 61 w 96"/>
              <a:gd name="T21" fmla="*/ 86 h 96"/>
              <a:gd name="T22" fmla="*/ 83 w 96"/>
              <a:gd name="T23" fmla="*/ 68 h 96"/>
              <a:gd name="T24" fmla="*/ 66 w 96"/>
              <a:gd name="T25" fmla="*/ 68 h 96"/>
              <a:gd name="T26" fmla="*/ 13 w 96"/>
              <a:gd name="T27" fmla="*/ 68 h 96"/>
              <a:gd name="T28" fmla="*/ 35 w 96"/>
              <a:gd name="T29" fmla="*/ 86 h 96"/>
              <a:gd name="T30" fmla="*/ 30 w 96"/>
              <a:gd name="T31" fmla="*/ 68 h 96"/>
              <a:gd name="T32" fmla="*/ 13 w 96"/>
              <a:gd name="T33" fmla="*/ 68 h 96"/>
              <a:gd name="T34" fmla="*/ 67 w 96"/>
              <a:gd name="T35" fmla="*/ 60 h 96"/>
              <a:gd name="T36" fmla="*/ 86 w 96"/>
              <a:gd name="T37" fmla="*/ 60 h 96"/>
              <a:gd name="T38" fmla="*/ 88 w 96"/>
              <a:gd name="T39" fmla="*/ 48 h 96"/>
              <a:gd name="T40" fmla="*/ 86 w 96"/>
              <a:gd name="T41" fmla="*/ 36 h 96"/>
              <a:gd name="T42" fmla="*/ 67 w 96"/>
              <a:gd name="T43" fmla="*/ 36 h 96"/>
              <a:gd name="T44" fmla="*/ 68 w 96"/>
              <a:gd name="T45" fmla="*/ 48 h 96"/>
              <a:gd name="T46" fmla="*/ 67 w 96"/>
              <a:gd name="T47" fmla="*/ 60 h 96"/>
              <a:gd name="T48" fmla="*/ 37 w 96"/>
              <a:gd name="T49" fmla="*/ 60 h 96"/>
              <a:gd name="T50" fmla="*/ 59 w 96"/>
              <a:gd name="T51" fmla="*/ 60 h 96"/>
              <a:gd name="T52" fmla="*/ 60 w 96"/>
              <a:gd name="T53" fmla="*/ 48 h 96"/>
              <a:gd name="T54" fmla="*/ 59 w 96"/>
              <a:gd name="T55" fmla="*/ 36 h 96"/>
              <a:gd name="T56" fmla="*/ 37 w 96"/>
              <a:gd name="T57" fmla="*/ 36 h 96"/>
              <a:gd name="T58" fmla="*/ 36 w 96"/>
              <a:gd name="T59" fmla="*/ 48 h 96"/>
              <a:gd name="T60" fmla="*/ 37 w 96"/>
              <a:gd name="T61" fmla="*/ 60 h 96"/>
              <a:gd name="T62" fmla="*/ 10 w 96"/>
              <a:gd name="T63" fmla="*/ 60 h 96"/>
              <a:gd name="T64" fmla="*/ 29 w 96"/>
              <a:gd name="T65" fmla="*/ 60 h 96"/>
              <a:gd name="T66" fmla="*/ 28 w 96"/>
              <a:gd name="T67" fmla="*/ 48 h 96"/>
              <a:gd name="T68" fmla="*/ 29 w 96"/>
              <a:gd name="T69" fmla="*/ 36 h 96"/>
              <a:gd name="T70" fmla="*/ 10 w 96"/>
              <a:gd name="T71" fmla="*/ 36 h 96"/>
              <a:gd name="T72" fmla="*/ 8 w 96"/>
              <a:gd name="T73" fmla="*/ 48 h 96"/>
              <a:gd name="T74" fmla="*/ 10 w 96"/>
              <a:gd name="T75" fmla="*/ 60 h 96"/>
              <a:gd name="T76" fmla="*/ 66 w 96"/>
              <a:gd name="T77" fmla="*/ 28 h 96"/>
              <a:gd name="T78" fmla="*/ 83 w 96"/>
              <a:gd name="T79" fmla="*/ 28 h 96"/>
              <a:gd name="T80" fmla="*/ 61 w 96"/>
              <a:gd name="T81" fmla="*/ 10 h 96"/>
              <a:gd name="T82" fmla="*/ 66 w 96"/>
              <a:gd name="T83" fmla="*/ 28 h 96"/>
              <a:gd name="T84" fmla="*/ 38 w 96"/>
              <a:gd name="T85" fmla="*/ 28 h 96"/>
              <a:gd name="T86" fmla="*/ 58 w 96"/>
              <a:gd name="T87" fmla="*/ 28 h 96"/>
              <a:gd name="T88" fmla="*/ 48 w 96"/>
              <a:gd name="T89" fmla="*/ 8 h 96"/>
              <a:gd name="T90" fmla="*/ 38 w 96"/>
              <a:gd name="T91" fmla="*/ 28 h 96"/>
              <a:gd name="T92" fmla="*/ 13 w 96"/>
              <a:gd name="T93" fmla="*/ 28 h 96"/>
              <a:gd name="T94" fmla="*/ 30 w 96"/>
              <a:gd name="T95" fmla="*/ 28 h 96"/>
              <a:gd name="T96" fmla="*/ 35 w 96"/>
              <a:gd name="T97" fmla="*/ 10 h 96"/>
              <a:gd name="T98" fmla="*/ 13 w 96"/>
              <a:gd name="T99" fmla="*/ 2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96">
                <a:moveTo>
                  <a:pt x="48" y="96"/>
                </a:moveTo>
                <a:cubicBezTo>
                  <a:pt x="22" y="96"/>
                  <a:pt x="0" y="74"/>
                  <a:pt x="0" y="48"/>
                </a:cubicBezTo>
                <a:cubicBezTo>
                  <a:pt x="0" y="22"/>
                  <a:pt x="22" y="0"/>
                  <a:pt x="48" y="0"/>
                </a:cubicBezTo>
                <a:cubicBezTo>
                  <a:pt x="74" y="0"/>
                  <a:pt x="96" y="22"/>
                  <a:pt x="96" y="48"/>
                </a:cubicBezTo>
                <a:cubicBezTo>
                  <a:pt x="96" y="74"/>
                  <a:pt x="74" y="96"/>
                  <a:pt x="48" y="96"/>
                </a:cubicBezTo>
                <a:close/>
                <a:moveTo>
                  <a:pt x="38" y="68"/>
                </a:moveTo>
                <a:cubicBezTo>
                  <a:pt x="40" y="80"/>
                  <a:pt x="45" y="88"/>
                  <a:pt x="48" y="88"/>
                </a:cubicBezTo>
                <a:cubicBezTo>
                  <a:pt x="51" y="88"/>
                  <a:pt x="56" y="80"/>
                  <a:pt x="58" y="68"/>
                </a:cubicBezTo>
                <a:lnTo>
                  <a:pt x="38" y="68"/>
                </a:lnTo>
                <a:close/>
                <a:moveTo>
                  <a:pt x="66" y="68"/>
                </a:moveTo>
                <a:cubicBezTo>
                  <a:pt x="65" y="75"/>
                  <a:pt x="63" y="81"/>
                  <a:pt x="61" y="86"/>
                </a:cubicBezTo>
                <a:cubicBezTo>
                  <a:pt x="70" y="83"/>
                  <a:pt x="78" y="76"/>
                  <a:pt x="83" y="68"/>
                </a:cubicBezTo>
                <a:lnTo>
                  <a:pt x="66" y="68"/>
                </a:lnTo>
                <a:close/>
                <a:moveTo>
                  <a:pt x="13" y="68"/>
                </a:moveTo>
                <a:cubicBezTo>
                  <a:pt x="18" y="76"/>
                  <a:pt x="26" y="83"/>
                  <a:pt x="35" y="86"/>
                </a:cubicBezTo>
                <a:cubicBezTo>
                  <a:pt x="33" y="81"/>
                  <a:pt x="31" y="75"/>
                  <a:pt x="30" y="68"/>
                </a:cubicBezTo>
                <a:lnTo>
                  <a:pt x="13" y="68"/>
                </a:lnTo>
                <a:close/>
                <a:moveTo>
                  <a:pt x="67" y="60"/>
                </a:moveTo>
                <a:cubicBezTo>
                  <a:pt x="86" y="60"/>
                  <a:pt x="86" y="60"/>
                  <a:pt x="86" y="60"/>
                </a:cubicBezTo>
                <a:cubicBezTo>
                  <a:pt x="87" y="56"/>
                  <a:pt x="88" y="52"/>
                  <a:pt x="88" y="48"/>
                </a:cubicBezTo>
                <a:cubicBezTo>
                  <a:pt x="88" y="44"/>
                  <a:pt x="87" y="40"/>
                  <a:pt x="86" y="36"/>
                </a:cubicBezTo>
                <a:cubicBezTo>
                  <a:pt x="67" y="36"/>
                  <a:pt x="67" y="36"/>
                  <a:pt x="67" y="36"/>
                </a:cubicBezTo>
                <a:cubicBezTo>
                  <a:pt x="68" y="40"/>
                  <a:pt x="68" y="44"/>
                  <a:pt x="68" y="48"/>
                </a:cubicBezTo>
                <a:cubicBezTo>
                  <a:pt x="68" y="52"/>
                  <a:pt x="68" y="56"/>
                  <a:pt x="67" y="60"/>
                </a:cubicBezTo>
                <a:close/>
                <a:moveTo>
                  <a:pt x="37" y="60"/>
                </a:moveTo>
                <a:cubicBezTo>
                  <a:pt x="59" y="60"/>
                  <a:pt x="59" y="60"/>
                  <a:pt x="59" y="60"/>
                </a:cubicBezTo>
                <a:cubicBezTo>
                  <a:pt x="60" y="56"/>
                  <a:pt x="60" y="52"/>
                  <a:pt x="60" y="48"/>
                </a:cubicBezTo>
                <a:cubicBezTo>
                  <a:pt x="60" y="44"/>
                  <a:pt x="60" y="40"/>
                  <a:pt x="59" y="36"/>
                </a:cubicBezTo>
                <a:cubicBezTo>
                  <a:pt x="37" y="36"/>
                  <a:pt x="37" y="36"/>
                  <a:pt x="37" y="36"/>
                </a:cubicBezTo>
                <a:cubicBezTo>
                  <a:pt x="36" y="40"/>
                  <a:pt x="36" y="44"/>
                  <a:pt x="36" y="48"/>
                </a:cubicBezTo>
                <a:cubicBezTo>
                  <a:pt x="36" y="52"/>
                  <a:pt x="36" y="56"/>
                  <a:pt x="37" y="60"/>
                </a:cubicBezTo>
                <a:close/>
                <a:moveTo>
                  <a:pt x="10" y="60"/>
                </a:moveTo>
                <a:cubicBezTo>
                  <a:pt x="29" y="60"/>
                  <a:pt x="29" y="60"/>
                  <a:pt x="29" y="60"/>
                </a:cubicBezTo>
                <a:cubicBezTo>
                  <a:pt x="28" y="56"/>
                  <a:pt x="28" y="52"/>
                  <a:pt x="28" y="48"/>
                </a:cubicBezTo>
                <a:cubicBezTo>
                  <a:pt x="28" y="44"/>
                  <a:pt x="28" y="40"/>
                  <a:pt x="29" y="36"/>
                </a:cubicBezTo>
                <a:cubicBezTo>
                  <a:pt x="10" y="36"/>
                  <a:pt x="10" y="36"/>
                  <a:pt x="10" y="36"/>
                </a:cubicBezTo>
                <a:cubicBezTo>
                  <a:pt x="9" y="40"/>
                  <a:pt x="8" y="44"/>
                  <a:pt x="8" y="48"/>
                </a:cubicBezTo>
                <a:cubicBezTo>
                  <a:pt x="8" y="52"/>
                  <a:pt x="9" y="56"/>
                  <a:pt x="10" y="60"/>
                </a:cubicBezTo>
                <a:close/>
                <a:moveTo>
                  <a:pt x="66" y="28"/>
                </a:moveTo>
                <a:cubicBezTo>
                  <a:pt x="83" y="28"/>
                  <a:pt x="83" y="28"/>
                  <a:pt x="83" y="28"/>
                </a:cubicBezTo>
                <a:cubicBezTo>
                  <a:pt x="78" y="20"/>
                  <a:pt x="70" y="13"/>
                  <a:pt x="61" y="10"/>
                </a:cubicBezTo>
                <a:cubicBezTo>
                  <a:pt x="63" y="15"/>
                  <a:pt x="65" y="21"/>
                  <a:pt x="66" y="28"/>
                </a:cubicBezTo>
                <a:close/>
                <a:moveTo>
                  <a:pt x="38" y="28"/>
                </a:moveTo>
                <a:cubicBezTo>
                  <a:pt x="58" y="28"/>
                  <a:pt x="58" y="28"/>
                  <a:pt x="58" y="28"/>
                </a:cubicBezTo>
                <a:cubicBezTo>
                  <a:pt x="56" y="16"/>
                  <a:pt x="51" y="8"/>
                  <a:pt x="48" y="8"/>
                </a:cubicBezTo>
                <a:cubicBezTo>
                  <a:pt x="45" y="8"/>
                  <a:pt x="40" y="16"/>
                  <a:pt x="38" y="28"/>
                </a:cubicBezTo>
                <a:close/>
                <a:moveTo>
                  <a:pt x="13" y="28"/>
                </a:moveTo>
                <a:cubicBezTo>
                  <a:pt x="30" y="28"/>
                  <a:pt x="30" y="28"/>
                  <a:pt x="30" y="28"/>
                </a:cubicBezTo>
                <a:cubicBezTo>
                  <a:pt x="31" y="21"/>
                  <a:pt x="33" y="15"/>
                  <a:pt x="35" y="10"/>
                </a:cubicBezTo>
                <a:cubicBezTo>
                  <a:pt x="26" y="13"/>
                  <a:pt x="18" y="20"/>
                  <a:pt x="13" y="28"/>
                </a:cubicBezTo>
                <a:close/>
              </a:path>
            </a:pathLst>
          </a:custGeom>
          <a:solidFill>
            <a:srgbClr val="00B388"/>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12"/>
          <p:cNvSpPr>
            <a:spLocks noEditPoints="1"/>
          </p:cNvSpPr>
          <p:nvPr/>
        </p:nvSpPr>
        <p:spPr bwMode="auto">
          <a:xfrm>
            <a:off x="811399" y="5026281"/>
            <a:ext cx="631149" cy="297120"/>
          </a:xfrm>
          <a:custGeom>
            <a:avLst/>
            <a:gdLst>
              <a:gd name="T0" fmla="*/ 139 w 142"/>
              <a:gd name="T1" fmla="*/ 4 h 67"/>
              <a:gd name="T2" fmla="*/ 122 w 142"/>
              <a:gd name="T3" fmla="*/ 4 h 67"/>
              <a:gd name="T4" fmla="*/ 106 w 142"/>
              <a:gd name="T5" fmla="*/ 21 h 67"/>
              <a:gd name="T6" fmla="*/ 89 w 142"/>
              <a:gd name="T7" fmla="*/ 21 h 67"/>
              <a:gd name="T8" fmla="*/ 90 w 142"/>
              <a:gd name="T9" fmla="*/ 17 h 67"/>
              <a:gd name="T10" fmla="*/ 78 w 142"/>
              <a:gd name="T11" fmla="*/ 5 h 67"/>
              <a:gd name="T12" fmla="*/ 32 w 142"/>
              <a:gd name="T13" fmla="*/ 5 h 67"/>
              <a:gd name="T14" fmla="*/ 20 w 142"/>
              <a:gd name="T15" fmla="*/ 17 h 67"/>
              <a:gd name="T16" fmla="*/ 0 w 142"/>
              <a:gd name="T17" fmla="*/ 37 h 67"/>
              <a:gd name="T18" fmla="*/ 30 w 142"/>
              <a:gd name="T19" fmla="*/ 67 h 67"/>
              <a:gd name="T20" fmla="*/ 48 w 142"/>
              <a:gd name="T21" fmla="*/ 49 h 67"/>
              <a:gd name="T22" fmla="*/ 112 w 142"/>
              <a:gd name="T23" fmla="*/ 49 h 67"/>
              <a:gd name="T24" fmla="*/ 139 w 142"/>
              <a:gd name="T25" fmla="*/ 21 h 67"/>
              <a:gd name="T26" fmla="*/ 142 w 142"/>
              <a:gd name="T27" fmla="*/ 12 h 67"/>
              <a:gd name="T28" fmla="*/ 139 w 142"/>
              <a:gd name="T29" fmla="*/ 4 h 67"/>
              <a:gd name="T30" fmla="*/ 12 w 142"/>
              <a:gd name="T31" fmla="*/ 37 h 67"/>
              <a:gd name="T32" fmla="*/ 20 w 142"/>
              <a:gd name="T33" fmla="*/ 28 h 67"/>
              <a:gd name="T34" fmla="*/ 39 w 142"/>
              <a:gd name="T35" fmla="*/ 46 h 67"/>
              <a:gd name="T36" fmla="*/ 30 w 142"/>
              <a:gd name="T37" fmla="*/ 55 h 67"/>
              <a:gd name="T38" fmla="*/ 12 w 142"/>
              <a:gd name="T39" fmla="*/ 37 h 67"/>
              <a:gd name="T40" fmla="*/ 133 w 142"/>
              <a:gd name="T41" fmla="*/ 15 h 67"/>
              <a:gd name="T42" fmla="*/ 108 w 142"/>
              <a:gd name="T43" fmla="*/ 41 h 67"/>
              <a:gd name="T44" fmla="*/ 45 w 142"/>
              <a:gd name="T45" fmla="*/ 41 h 67"/>
              <a:gd name="T46" fmla="*/ 26 w 142"/>
              <a:gd name="T47" fmla="*/ 22 h 67"/>
              <a:gd name="T48" fmla="*/ 36 w 142"/>
              <a:gd name="T49" fmla="*/ 13 h 67"/>
              <a:gd name="T50" fmla="*/ 78 w 142"/>
              <a:gd name="T51" fmla="*/ 13 h 67"/>
              <a:gd name="T52" fmla="*/ 82 w 142"/>
              <a:gd name="T53" fmla="*/ 17 h 67"/>
              <a:gd name="T54" fmla="*/ 78 w 142"/>
              <a:gd name="T55" fmla="*/ 21 h 67"/>
              <a:gd name="T56" fmla="*/ 66 w 142"/>
              <a:gd name="T57" fmla="*/ 21 h 67"/>
              <a:gd name="T58" fmla="*/ 66 w 142"/>
              <a:gd name="T59" fmla="*/ 29 h 67"/>
              <a:gd name="T60" fmla="*/ 68 w 142"/>
              <a:gd name="T61" fmla="*/ 29 h 67"/>
              <a:gd name="T62" fmla="*/ 68 w 142"/>
              <a:gd name="T63" fmla="*/ 29 h 67"/>
              <a:gd name="T64" fmla="*/ 78 w 142"/>
              <a:gd name="T65" fmla="*/ 29 h 67"/>
              <a:gd name="T66" fmla="*/ 79 w 142"/>
              <a:gd name="T67" fmla="*/ 29 h 67"/>
              <a:gd name="T68" fmla="*/ 109 w 142"/>
              <a:gd name="T69" fmla="*/ 29 h 67"/>
              <a:gd name="T70" fmla="*/ 128 w 142"/>
              <a:gd name="T71" fmla="*/ 10 h 67"/>
              <a:gd name="T72" fmla="*/ 133 w 142"/>
              <a:gd name="T73" fmla="*/ 10 h 67"/>
              <a:gd name="T74" fmla="*/ 134 w 142"/>
              <a:gd name="T75" fmla="*/ 12 h 67"/>
              <a:gd name="T76" fmla="*/ 133 w 142"/>
              <a:gd name="T77" fmla="*/ 1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67">
                <a:moveTo>
                  <a:pt x="139" y="4"/>
                </a:moveTo>
                <a:cubicBezTo>
                  <a:pt x="134" y="0"/>
                  <a:pt x="127" y="0"/>
                  <a:pt x="122" y="4"/>
                </a:cubicBezTo>
                <a:cubicBezTo>
                  <a:pt x="106" y="21"/>
                  <a:pt x="106" y="21"/>
                  <a:pt x="106" y="21"/>
                </a:cubicBezTo>
                <a:cubicBezTo>
                  <a:pt x="89" y="21"/>
                  <a:pt x="89" y="21"/>
                  <a:pt x="89" y="21"/>
                </a:cubicBezTo>
                <a:cubicBezTo>
                  <a:pt x="90" y="20"/>
                  <a:pt x="90" y="18"/>
                  <a:pt x="90" y="17"/>
                </a:cubicBezTo>
                <a:cubicBezTo>
                  <a:pt x="90" y="10"/>
                  <a:pt x="85" y="5"/>
                  <a:pt x="78" y="5"/>
                </a:cubicBezTo>
                <a:cubicBezTo>
                  <a:pt x="32" y="5"/>
                  <a:pt x="32" y="5"/>
                  <a:pt x="32" y="5"/>
                </a:cubicBezTo>
                <a:cubicBezTo>
                  <a:pt x="20" y="17"/>
                  <a:pt x="20" y="17"/>
                  <a:pt x="20" y="17"/>
                </a:cubicBezTo>
                <a:cubicBezTo>
                  <a:pt x="0" y="37"/>
                  <a:pt x="0" y="37"/>
                  <a:pt x="0" y="37"/>
                </a:cubicBezTo>
                <a:cubicBezTo>
                  <a:pt x="30" y="67"/>
                  <a:pt x="30" y="67"/>
                  <a:pt x="30" y="67"/>
                </a:cubicBezTo>
                <a:cubicBezTo>
                  <a:pt x="48" y="49"/>
                  <a:pt x="48" y="49"/>
                  <a:pt x="48" y="49"/>
                </a:cubicBezTo>
                <a:cubicBezTo>
                  <a:pt x="112" y="49"/>
                  <a:pt x="112" y="49"/>
                  <a:pt x="112" y="49"/>
                </a:cubicBezTo>
                <a:cubicBezTo>
                  <a:pt x="139" y="21"/>
                  <a:pt x="139" y="21"/>
                  <a:pt x="139" y="21"/>
                </a:cubicBezTo>
                <a:cubicBezTo>
                  <a:pt x="141" y="18"/>
                  <a:pt x="142" y="16"/>
                  <a:pt x="142" y="12"/>
                </a:cubicBezTo>
                <a:cubicBezTo>
                  <a:pt x="142" y="9"/>
                  <a:pt x="141" y="6"/>
                  <a:pt x="139" y="4"/>
                </a:cubicBezTo>
                <a:close/>
                <a:moveTo>
                  <a:pt x="12" y="37"/>
                </a:moveTo>
                <a:cubicBezTo>
                  <a:pt x="20" y="28"/>
                  <a:pt x="20" y="28"/>
                  <a:pt x="20" y="28"/>
                </a:cubicBezTo>
                <a:cubicBezTo>
                  <a:pt x="39" y="46"/>
                  <a:pt x="39" y="46"/>
                  <a:pt x="39" y="46"/>
                </a:cubicBezTo>
                <a:cubicBezTo>
                  <a:pt x="30" y="55"/>
                  <a:pt x="30" y="55"/>
                  <a:pt x="30" y="55"/>
                </a:cubicBezTo>
                <a:lnTo>
                  <a:pt x="12" y="37"/>
                </a:lnTo>
                <a:close/>
                <a:moveTo>
                  <a:pt x="133" y="15"/>
                </a:moveTo>
                <a:cubicBezTo>
                  <a:pt x="108" y="41"/>
                  <a:pt x="108" y="41"/>
                  <a:pt x="108" y="41"/>
                </a:cubicBezTo>
                <a:cubicBezTo>
                  <a:pt x="45" y="41"/>
                  <a:pt x="45" y="41"/>
                  <a:pt x="45" y="41"/>
                </a:cubicBezTo>
                <a:cubicBezTo>
                  <a:pt x="26" y="22"/>
                  <a:pt x="26" y="22"/>
                  <a:pt x="26" y="22"/>
                </a:cubicBezTo>
                <a:cubicBezTo>
                  <a:pt x="36" y="13"/>
                  <a:pt x="36" y="13"/>
                  <a:pt x="36" y="13"/>
                </a:cubicBezTo>
                <a:cubicBezTo>
                  <a:pt x="78" y="13"/>
                  <a:pt x="78" y="13"/>
                  <a:pt x="78" y="13"/>
                </a:cubicBezTo>
                <a:cubicBezTo>
                  <a:pt x="80" y="13"/>
                  <a:pt x="82" y="15"/>
                  <a:pt x="82" y="17"/>
                </a:cubicBezTo>
                <a:cubicBezTo>
                  <a:pt x="82" y="19"/>
                  <a:pt x="80" y="21"/>
                  <a:pt x="78" y="21"/>
                </a:cubicBezTo>
                <a:cubicBezTo>
                  <a:pt x="66" y="21"/>
                  <a:pt x="66" y="21"/>
                  <a:pt x="66" y="21"/>
                </a:cubicBezTo>
                <a:cubicBezTo>
                  <a:pt x="66" y="29"/>
                  <a:pt x="66" y="29"/>
                  <a:pt x="66" y="29"/>
                </a:cubicBezTo>
                <a:cubicBezTo>
                  <a:pt x="68" y="29"/>
                  <a:pt x="68" y="29"/>
                  <a:pt x="68" y="29"/>
                </a:cubicBezTo>
                <a:cubicBezTo>
                  <a:pt x="68" y="29"/>
                  <a:pt x="68" y="29"/>
                  <a:pt x="68" y="29"/>
                </a:cubicBezTo>
                <a:cubicBezTo>
                  <a:pt x="78" y="29"/>
                  <a:pt x="78" y="29"/>
                  <a:pt x="78" y="29"/>
                </a:cubicBezTo>
                <a:cubicBezTo>
                  <a:pt x="78" y="29"/>
                  <a:pt x="78" y="29"/>
                  <a:pt x="79" y="29"/>
                </a:cubicBezTo>
                <a:cubicBezTo>
                  <a:pt x="109" y="29"/>
                  <a:pt x="109" y="29"/>
                  <a:pt x="109" y="29"/>
                </a:cubicBezTo>
                <a:cubicBezTo>
                  <a:pt x="128" y="10"/>
                  <a:pt x="128" y="10"/>
                  <a:pt x="128" y="10"/>
                </a:cubicBezTo>
                <a:cubicBezTo>
                  <a:pt x="129" y="9"/>
                  <a:pt x="132" y="9"/>
                  <a:pt x="133" y="10"/>
                </a:cubicBezTo>
                <a:cubicBezTo>
                  <a:pt x="134" y="11"/>
                  <a:pt x="134" y="12"/>
                  <a:pt x="134" y="12"/>
                </a:cubicBezTo>
                <a:cubicBezTo>
                  <a:pt x="134" y="13"/>
                  <a:pt x="134" y="14"/>
                  <a:pt x="133" y="15"/>
                </a:cubicBezTo>
                <a:close/>
              </a:path>
            </a:pathLst>
          </a:custGeom>
          <a:solidFill>
            <a:srgbClr val="00B388"/>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44" name="Group 26"/>
          <p:cNvGrpSpPr/>
          <p:nvPr/>
        </p:nvGrpSpPr>
        <p:grpSpPr>
          <a:xfrm>
            <a:off x="1023410" y="3133725"/>
            <a:ext cx="1196620" cy="652466"/>
            <a:chOff x="1026126" y="3057525"/>
            <a:chExt cx="1673355" cy="912410"/>
          </a:xfrm>
          <a:solidFill>
            <a:schemeClr val="accent1"/>
          </a:solidFill>
        </p:grpSpPr>
        <p:grpSp>
          <p:nvGrpSpPr>
            <p:cNvPr id="45" name="Group 31"/>
            <p:cNvGrpSpPr>
              <a:grpSpLocks noChangeAspect="1"/>
            </p:cNvGrpSpPr>
            <p:nvPr/>
          </p:nvGrpSpPr>
          <p:grpSpPr bwMode="auto">
            <a:xfrm>
              <a:off x="1026126" y="3057525"/>
              <a:ext cx="612174" cy="912410"/>
              <a:chOff x="3761" y="2043"/>
              <a:chExt cx="157" cy="234"/>
            </a:xfrm>
            <a:grpFill/>
          </p:grpSpPr>
          <p:sp>
            <p:nvSpPr>
              <p:cNvPr id="52" name="Freeform 32"/>
              <p:cNvSpPr>
                <a:spLocks noEditPoints="1"/>
              </p:cNvSpPr>
              <p:nvPr/>
            </p:nvSpPr>
            <p:spPr bwMode="auto">
              <a:xfrm>
                <a:off x="3761" y="2043"/>
                <a:ext cx="157" cy="234"/>
              </a:xfrm>
              <a:custGeom>
                <a:avLst/>
                <a:gdLst>
                  <a:gd name="T0" fmla="*/ 157 w 157"/>
                  <a:gd name="T1" fmla="*/ 234 h 234"/>
                  <a:gd name="T2" fmla="*/ 0 w 157"/>
                  <a:gd name="T3" fmla="*/ 234 h 234"/>
                  <a:gd name="T4" fmla="*/ 0 w 157"/>
                  <a:gd name="T5" fmla="*/ 0 h 234"/>
                  <a:gd name="T6" fmla="*/ 157 w 157"/>
                  <a:gd name="T7" fmla="*/ 0 h 234"/>
                  <a:gd name="T8" fmla="*/ 157 w 157"/>
                  <a:gd name="T9" fmla="*/ 234 h 234"/>
                  <a:gd name="T10" fmla="*/ 20 w 157"/>
                  <a:gd name="T11" fmla="*/ 215 h 234"/>
                  <a:gd name="T12" fmla="*/ 138 w 157"/>
                  <a:gd name="T13" fmla="*/ 215 h 234"/>
                  <a:gd name="T14" fmla="*/ 138 w 157"/>
                  <a:gd name="T15" fmla="*/ 20 h 234"/>
                  <a:gd name="T16" fmla="*/ 20 w 157"/>
                  <a:gd name="T17" fmla="*/ 20 h 234"/>
                  <a:gd name="T18" fmla="*/ 20 w 157"/>
                  <a:gd name="T19" fmla="*/ 215 h 234"/>
                  <a:gd name="T20" fmla="*/ 118 w 157"/>
                  <a:gd name="T21" fmla="*/ 137 h 234"/>
                  <a:gd name="T22" fmla="*/ 40 w 157"/>
                  <a:gd name="T23" fmla="*/ 137 h 234"/>
                  <a:gd name="T24" fmla="*/ 40 w 157"/>
                  <a:gd name="T25" fmla="*/ 117 h 234"/>
                  <a:gd name="T26" fmla="*/ 118 w 157"/>
                  <a:gd name="T27" fmla="*/ 117 h 234"/>
                  <a:gd name="T28" fmla="*/ 118 w 157"/>
                  <a:gd name="T29" fmla="*/ 137 h 234"/>
                  <a:gd name="T30" fmla="*/ 118 w 157"/>
                  <a:gd name="T31" fmla="*/ 98 h 234"/>
                  <a:gd name="T32" fmla="*/ 40 w 157"/>
                  <a:gd name="T33" fmla="*/ 98 h 234"/>
                  <a:gd name="T34" fmla="*/ 40 w 157"/>
                  <a:gd name="T35" fmla="*/ 78 h 234"/>
                  <a:gd name="T36" fmla="*/ 118 w 157"/>
                  <a:gd name="T37" fmla="*/ 78 h 234"/>
                  <a:gd name="T38" fmla="*/ 118 w 157"/>
                  <a:gd name="T39" fmla="*/ 98 h 234"/>
                  <a:gd name="T40" fmla="*/ 118 w 157"/>
                  <a:gd name="T41" fmla="*/ 59 h 234"/>
                  <a:gd name="T42" fmla="*/ 40 w 157"/>
                  <a:gd name="T43" fmla="*/ 59 h 234"/>
                  <a:gd name="T44" fmla="*/ 40 w 157"/>
                  <a:gd name="T45" fmla="*/ 39 h 234"/>
                  <a:gd name="T46" fmla="*/ 118 w 157"/>
                  <a:gd name="T47" fmla="*/ 39 h 234"/>
                  <a:gd name="T48" fmla="*/ 118 w 157"/>
                  <a:gd name="T49" fmla="*/ 5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234">
                    <a:moveTo>
                      <a:pt x="157" y="234"/>
                    </a:moveTo>
                    <a:lnTo>
                      <a:pt x="0" y="234"/>
                    </a:lnTo>
                    <a:lnTo>
                      <a:pt x="0" y="0"/>
                    </a:lnTo>
                    <a:lnTo>
                      <a:pt x="157" y="0"/>
                    </a:lnTo>
                    <a:lnTo>
                      <a:pt x="157" y="234"/>
                    </a:lnTo>
                    <a:close/>
                    <a:moveTo>
                      <a:pt x="20" y="215"/>
                    </a:moveTo>
                    <a:lnTo>
                      <a:pt x="138" y="215"/>
                    </a:lnTo>
                    <a:lnTo>
                      <a:pt x="138" y="20"/>
                    </a:lnTo>
                    <a:lnTo>
                      <a:pt x="20" y="20"/>
                    </a:lnTo>
                    <a:lnTo>
                      <a:pt x="20" y="215"/>
                    </a:lnTo>
                    <a:close/>
                    <a:moveTo>
                      <a:pt x="118" y="137"/>
                    </a:moveTo>
                    <a:lnTo>
                      <a:pt x="40" y="137"/>
                    </a:lnTo>
                    <a:lnTo>
                      <a:pt x="40" y="117"/>
                    </a:lnTo>
                    <a:lnTo>
                      <a:pt x="118" y="117"/>
                    </a:lnTo>
                    <a:lnTo>
                      <a:pt x="118" y="137"/>
                    </a:lnTo>
                    <a:close/>
                    <a:moveTo>
                      <a:pt x="118" y="98"/>
                    </a:moveTo>
                    <a:lnTo>
                      <a:pt x="40" y="98"/>
                    </a:lnTo>
                    <a:lnTo>
                      <a:pt x="40" y="78"/>
                    </a:lnTo>
                    <a:lnTo>
                      <a:pt x="118" y="78"/>
                    </a:lnTo>
                    <a:lnTo>
                      <a:pt x="118" y="98"/>
                    </a:lnTo>
                    <a:close/>
                    <a:moveTo>
                      <a:pt x="118" y="59"/>
                    </a:moveTo>
                    <a:lnTo>
                      <a:pt x="40" y="59"/>
                    </a:lnTo>
                    <a:lnTo>
                      <a:pt x="40" y="39"/>
                    </a:lnTo>
                    <a:lnTo>
                      <a:pt x="118" y="39"/>
                    </a:lnTo>
                    <a:lnTo>
                      <a:pt x="118"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33"/>
              <p:cNvSpPr>
                <a:spLocks noChangeArrowheads="1"/>
              </p:cNvSpPr>
              <p:nvPr/>
            </p:nvSpPr>
            <p:spPr bwMode="auto">
              <a:xfrm>
                <a:off x="3860" y="2219"/>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31"/>
            <p:cNvGrpSpPr>
              <a:grpSpLocks noChangeAspect="1"/>
            </p:cNvGrpSpPr>
            <p:nvPr/>
          </p:nvGrpSpPr>
          <p:grpSpPr bwMode="auto">
            <a:xfrm>
              <a:off x="1553296" y="3057525"/>
              <a:ext cx="612174" cy="912410"/>
              <a:chOff x="3761" y="2043"/>
              <a:chExt cx="157" cy="234"/>
            </a:xfrm>
            <a:grpFill/>
          </p:grpSpPr>
          <p:sp>
            <p:nvSpPr>
              <p:cNvPr id="50" name="Freeform 32"/>
              <p:cNvSpPr>
                <a:spLocks noEditPoints="1"/>
              </p:cNvSpPr>
              <p:nvPr/>
            </p:nvSpPr>
            <p:spPr bwMode="auto">
              <a:xfrm>
                <a:off x="3761" y="2043"/>
                <a:ext cx="157" cy="234"/>
              </a:xfrm>
              <a:custGeom>
                <a:avLst/>
                <a:gdLst>
                  <a:gd name="T0" fmla="*/ 157 w 157"/>
                  <a:gd name="T1" fmla="*/ 234 h 234"/>
                  <a:gd name="T2" fmla="*/ 0 w 157"/>
                  <a:gd name="T3" fmla="*/ 234 h 234"/>
                  <a:gd name="T4" fmla="*/ 0 w 157"/>
                  <a:gd name="T5" fmla="*/ 0 h 234"/>
                  <a:gd name="T6" fmla="*/ 157 w 157"/>
                  <a:gd name="T7" fmla="*/ 0 h 234"/>
                  <a:gd name="T8" fmla="*/ 157 w 157"/>
                  <a:gd name="T9" fmla="*/ 234 h 234"/>
                  <a:gd name="T10" fmla="*/ 20 w 157"/>
                  <a:gd name="T11" fmla="*/ 215 h 234"/>
                  <a:gd name="T12" fmla="*/ 138 w 157"/>
                  <a:gd name="T13" fmla="*/ 215 h 234"/>
                  <a:gd name="T14" fmla="*/ 138 w 157"/>
                  <a:gd name="T15" fmla="*/ 20 h 234"/>
                  <a:gd name="T16" fmla="*/ 20 w 157"/>
                  <a:gd name="T17" fmla="*/ 20 h 234"/>
                  <a:gd name="T18" fmla="*/ 20 w 157"/>
                  <a:gd name="T19" fmla="*/ 215 h 234"/>
                  <a:gd name="T20" fmla="*/ 118 w 157"/>
                  <a:gd name="T21" fmla="*/ 137 h 234"/>
                  <a:gd name="T22" fmla="*/ 40 w 157"/>
                  <a:gd name="T23" fmla="*/ 137 h 234"/>
                  <a:gd name="T24" fmla="*/ 40 w 157"/>
                  <a:gd name="T25" fmla="*/ 117 h 234"/>
                  <a:gd name="T26" fmla="*/ 118 w 157"/>
                  <a:gd name="T27" fmla="*/ 117 h 234"/>
                  <a:gd name="T28" fmla="*/ 118 w 157"/>
                  <a:gd name="T29" fmla="*/ 137 h 234"/>
                  <a:gd name="T30" fmla="*/ 118 w 157"/>
                  <a:gd name="T31" fmla="*/ 98 h 234"/>
                  <a:gd name="T32" fmla="*/ 40 w 157"/>
                  <a:gd name="T33" fmla="*/ 98 h 234"/>
                  <a:gd name="T34" fmla="*/ 40 w 157"/>
                  <a:gd name="T35" fmla="*/ 78 h 234"/>
                  <a:gd name="T36" fmla="*/ 118 w 157"/>
                  <a:gd name="T37" fmla="*/ 78 h 234"/>
                  <a:gd name="T38" fmla="*/ 118 w 157"/>
                  <a:gd name="T39" fmla="*/ 98 h 234"/>
                  <a:gd name="T40" fmla="*/ 118 w 157"/>
                  <a:gd name="T41" fmla="*/ 59 h 234"/>
                  <a:gd name="T42" fmla="*/ 40 w 157"/>
                  <a:gd name="T43" fmla="*/ 59 h 234"/>
                  <a:gd name="T44" fmla="*/ 40 w 157"/>
                  <a:gd name="T45" fmla="*/ 39 h 234"/>
                  <a:gd name="T46" fmla="*/ 118 w 157"/>
                  <a:gd name="T47" fmla="*/ 39 h 234"/>
                  <a:gd name="T48" fmla="*/ 118 w 157"/>
                  <a:gd name="T49" fmla="*/ 5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234">
                    <a:moveTo>
                      <a:pt x="157" y="234"/>
                    </a:moveTo>
                    <a:lnTo>
                      <a:pt x="0" y="234"/>
                    </a:lnTo>
                    <a:lnTo>
                      <a:pt x="0" y="0"/>
                    </a:lnTo>
                    <a:lnTo>
                      <a:pt x="157" y="0"/>
                    </a:lnTo>
                    <a:lnTo>
                      <a:pt x="157" y="234"/>
                    </a:lnTo>
                    <a:close/>
                    <a:moveTo>
                      <a:pt x="20" y="215"/>
                    </a:moveTo>
                    <a:lnTo>
                      <a:pt x="138" y="215"/>
                    </a:lnTo>
                    <a:lnTo>
                      <a:pt x="138" y="20"/>
                    </a:lnTo>
                    <a:lnTo>
                      <a:pt x="20" y="20"/>
                    </a:lnTo>
                    <a:lnTo>
                      <a:pt x="20" y="215"/>
                    </a:lnTo>
                    <a:close/>
                    <a:moveTo>
                      <a:pt x="118" y="137"/>
                    </a:moveTo>
                    <a:lnTo>
                      <a:pt x="40" y="137"/>
                    </a:lnTo>
                    <a:lnTo>
                      <a:pt x="40" y="117"/>
                    </a:lnTo>
                    <a:lnTo>
                      <a:pt x="118" y="117"/>
                    </a:lnTo>
                    <a:lnTo>
                      <a:pt x="118" y="137"/>
                    </a:lnTo>
                    <a:close/>
                    <a:moveTo>
                      <a:pt x="118" y="98"/>
                    </a:moveTo>
                    <a:lnTo>
                      <a:pt x="40" y="98"/>
                    </a:lnTo>
                    <a:lnTo>
                      <a:pt x="40" y="78"/>
                    </a:lnTo>
                    <a:lnTo>
                      <a:pt x="118" y="78"/>
                    </a:lnTo>
                    <a:lnTo>
                      <a:pt x="118" y="98"/>
                    </a:lnTo>
                    <a:close/>
                    <a:moveTo>
                      <a:pt x="118" y="59"/>
                    </a:moveTo>
                    <a:lnTo>
                      <a:pt x="40" y="59"/>
                    </a:lnTo>
                    <a:lnTo>
                      <a:pt x="40" y="39"/>
                    </a:lnTo>
                    <a:lnTo>
                      <a:pt x="118" y="39"/>
                    </a:lnTo>
                    <a:lnTo>
                      <a:pt x="118"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33"/>
              <p:cNvSpPr>
                <a:spLocks noChangeArrowheads="1"/>
              </p:cNvSpPr>
              <p:nvPr/>
            </p:nvSpPr>
            <p:spPr bwMode="auto">
              <a:xfrm>
                <a:off x="3860" y="2219"/>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 name="Group 31"/>
            <p:cNvGrpSpPr>
              <a:grpSpLocks noChangeAspect="1"/>
            </p:cNvGrpSpPr>
            <p:nvPr/>
          </p:nvGrpSpPr>
          <p:grpSpPr bwMode="auto">
            <a:xfrm>
              <a:off x="2087307" y="3057525"/>
              <a:ext cx="612174" cy="912410"/>
              <a:chOff x="3761" y="2043"/>
              <a:chExt cx="157" cy="234"/>
            </a:xfrm>
            <a:grpFill/>
          </p:grpSpPr>
          <p:sp>
            <p:nvSpPr>
              <p:cNvPr id="48" name="Freeform 32"/>
              <p:cNvSpPr>
                <a:spLocks noEditPoints="1"/>
              </p:cNvSpPr>
              <p:nvPr/>
            </p:nvSpPr>
            <p:spPr bwMode="auto">
              <a:xfrm>
                <a:off x="3761" y="2043"/>
                <a:ext cx="157" cy="234"/>
              </a:xfrm>
              <a:custGeom>
                <a:avLst/>
                <a:gdLst>
                  <a:gd name="T0" fmla="*/ 157 w 157"/>
                  <a:gd name="T1" fmla="*/ 234 h 234"/>
                  <a:gd name="T2" fmla="*/ 0 w 157"/>
                  <a:gd name="T3" fmla="*/ 234 h 234"/>
                  <a:gd name="T4" fmla="*/ 0 w 157"/>
                  <a:gd name="T5" fmla="*/ 0 h 234"/>
                  <a:gd name="T6" fmla="*/ 157 w 157"/>
                  <a:gd name="T7" fmla="*/ 0 h 234"/>
                  <a:gd name="T8" fmla="*/ 157 w 157"/>
                  <a:gd name="T9" fmla="*/ 234 h 234"/>
                  <a:gd name="T10" fmla="*/ 20 w 157"/>
                  <a:gd name="T11" fmla="*/ 215 h 234"/>
                  <a:gd name="T12" fmla="*/ 138 w 157"/>
                  <a:gd name="T13" fmla="*/ 215 h 234"/>
                  <a:gd name="T14" fmla="*/ 138 w 157"/>
                  <a:gd name="T15" fmla="*/ 20 h 234"/>
                  <a:gd name="T16" fmla="*/ 20 w 157"/>
                  <a:gd name="T17" fmla="*/ 20 h 234"/>
                  <a:gd name="T18" fmla="*/ 20 w 157"/>
                  <a:gd name="T19" fmla="*/ 215 h 234"/>
                  <a:gd name="T20" fmla="*/ 118 w 157"/>
                  <a:gd name="T21" fmla="*/ 137 h 234"/>
                  <a:gd name="T22" fmla="*/ 40 w 157"/>
                  <a:gd name="T23" fmla="*/ 137 h 234"/>
                  <a:gd name="T24" fmla="*/ 40 w 157"/>
                  <a:gd name="T25" fmla="*/ 117 h 234"/>
                  <a:gd name="T26" fmla="*/ 118 w 157"/>
                  <a:gd name="T27" fmla="*/ 117 h 234"/>
                  <a:gd name="T28" fmla="*/ 118 w 157"/>
                  <a:gd name="T29" fmla="*/ 137 h 234"/>
                  <a:gd name="T30" fmla="*/ 118 w 157"/>
                  <a:gd name="T31" fmla="*/ 98 h 234"/>
                  <a:gd name="T32" fmla="*/ 40 w 157"/>
                  <a:gd name="T33" fmla="*/ 98 h 234"/>
                  <a:gd name="T34" fmla="*/ 40 w 157"/>
                  <a:gd name="T35" fmla="*/ 78 h 234"/>
                  <a:gd name="T36" fmla="*/ 118 w 157"/>
                  <a:gd name="T37" fmla="*/ 78 h 234"/>
                  <a:gd name="T38" fmla="*/ 118 w 157"/>
                  <a:gd name="T39" fmla="*/ 98 h 234"/>
                  <a:gd name="T40" fmla="*/ 118 w 157"/>
                  <a:gd name="T41" fmla="*/ 59 h 234"/>
                  <a:gd name="T42" fmla="*/ 40 w 157"/>
                  <a:gd name="T43" fmla="*/ 59 h 234"/>
                  <a:gd name="T44" fmla="*/ 40 w 157"/>
                  <a:gd name="T45" fmla="*/ 39 h 234"/>
                  <a:gd name="T46" fmla="*/ 118 w 157"/>
                  <a:gd name="T47" fmla="*/ 39 h 234"/>
                  <a:gd name="T48" fmla="*/ 118 w 157"/>
                  <a:gd name="T49" fmla="*/ 5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7" h="234">
                    <a:moveTo>
                      <a:pt x="157" y="234"/>
                    </a:moveTo>
                    <a:lnTo>
                      <a:pt x="0" y="234"/>
                    </a:lnTo>
                    <a:lnTo>
                      <a:pt x="0" y="0"/>
                    </a:lnTo>
                    <a:lnTo>
                      <a:pt x="157" y="0"/>
                    </a:lnTo>
                    <a:lnTo>
                      <a:pt x="157" y="234"/>
                    </a:lnTo>
                    <a:close/>
                    <a:moveTo>
                      <a:pt x="20" y="215"/>
                    </a:moveTo>
                    <a:lnTo>
                      <a:pt x="138" y="215"/>
                    </a:lnTo>
                    <a:lnTo>
                      <a:pt x="138" y="20"/>
                    </a:lnTo>
                    <a:lnTo>
                      <a:pt x="20" y="20"/>
                    </a:lnTo>
                    <a:lnTo>
                      <a:pt x="20" y="215"/>
                    </a:lnTo>
                    <a:close/>
                    <a:moveTo>
                      <a:pt x="118" y="137"/>
                    </a:moveTo>
                    <a:lnTo>
                      <a:pt x="40" y="137"/>
                    </a:lnTo>
                    <a:lnTo>
                      <a:pt x="40" y="117"/>
                    </a:lnTo>
                    <a:lnTo>
                      <a:pt x="118" y="117"/>
                    </a:lnTo>
                    <a:lnTo>
                      <a:pt x="118" y="137"/>
                    </a:lnTo>
                    <a:close/>
                    <a:moveTo>
                      <a:pt x="118" y="98"/>
                    </a:moveTo>
                    <a:lnTo>
                      <a:pt x="40" y="98"/>
                    </a:lnTo>
                    <a:lnTo>
                      <a:pt x="40" y="78"/>
                    </a:lnTo>
                    <a:lnTo>
                      <a:pt x="118" y="78"/>
                    </a:lnTo>
                    <a:lnTo>
                      <a:pt x="118" y="98"/>
                    </a:lnTo>
                    <a:close/>
                    <a:moveTo>
                      <a:pt x="118" y="59"/>
                    </a:moveTo>
                    <a:lnTo>
                      <a:pt x="40" y="59"/>
                    </a:lnTo>
                    <a:lnTo>
                      <a:pt x="40" y="39"/>
                    </a:lnTo>
                    <a:lnTo>
                      <a:pt x="118" y="39"/>
                    </a:lnTo>
                    <a:lnTo>
                      <a:pt x="118"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33"/>
              <p:cNvSpPr>
                <a:spLocks noChangeArrowheads="1"/>
              </p:cNvSpPr>
              <p:nvPr/>
            </p:nvSpPr>
            <p:spPr bwMode="auto">
              <a:xfrm>
                <a:off x="3860" y="2219"/>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54" name="Freeform 144"/>
          <p:cNvSpPr>
            <a:spLocks noEditPoints="1"/>
          </p:cNvSpPr>
          <p:nvPr/>
        </p:nvSpPr>
        <p:spPr bwMode="auto">
          <a:xfrm>
            <a:off x="3712084" y="4775137"/>
            <a:ext cx="397550" cy="522622"/>
          </a:xfrm>
          <a:custGeom>
            <a:avLst/>
            <a:gdLst>
              <a:gd name="T0" fmla="*/ 72 w 72"/>
              <a:gd name="T1" fmla="*/ 96 h 96"/>
              <a:gd name="T2" fmla="*/ 0 w 72"/>
              <a:gd name="T3" fmla="*/ 96 h 96"/>
              <a:gd name="T4" fmla="*/ 0 w 72"/>
              <a:gd name="T5" fmla="*/ 84 h 96"/>
              <a:gd name="T6" fmla="*/ 15 w 72"/>
              <a:gd name="T7" fmla="*/ 55 h 96"/>
              <a:gd name="T8" fmla="*/ 8 w 72"/>
              <a:gd name="T9" fmla="*/ 36 h 96"/>
              <a:gd name="T10" fmla="*/ 0 w 72"/>
              <a:gd name="T11" fmla="*/ 36 h 96"/>
              <a:gd name="T12" fmla="*/ 0 w 72"/>
              <a:gd name="T13" fmla="*/ 28 h 96"/>
              <a:gd name="T14" fmla="*/ 4 w 72"/>
              <a:gd name="T15" fmla="*/ 28 h 96"/>
              <a:gd name="T16" fmla="*/ 36 w 72"/>
              <a:gd name="T17" fmla="*/ 0 h 96"/>
              <a:gd name="T18" fmla="*/ 68 w 72"/>
              <a:gd name="T19" fmla="*/ 28 h 96"/>
              <a:gd name="T20" fmla="*/ 72 w 72"/>
              <a:gd name="T21" fmla="*/ 28 h 96"/>
              <a:gd name="T22" fmla="*/ 72 w 72"/>
              <a:gd name="T23" fmla="*/ 36 h 96"/>
              <a:gd name="T24" fmla="*/ 64 w 72"/>
              <a:gd name="T25" fmla="*/ 36 h 96"/>
              <a:gd name="T26" fmla="*/ 57 w 72"/>
              <a:gd name="T27" fmla="*/ 55 h 96"/>
              <a:gd name="T28" fmla="*/ 61 w 72"/>
              <a:gd name="T29" fmla="*/ 59 h 96"/>
              <a:gd name="T30" fmla="*/ 72 w 72"/>
              <a:gd name="T31" fmla="*/ 84 h 96"/>
              <a:gd name="T32" fmla="*/ 72 w 72"/>
              <a:gd name="T33" fmla="*/ 96 h 96"/>
              <a:gd name="T34" fmla="*/ 8 w 72"/>
              <a:gd name="T35" fmla="*/ 88 h 96"/>
              <a:gd name="T36" fmla="*/ 64 w 72"/>
              <a:gd name="T37" fmla="*/ 88 h 96"/>
              <a:gd name="T38" fmla="*/ 64 w 72"/>
              <a:gd name="T39" fmla="*/ 84 h 96"/>
              <a:gd name="T40" fmla="*/ 56 w 72"/>
              <a:gd name="T41" fmla="*/ 64 h 96"/>
              <a:gd name="T42" fmla="*/ 50 w 72"/>
              <a:gd name="T43" fmla="*/ 60 h 96"/>
              <a:gd name="T44" fmla="*/ 36 w 72"/>
              <a:gd name="T45" fmla="*/ 64 h 96"/>
              <a:gd name="T46" fmla="*/ 22 w 72"/>
              <a:gd name="T47" fmla="*/ 60 h 96"/>
              <a:gd name="T48" fmla="*/ 8 w 72"/>
              <a:gd name="T49" fmla="*/ 84 h 96"/>
              <a:gd name="T50" fmla="*/ 8 w 72"/>
              <a:gd name="T51" fmla="*/ 88 h 96"/>
              <a:gd name="T52" fmla="*/ 16 w 72"/>
              <a:gd name="T53" fmla="*/ 36 h 96"/>
              <a:gd name="T54" fmla="*/ 36 w 72"/>
              <a:gd name="T55" fmla="*/ 56 h 96"/>
              <a:gd name="T56" fmla="*/ 56 w 72"/>
              <a:gd name="T57" fmla="*/ 36 h 96"/>
              <a:gd name="T58" fmla="*/ 16 w 72"/>
              <a:gd name="T59" fmla="*/ 36 h 96"/>
              <a:gd name="T60" fmla="*/ 12 w 72"/>
              <a:gd name="T61" fmla="*/ 28 h 96"/>
              <a:gd name="T62" fmla="*/ 60 w 72"/>
              <a:gd name="T63" fmla="*/ 28 h 96"/>
              <a:gd name="T64" fmla="*/ 48 w 72"/>
              <a:gd name="T65" fmla="*/ 11 h 96"/>
              <a:gd name="T66" fmla="*/ 48 w 72"/>
              <a:gd name="T67" fmla="*/ 16 h 96"/>
              <a:gd name="T68" fmla="*/ 40 w 72"/>
              <a:gd name="T69" fmla="*/ 16 h 96"/>
              <a:gd name="T70" fmla="*/ 40 w 72"/>
              <a:gd name="T71" fmla="*/ 8 h 96"/>
              <a:gd name="T72" fmla="*/ 32 w 72"/>
              <a:gd name="T73" fmla="*/ 8 h 96"/>
              <a:gd name="T74" fmla="*/ 32 w 72"/>
              <a:gd name="T75" fmla="*/ 16 h 96"/>
              <a:gd name="T76" fmla="*/ 24 w 72"/>
              <a:gd name="T77" fmla="*/ 16 h 96"/>
              <a:gd name="T78" fmla="*/ 24 w 72"/>
              <a:gd name="T79" fmla="*/ 11 h 96"/>
              <a:gd name="T80" fmla="*/ 12 w 72"/>
              <a:gd name="T81" fmla="*/ 2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2" h="96">
                <a:moveTo>
                  <a:pt x="72" y="96"/>
                </a:moveTo>
                <a:cubicBezTo>
                  <a:pt x="0" y="96"/>
                  <a:pt x="0" y="96"/>
                  <a:pt x="0" y="96"/>
                </a:cubicBezTo>
                <a:cubicBezTo>
                  <a:pt x="0" y="84"/>
                  <a:pt x="0" y="84"/>
                  <a:pt x="0" y="84"/>
                </a:cubicBezTo>
                <a:cubicBezTo>
                  <a:pt x="0" y="72"/>
                  <a:pt x="6" y="61"/>
                  <a:pt x="15" y="55"/>
                </a:cubicBezTo>
                <a:cubicBezTo>
                  <a:pt x="11" y="50"/>
                  <a:pt x="8" y="43"/>
                  <a:pt x="8" y="36"/>
                </a:cubicBezTo>
                <a:cubicBezTo>
                  <a:pt x="0" y="36"/>
                  <a:pt x="0" y="36"/>
                  <a:pt x="0" y="36"/>
                </a:cubicBezTo>
                <a:cubicBezTo>
                  <a:pt x="0" y="28"/>
                  <a:pt x="0" y="28"/>
                  <a:pt x="0" y="28"/>
                </a:cubicBezTo>
                <a:cubicBezTo>
                  <a:pt x="4" y="28"/>
                  <a:pt x="4" y="28"/>
                  <a:pt x="4" y="28"/>
                </a:cubicBezTo>
                <a:cubicBezTo>
                  <a:pt x="6" y="12"/>
                  <a:pt x="20" y="0"/>
                  <a:pt x="36" y="0"/>
                </a:cubicBezTo>
                <a:cubicBezTo>
                  <a:pt x="52" y="0"/>
                  <a:pt x="66" y="12"/>
                  <a:pt x="68" y="28"/>
                </a:cubicBezTo>
                <a:cubicBezTo>
                  <a:pt x="72" y="28"/>
                  <a:pt x="72" y="28"/>
                  <a:pt x="72" y="28"/>
                </a:cubicBezTo>
                <a:cubicBezTo>
                  <a:pt x="72" y="36"/>
                  <a:pt x="72" y="36"/>
                  <a:pt x="72" y="36"/>
                </a:cubicBezTo>
                <a:cubicBezTo>
                  <a:pt x="64" y="36"/>
                  <a:pt x="64" y="36"/>
                  <a:pt x="64" y="36"/>
                </a:cubicBezTo>
                <a:cubicBezTo>
                  <a:pt x="64" y="43"/>
                  <a:pt x="61" y="50"/>
                  <a:pt x="57" y="55"/>
                </a:cubicBezTo>
                <a:cubicBezTo>
                  <a:pt x="58" y="56"/>
                  <a:pt x="60" y="57"/>
                  <a:pt x="61" y="59"/>
                </a:cubicBezTo>
                <a:cubicBezTo>
                  <a:pt x="68" y="65"/>
                  <a:pt x="72" y="74"/>
                  <a:pt x="72" y="84"/>
                </a:cubicBezTo>
                <a:lnTo>
                  <a:pt x="72" y="96"/>
                </a:lnTo>
                <a:close/>
                <a:moveTo>
                  <a:pt x="8" y="88"/>
                </a:moveTo>
                <a:cubicBezTo>
                  <a:pt x="64" y="88"/>
                  <a:pt x="64" y="88"/>
                  <a:pt x="64" y="88"/>
                </a:cubicBezTo>
                <a:cubicBezTo>
                  <a:pt x="64" y="84"/>
                  <a:pt x="64" y="84"/>
                  <a:pt x="64" y="84"/>
                </a:cubicBezTo>
                <a:cubicBezTo>
                  <a:pt x="64" y="77"/>
                  <a:pt x="61" y="70"/>
                  <a:pt x="56" y="64"/>
                </a:cubicBezTo>
                <a:cubicBezTo>
                  <a:pt x="54" y="63"/>
                  <a:pt x="52" y="61"/>
                  <a:pt x="50" y="60"/>
                </a:cubicBezTo>
                <a:cubicBezTo>
                  <a:pt x="46" y="63"/>
                  <a:pt x="41" y="64"/>
                  <a:pt x="36" y="64"/>
                </a:cubicBezTo>
                <a:cubicBezTo>
                  <a:pt x="31" y="64"/>
                  <a:pt x="26" y="63"/>
                  <a:pt x="22" y="60"/>
                </a:cubicBezTo>
                <a:cubicBezTo>
                  <a:pt x="13" y="65"/>
                  <a:pt x="8" y="74"/>
                  <a:pt x="8" y="84"/>
                </a:cubicBezTo>
                <a:lnTo>
                  <a:pt x="8" y="88"/>
                </a:lnTo>
                <a:close/>
                <a:moveTo>
                  <a:pt x="16" y="36"/>
                </a:moveTo>
                <a:cubicBezTo>
                  <a:pt x="17" y="48"/>
                  <a:pt x="25" y="56"/>
                  <a:pt x="36" y="56"/>
                </a:cubicBezTo>
                <a:cubicBezTo>
                  <a:pt x="47" y="56"/>
                  <a:pt x="55" y="48"/>
                  <a:pt x="56" y="36"/>
                </a:cubicBezTo>
                <a:lnTo>
                  <a:pt x="16" y="36"/>
                </a:lnTo>
                <a:close/>
                <a:moveTo>
                  <a:pt x="12" y="28"/>
                </a:moveTo>
                <a:cubicBezTo>
                  <a:pt x="60" y="28"/>
                  <a:pt x="60" y="28"/>
                  <a:pt x="60" y="28"/>
                </a:cubicBezTo>
                <a:cubicBezTo>
                  <a:pt x="58" y="21"/>
                  <a:pt x="54" y="15"/>
                  <a:pt x="48" y="11"/>
                </a:cubicBezTo>
                <a:cubicBezTo>
                  <a:pt x="48" y="16"/>
                  <a:pt x="48" y="16"/>
                  <a:pt x="48" y="16"/>
                </a:cubicBezTo>
                <a:cubicBezTo>
                  <a:pt x="40" y="16"/>
                  <a:pt x="40" y="16"/>
                  <a:pt x="40" y="16"/>
                </a:cubicBezTo>
                <a:cubicBezTo>
                  <a:pt x="40" y="8"/>
                  <a:pt x="40" y="8"/>
                  <a:pt x="40" y="8"/>
                </a:cubicBezTo>
                <a:cubicBezTo>
                  <a:pt x="37" y="8"/>
                  <a:pt x="35" y="8"/>
                  <a:pt x="32" y="8"/>
                </a:cubicBezTo>
                <a:cubicBezTo>
                  <a:pt x="32" y="16"/>
                  <a:pt x="32" y="16"/>
                  <a:pt x="32" y="16"/>
                </a:cubicBezTo>
                <a:cubicBezTo>
                  <a:pt x="24" y="16"/>
                  <a:pt x="24" y="16"/>
                  <a:pt x="24" y="16"/>
                </a:cubicBezTo>
                <a:cubicBezTo>
                  <a:pt x="24" y="11"/>
                  <a:pt x="24" y="11"/>
                  <a:pt x="24" y="11"/>
                </a:cubicBezTo>
                <a:cubicBezTo>
                  <a:pt x="18" y="15"/>
                  <a:pt x="14" y="21"/>
                  <a:pt x="12" y="28"/>
                </a:cubicBezTo>
                <a:close/>
              </a:path>
            </a:pathLst>
          </a:custGeom>
          <a:solidFill>
            <a:srgbClr val="00B388"/>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55" name="Group 20"/>
          <p:cNvGrpSpPr>
            <a:grpSpLocks noChangeAspect="1"/>
          </p:cNvGrpSpPr>
          <p:nvPr/>
        </p:nvGrpSpPr>
        <p:grpSpPr bwMode="auto">
          <a:xfrm>
            <a:off x="3392837" y="2138987"/>
            <a:ext cx="418711" cy="622698"/>
            <a:chOff x="3723" y="1986"/>
            <a:chExt cx="234" cy="348"/>
          </a:xfrm>
          <a:solidFill>
            <a:srgbClr val="00B388"/>
          </a:solidFill>
        </p:grpSpPr>
        <p:sp>
          <p:nvSpPr>
            <p:cNvPr id="56" name="Freeform 21"/>
            <p:cNvSpPr>
              <a:spLocks noEditPoints="1"/>
            </p:cNvSpPr>
            <p:nvPr/>
          </p:nvSpPr>
          <p:spPr bwMode="auto">
            <a:xfrm>
              <a:off x="3762" y="2025"/>
              <a:ext cx="156" cy="193"/>
            </a:xfrm>
            <a:custGeom>
              <a:avLst/>
              <a:gdLst>
                <a:gd name="T0" fmla="*/ 156 w 156"/>
                <a:gd name="T1" fmla="*/ 193 h 193"/>
                <a:gd name="T2" fmla="*/ 0 w 156"/>
                <a:gd name="T3" fmla="*/ 193 h 193"/>
                <a:gd name="T4" fmla="*/ 0 w 156"/>
                <a:gd name="T5" fmla="*/ 0 h 193"/>
                <a:gd name="T6" fmla="*/ 156 w 156"/>
                <a:gd name="T7" fmla="*/ 0 h 193"/>
                <a:gd name="T8" fmla="*/ 156 w 156"/>
                <a:gd name="T9" fmla="*/ 193 h 193"/>
                <a:gd name="T10" fmla="*/ 20 w 156"/>
                <a:gd name="T11" fmla="*/ 174 h 193"/>
                <a:gd name="T12" fmla="*/ 137 w 156"/>
                <a:gd name="T13" fmla="*/ 174 h 193"/>
                <a:gd name="T14" fmla="*/ 137 w 156"/>
                <a:gd name="T15" fmla="*/ 19 h 193"/>
                <a:gd name="T16" fmla="*/ 20 w 156"/>
                <a:gd name="T17" fmla="*/ 19 h 193"/>
                <a:gd name="T18" fmla="*/ 20 w 156"/>
                <a:gd name="T19" fmla="*/ 17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93">
                  <a:moveTo>
                    <a:pt x="156" y="193"/>
                  </a:moveTo>
                  <a:lnTo>
                    <a:pt x="0" y="193"/>
                  </a:lnTo>
                  <a:lnTo>
                    <a:pt x="0" y="0"/>
                  </a:lnTo>
                  <a:lnTo>
                    <a:pt x="156" y="0"/>
                  </a:lnTo>
                  <a:lnTo>
                    <a:pt x="156" y="193"/>
                  </a:lnTo>
                  <a:close/>
                  <a:moveTo>
                    <a:pt x="20" y="174"/>
                  </a:moveTo>
                  <a:lnTo>
                    <a:pt x="137" y="174"/>
                  </a:lnTo>
                  <a:lnTo>
                    <a:pt x="137" y="19"/>
                  </a:lnTo>
                  <a:lnTo>
                    <a:pt x="20" y="19"/>
                  </a:lnTo>
                  <a:lnTo>
                    <a:pt x="2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2"/>
            <p:cNvSpPr>
              <a:spLocks noEditPoints="1"/>
            </p:cNvSpPr>
            <p:nvPr/>
          </p:nvSpPr>
          <p:spPr bwMode="auto">
            <a:xfrm>
              <a:off x="3723" y="1986"/>
              <a:ext cx="234" cy="348"/>
            </a:xfrm>
            <a:custGeom>
              <a:avLst/>
              <a:gdLst>
                <a:gd name="T0" fmla="*/ 0 w 234"/>
                <a:gd name="T1" fmla="*/ 0 h 348"/>
                <a:gd name="T2" fmla="*/ 0 w 234"/>
                <a:gd name="T3" fmla="*/ 348 h 348"/>
                <a:gd name="T4" fmla="*/ 234 w 234"/>
                <a:gd name="T5" fmla="*/ 348 h 348"/>
                <a:gd name="T6" fmla="*/ 234 w 234"/>
                <a:gd name="T7" fmla="*/ 0 h 348"/>
                <a:gd name="T8" fmla="*/ 0 w 234"/>
                <a:gd name="T9" fmla="*/ 0 h 348"/>
                <a:gd name="T10" fmla="*/ 215 w 234"/>
                <a:gd name="T11" fmla="*/ 19 h 348"/>
                <a:gd name="T12" fmla="*/ 215 w 234"/>
                <a:gd name="T13" fmla="*/ 251 h 348"/>
                <a:gd name="T14" fmla="*/ 20 w 234"/>
                <a:gd name="T15" fmla="*/ 251 h 348"/>
                <a:gd name="T16" fmla="*/ 20 w 234"/>
                <a:gd name="T17" fmla="*/ 19 h 348"/>
                <a:gd name="T18" fmla="*/ 215 w 234"/>
                <a:gd name="T19" fmla="*/ 19 h 348"/>
                <a:gd name="T20" fmla="*/ 20 w 234"/>
                <a:gd name="T21" fmla="*/ 329 h 348"/>
                <a:gd name="T22" fmla="*/ 20 w 234"/>
                <a:gd name="T23" fmla="*/ 271 h 348"/>
                <a:gd name="T24" fmla="*/ 215 w 234"/>
                <a:gd name="T25" fmla="*/ 271 h 348"/>
                <a:gd name="T26" fmla="*/ 215 w 234"/>
                <a:gd name="T27" fmla="*/ 329 h 348"/>
                <a:gd name="T28" fmla="*/ 20 w 234"/>
                <a:gd name="T29" fmla="*/ 32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4" h="348">
                  <a:moveTo>
                    <a:pt x="0" y="0"/>
                  </a:moveTo>
                  <a:lnTo>
                    <a:pt x="0" y="348"/>
                  </a:lnTo>
                  <a:lnTo>
                    <a:pt x="234" y="348"/>
                  </a:lnTo>
                  <a:lnTo>
                    <a:pt x="234" y="0"/>
                  </a:lnTo>
                  <a:lnTo>
                    <a:pt x="0" y="0"/>
                  </a:lnTo>
                  <a:close/>
                  <a:moveTo>
                    <a:pt x="215" y="19"/>
                  </a:moveTo>
                  <a:lnTo>
                    <a:pt x="215" y="251"/>
                  </a:lnTo>
                  <a:lnTo>
                    <a:pt x="20" y="251"/>
                  </a:lnTo>
                  <a:lnTo>
                    <a:pt x="20" y="19"/>
                  </a:lnTo>
                  <a:lnTo>
                    <a:pt x="215" y="19"/>
                  </a:lnTo>
                  <a:close/>
                  <a:moveTo>
                    <a:pt x="20" y="329"/>
                  </a:moveTo>
                  <a:lnTo>
                    <a:pt x="20" y="271"/>
                  </a:lnTo>
                  <a:lnTo>
                    <a:pt x="215" y="271"/>
                  </a:lnTo>
                  <a:lnTo>
                    <a:pt x="215" y="329"/>
                  </a:lnTo>
                  <a:lnTo>
                    <a:pt x="20"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23"/>
            <p:cNvSpPr>
              <a:spLocks noChangeArrowheads="1"/>
            </p:cNvSpPr>
            <p:nvPr/>
          </p:nvSpPr>
          <p:spPr bwMode="auto">
            <a:xfrm>
              <a:off x="3830" y="2276"/>
              <a:ext cx="20"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367"/>
          <p:cNvGrpSpPr>
            <a:grpSpLocks noChangeAspect="1"/>
          </p:cNvGrpSpPr>
          <p:nvPr/>
        </p:nvGrpSpPr>
        <p:grpSpPr bwMode="auto">
          <a:xfrm>
            <a:off x="5810250" y="2182229"/>
            <a:ext cx="732167" cy="532294"/>
            <a:chOff x="3666" y="2034"/>
            <a:chExt cx="348" cy="253"/>
          </a:xfrm>
          <a:solidFill>
            <a:srgbClr val="00B388"/>
          </a:solidFill>
        </p:grpSpPr>
        <p:sp>
          <p:nvSpPr>
            <p:cNvPr id="60" name="Freeform 368"/>
            <p:cNvSpPr>
              <a:spLocks noEditPoints="1"/>
            </p:cNvSpPr>
            <p:nvPr/>
          </p:nvSpPr>
          <p:spPr bwMode="auto">
            <a:xfrm>
              <a:off x="3801" y="2131"/>
              <a:ext cx="78" cy="78"/>
            </a:xfrm>
            <a:custGeom>
              <a:avLst/>
              <a:gdLst>
                <a:gd name="T0" fmla="*/ 66 w 78"/>
                <a:gd name="T1" fmla="*/ 78 h 78"/>
                <a:gd name="T2" fmla="*/ 12 w 78"/>
                <a:gd name="T3" fmla="*/ 78 h 78"/>
                <a:gd name="T4" fmla="*/ 0 w 78"/>
                <a:gd name="T5" fmla="*/ 0 h 78"/>
                <a:gd name="T6" fmla="*/ 78 w 78"/>
                <a:gd name="T7" fmla="*/ 0 h 78"/>
                <a:gd name="T8" fmla="*/ 66 w 78"/>
                <a:gd name="T9" fmla="*/ 78 h 78"/>
                <a:gd name="T10" fmla="*/ 29 w 78"/>
                <a:gd name="T11" fmla="*/ 58 h 78"/>
                <a:gd name="T12" fmla="*/ 49 w 78"/>
                <a:gd name="T13" fmla="*/ 58 h 78"/>
                <a:gd name="T14" fmla="*/ 56 w 78"/>
                <a:gd name="T15" fmla="*/ 19 h 78"/>
                <a:gd name="T16" fmla="*/ 22 w 78"/>
                <a:gd name="T17" fmla="*/ 19 h 78"/>
                <a:gd name="T18" fmla="*/ 29 w 78"/>
                <a:gd name="T19" fmla="*/ 5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66" y="78"/>
                  </a:moveTo>
                  <a:lnTo>
                    <a:pt x="12" y="78"/>
                  </a:lnTo>
                  <a:lnTo>
                    <a:pt x="0" y="0"/>
                  </a:lnTo>
                  <a:lnTo>
                    <a:pt x="78" y="0"/>
                  </a:lnTo>
                  <a:lnTo>
                    <a:pt x="66" y="78"/>
                  </a:lnTo>
                  <a:close/>
                  <a:moveTo>
                    <a:pt x="29" y="58"/>
                  </a:moveTo>
                  <a:lnTo>
                    <a:pt x="49" y="58"/>
                  </a:lnTo>
                  <a:lnTo>
                    <a:pt x="56" y="19"/>
                  </a:lnTo>
                  <a:lnTo>
                    <a:pt x="22" y="19"/>
                  </a:lnTo>
                  <a:lnTo>
                    <a:pt x="29"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69"/>
            <p:cNvSpPr>
              <a:spLocks noEditPoints="1"/>
            </p:cNvSpPr>
            <p:nvPr/>
          </p:nvSpPr>
          <p:spPr bwMode="auto">
            <a:xfrm>
              <a:off x="3666" y="2034"/>
              <a:ext cx="348" cy="253"/>
            </a:xfrm>
            <a:custGeom>
              <a:avLst/>
              <a:gdLst>
                <a:gd name="T0" fmla="*/ 336 w 348"/>
                <a:gd name="T1" fmla="*/ 116 h 253"/>
                <a:gd name="T2" fmla="*/ 319 w 348"/>
                <a:gd name="T3" fmla="*/ 48 h 253"/>
                <a:gd name="T4" fmla="*/ 232 w 348"/>
                <a:gd name="T5" fmla="*/ 48 h 253"/>
                <a:gd name="T6" fmla="*/ 232 w 348"/>
                <a:gd name="T7" fmla="*/ 0 h 253"/>
                <a:gd name="T8" fmla="*/ 116 w 348"/>
                <a:gd name="T9" fmla="*/ 0 h 253"/>
                <a:gd name="T10" fmla="*/ 116 w 348"/>
                <a:gd name="T11" fmla="*/ 48 h 253"/>
                <a:gd name="T12" fmla="*/ 29 w 348"/>
                <a:gd name="T13" fmla="*/ 48 h 253"/>
                <a:gd name="T14" fmla="*/ 12 w 348"/>
                <a:gd name="T15" fmla="*/ 116 h 253"/>
                <a:gd name="T16" fmla="*/ 0 w 348"/>
                <a:gd name="T17" fmla="*/ 116 h 253"/>
                <a:gd name="T18" fmla="*/ 0 w 348"/>
                <a:gd name="T19" fmla="*/ 136 h 253"/>
                <a:gd name="T20" fmla="*/ 10 w 348"/>
                <a:gd name="T21" fmla="*/ 136 h 253"/>
                <a:gd name="T22" fmla="*/ 29 w 348"/>
                <a:gd name="T23" fmla="*/ 253 h 253"/>
                <a:gd name="T24" fmla="*/ 319 w 348"/>
                <a:gd name="T25" fmla="*/ 253 h 253"/>
                <a:gd name="T26" fmla="*/ 338 w 348"/>
                <a:gd name="T27" fmla="*/ 136 h 253"/>
                <a:gd name="T28" fmla="*/ 348 w 348"/>
                <a:gd name="T29" fmla="*/ 136 h 253"/>
                <a:gd name="T30" fmla="*/ 348 w 348"/>
                <a:gd name="T31" fmla="*/ 116 h 253"/>
                <a:gd name="T32" fmla="*/ 336 w 348"/>
                <a:gd name="T33" fmla="*/ 116 h 253"/>
                <a:gd name="T34" fmla="*/ 135 w 348"/>
                <a:gd name="T35" fmla="*/ 19 h 253"/>
                <a:gd name="T36" fmla="*/ 213 w 348"/>
                <a:gd name="T37" fmla="*/ 19 h 253"/>
                <a:gd name="T38" fmla="*/ 213 w 348"/>
                <a:gd name="T39" fmla="*/ 48 h 253"/>
                <a:gd name="T40" fmla="*/ 135 w 348"/>
                <a:gd name="T41" fmla="*/ 48 h 253"/>
                <a:gd name="T42" fmla="*/ 135 w 348"/>
                <a:gd name="T43" fmla="*/ 19 h 253"/>
                <a:gd name="T44" fmla="*/ 302 w 348"/>
                <a:gd name="T45" fmla="*/ 233 h 253"/>
                <a:gd name="T46" fmla="*/ 261 w 348"/>
                <a:gd name="T47" fmla="*/ 233 h 253"/>
                <a:gd name="T48" fmla="*/ 261 w 348"/>
                <a:gd name="T49" fmla="*/ 194 h 253"/>
                <a:gd name="T50" fmla="*/ 242 w 348"/>
                <a:gd name="T51" fmla="*/ 194 h 253"/>
                <a:gd name="T52" fmla="*/ 242 w 348"/>
                <a:gd name="T53" fmla="*/ 233 h 253"/>
                <a:gd name="T54" fmla="*/ 106 w 348"/>
                <a:gd name="T55" fmla="*/ 233 h 253"/>
                <a:gd name="T56" fmla="*/ 106 w 348"/>
                <a:gd name="T57" fmla="*/ 194 h 253"/>
                <a:gd name="T58" fmla="*/ 87 w 348"/>
                <a:gd name="T59" fmla="*/ 194 h 253"/>
                <a:gd name="T60" fmla="*/ 87 w 348"/>
                <a:gd name="T61" fmla="*/ 233 h 253"/>
                <a:gd name="T62" fmla="*/ 46 w 348"/>
                <a:gd name="T63" fmla="*/ 233 h 253"/>
                <a:gd name="T64" fmla="*/ 29 w 348"/>
                <a:gd name="T65" fmla="*/ 136 h 253"/>
                <a:gd name="T66" fmla="*/ 140 w 348"/>
                <a:gd name="T67" fmla="*/ 136 h 253"/>
                <a:gd name="T68" fmla="*/ 138 w 348"/>
                <a:gd name="T69" fmla="*/ 116 h 253"/>
                <a:gd name="T70" fmla="*/ 31 w 348"/>
                <a:gd name="T71" fmla="*/ 116 h 253"/>
                <a:gd name="T72" fmla="*/ 44 w 348"/>
                <a:gd name="T73" fmla="*/ 68 h 253"/>
                <a:gd name="T74" fmla="*/ 305 w 348"/>
                <a:gd name="T75" fmla="*/ 68 h 253"/>
                <a:gd name="T76" fmla="*/ 317 w 348"/>
                <a:gd name="T77" fmla="*/ 116 h 253"/>
                <a:gd name="T78" fmla="*/ 210 w 348"/>
                <a:gd name="T79" fmla="*/ 116 h 253"/>
                <a:gd name="T80" fmla="*/ 208 w 348"/>
                <a:gd name="T81" fmla="*/ 136 h 253"/>
                <a:gd name="T82" fmla="*/ 319 w 348"/>
                <a:gd name="T83" fmla="*/ 136 h 253"/>
                <a:gd name="T84" fmla="*/ 302 w 348"/>
                <a:gd name="T85" fmla="*/ 23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8" h="253">
                  <a:moveTo>
                    <a:pt x="336" y="116"/>
                  </a:moveTo>
                  <a:lnTo>
                    <a:pt x="319" y="48"/>
                  </a:lnTo>
                  <a:lnTo>
                    <a:pt x="232" y="48"/>
                  </a:lnTo>
                  <a:lnTo>
                    <a:pt x="232" y="0"/>
                  </a:lnTo>
                  <a:lnTo>
                    <a:pt x="116" y="0"/>
                  </a:lnTo>
                  <a:lnTo>
                    <a:pt x="116" y="48"/>
                  </a:lnTo>
                  <a:lnTo>
                    <a:pt x="29" y="48"/>
                  </a:lnTo>
                  <a:lnTo>
                    <a:pt x="12" y="116"/>
                  </a:lnTo>
                  <a:lnTo>
                    <a:pt x="0" y="116"/>
                  </a:lnTo>
                  <a:lnTo>
                    <a:pt x="0" y="136"/>
                  </a:lnTo>
                  <a:lnTo>
                    <a:pt x="10" y="136"/>
                  </a:lnTo>
                  <a:lnTo>
                    <a:pt x="29" y="253"/>
                  </a:lnTo>
                  <a:lnTo>
                    <a:pt x="319" y="253"/>
                  </a:lnTo>
                  <a:lnTo>
                    <a:pt x="338" y="136"/>
                  </a:lnTo>
                  <a:lnTo>
                    <a:pt x="348" y="136"/>
                  </a:lnTo>
                  <a:lnTo>
                    <a:pt x="348" y="116"/>
                  </a:lnTo>
                  <a:lnTo>
                    <a:pt x="336" y="116"/>
                  </a:lnTo>
                  <a:close/>
                  <a:moveTo>
                    <a:pt x="135" y="19"/>
                  </a:moveTo>
                  <a:lnTo>
                    <a:pt x="213" y="19"/>
                  </a:lnTo>
                  <a:lnTo>
                    <a:pt x="213" y="48"/>
                  </a:lnTo>
                  <a:lnTo>
                    <a:pt x="135" y="48"/>
                  </a:lnTo>
                  <a:lnTo>
                    <a:pt x="135" y="19"/>
                  </a:lnTo>
                  <a:close/>
                  <a:moveTo>
                    <a:pt x="302" y="233"/>
                  </a:moveTo>
                  <a:lnTo>
                    <a:pt x="261" y="233"/>
                  </a:lnTo>
                  <a:lnTo>
                    <a:pt x="261" y="194"/>
                  </a:lnTo>
                  <a:lnTo>
                    <a:pt x="242" y="194"/>
                  </a:lnTo>
                  <a:lnTo>
                    <a:pt x="242" y="233"/>
                  </a:lnTo>
                  <a:lnTo>
                    <a:pt x="106" y="233"/>
                  </a:lnTo>
                  <a:lnTo>
                    <a:pt x="106" y="194"/>
                  </a:lnTo>
                  <a:lnTo>
                    <a:pt x="87" y="194"/>
                  </a:lnTo>
                  <a:lnTo>
                    <a:pt x="87" y="233"/>
                  </a:lnTo>
                  <a:lnTo>
                    <a:pt x="46" y="233"/>
                  </a:lnTo>
                  <a:lnTo>
                    <a:pt x="29" y="136"/>
                  </a:lnTo>
                  <a:lnTo>
                    <a:pt x="140" y="136"/>
                  </a:lnTo>
                  <a:lnTo>
                    <a:pt x="138" y="116"/>
                  </a:lnTo>
                  <a:lnTo>
                    <a:pt x="31" y="116"/>
                  </a:lnTo>
                  <a:lnTo>
                    <a:pt x="44" y="68"/>
                  </a:lnTo>
                  <a:lnTo>
                    <a:pt x="305" y="68"/>
                  </a:lnTo>
                  <a:lnTo>
                    <a:pt x="317" y="116"/>
                  </a:lnTo>
                  <a:lnTo>
                    <a:pt x="210" y="116"/>
                  </a:lnTo>
                  <a:lnTo>
                    <a:pt x="208" y="136"/>
                  </a:lnTo>
                  <a:lnTo>
                    <a:pt x="319" y="136"/>
                  </a:lnTo>
                  <a:lnTo>
                    <a:pt x="302"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2" name="Freeform 9"/>
          <p:cNvSpPr>
            <a:spLocks noEditPoints="1"/>
          </p:cNvSpPr>
          <p:nvPr/>
        </p:nvSpPr>
        <p:spPr bwMode="auto">
          <a:xfrm>
            <a:off x="8077412" y="4775138"/>
            <a:ext cx="615454" cy="523400"/>
          </a:xfrm>
          <a:custGeom>
            <a:avLst/>
            <a:gdLst>
              <a:gd name="T0" fmla="*/ 74 w 96"/>
              <a:gd name="T1" fmla="*/ 81 h 81"/>
              <a:gd name="T2" fmla="*/ 22 w 96"/>
              <a:gd name="T3" fmla="*/ 81 h 81"/>
              <a:gd name="T4" fmla="*/ 22 w 96"/>
              <a:gd name="T5" fmla="*/ 70 h 81"/>
              <a:gd name="T6" fmla="*/ 0 w 96"/>
              <a:gd name="T7" fmla="*/ 70 h 81"/>
              <a:gd name="T8" fmla="*/ 0 w 96"/>
              <a:gd name="T9" fmla="*/ 55 h 81"/>
              <a:gd name="T10" fmla="*/ 13 w 96"/>
              <a:gd name="T11" fmla="*/ 32 h 81"/>
              <a:gd name="T12" fmla="*/ 7 w 96"/>
              <a:gd name="T13" fmla="*/ 18 h 81"/>
              <a:gd name="T14" fmla="*/ 26 w 96"/>
              <a:gd name="T15" fmla="*/ 0 h 81"/>
              <a:gd name="T16" fmla="*/ 43 w 96"/>
              <a:gd name="T17" fmla="*/ 11 h 81"/>
              <a:gd name="T18" fmla="*/ 53 w 96"/>
              <a:gd name="T19" fmla="*/ 11 h 81"/>
              <a:gd name="T20" fmla="*/ 70 w 96"/>
              <a:gd name="T21" fmla="*/ 0 h 81"/>
              <a:gd name="T22" fmla="*/ 89 w 96"/>
              <a:gd name="T23" fmla="*/ 18 h 81"/>
              <a:gd name="T24" fmla="*/ 83 w 96"/>
              <a:gd name="T25" fmla="*/ 32 h 81"/>
              <a:gd name="T26" fmla="*/ 96 w 96"/>
              <a:gd name="T27" fmla="*/ 55 h 81"/>
              <a:gd name="T28" fmla="*/ 96 w 96"/>
              <a:gd name="T29" fmla="*/ 70 h 81"/>
              <a:gd name="T30" fmla="*/ 74 w 96"/>
              <a:gd name="T31" fmla="*/ 70 h 81"/>
              <a:gd name="T32" fmla="*/ 74 w 96"/>
              <a:gd name="T33" fmla="*/ 81 h 81"/>
              <a:gd name="T34" fmla="*/ 30 w 96"/>
              <a:gd name="T35" fmla="*/ 73 h 81"/>
              <a:gd name="T36" fmla="*/ 66 w 96"/>
              <a:gd name="T37" fmla="*/ 73 h 81"/>
              <a:gd name="T38" fmla="*/ 66 w 96"/>
              <a:gd name="T39" fmla="*/ 66 h 81"/>
              <a:gd name="T40" fmla="*/ 48 w 96"/>
              <a:gd name="T41" fmla="*/ 48 h 81"/>
              <a:gd name="T42" fmla="*/ 30 w 96"/>
              <a:gd name="T43" fmla="*/ 66 h 81"/>
              <a:gd name="T44" fmla="*/ 30 w 96"/>
              <a:gd name="T45" fmla="*/ 73 h 81"/>
              <a:gd name="T46" fmla="*/ 74 w 96"/>
              <a:gd name="T47" fmla="*/ 62 h 81"/>
              <a:gd name="T48" fmla="*/ 88 w 96"/>
              <a:gd name="T49" fmla="*/ 62 h 81"/>
              <a:gd name="T50" fmla="*/ 88 w 96"/>
              <a:gd name="T51" fmla="*/ 55 h 81"/>
              <a:gd name="T52" fmla="*/ 70 w 96"/>
              <a:gd name="T53" fmla="*/ 37 h 81"/>
              <a:gd name="T54" fmla="*/ 70 w 96"/>
              <a:gd name="T55" fmla="*/ 37 h 81"/>
              <a:gd name="T56" fmla="*/ 65 w 96"/>
              <a:gd name="T57" fmla="*/ 36 h 81"/>
              <a:gd name="T58" fmla="*/ 61 w 96"/>
              <a:gd name="T59" fmla="*/ 43 h 81"/>
              <a:gd name="T60" fmla="*/ 74 w 96"/>
              <a:gd name="T61" fmla="*/ 62 h 81"/>
              <a:gd name="T62" fmla="*/ 8 w 96"/>
              <a:gd name="T63" fmla="*/ 62 h 81"/>
              <a:gd name="T64" fmla="*/ 22 w 96"/>
              <a:gd name="T65" fmla="*/ 62 h 81"/>
              <a:gd name="T66" fmla="*/ 35 w 96"/>
              <a:gd name="T67" fmla="*/ 43 h 81"/>
              <a:gd name="T68" fmla="*/ 31 w 96"/>
              <a:gd name="T69" fmla="*/ 36 h 81"/>
              <a:gd name="T70" fmla="*/ 26 w 96"/>
              <a:gd name="T71" fmla="*/ 37 h 81"/>
              <a:gd name="T72" fmla="*/ 26 w 96"/>
              <a:gd name="T73" fmla="*/ 37 h 81"/>
              <a:gd name="T74" fmla="*/ 26 w 96"/>
              <a:gd name="T75" fmla="*/ 37 h 81"/>
              <a:gd name="T76" fmla="*/ 8 w 96"/>
              <a:gd name="T77" fmla="*/ 55 h 81"/>
              <a:gd name="T78" fmla="*/ 8 w 96"/>
              <a:gd name="T79" fmla="*/ 62 h 81"/>
              <a:gd name="T80" fmla="*/ 48 w 96"/>
              <a:gd name="T81" fmla="*/ 40 h 81"/>
              <a:gd name="T82" fmla="*/ 59 w 96"/>
              <a:gd name="T83" fmla="*/ 29 h 81"/>
              <a:gd name="T84" fmla="*/ 48 w 96"/>
              <a:gd name="T85" fmla="*/ 19 h 81"/>
              <a:gd name="T86" fmla="*/ 37 w 96"/>
              <a:gd name="T87" fmla="*/ 29 h 81"/>
              <a:gd name="T88" fmla="*/ 48 w 96"/>
              <a:gd name="T89" fmla="*/ 40 h 81"/>
              <a:gd name="T90" fmla="*/ 70 w 96"/>
              <a:gd name="T91" fmla="*/ 29 h 81"/>
              <a:gd name="T92" fmla="*/ 70 w 96"/>
              <a:gd name="T93" fmla="*/ 29 h 81"/>
              <a:gd name="T94" fmla="*/ 81 w 96"/>
              <a:gd name="T95" fmla="*/ 18 h 81"/>
              <a:gd name="T96" fmla="*/ 70 w 96"/>
              <a:gd name="T97" fmla="*/ 8 h 81"/>
              <a:gd name="T98" fmla="*/ 60 w 96"/>
              <a:gd name="T99" fmla="*/ 15 h 81"/>
              <a:gd name="T100" fmla="*/ 67 w 96"/>
              <a:gd name="T101" fmla="*/ 28 h 81"/>
              <a:gd name="T102" fmla="*/ 70 w 96"/>
              <a:gd name="T103" fmla="*/ 29 h 81"/>
              <a:gd name="T104" fmla="*/ 26 w 96"/>
              <a:gd name="T105" fmla="*/ 8 h 81"/>
              <a:gd name="T106" fmla="*/ 15 w 96"/>
              <a:gd name="T107" fmla="*/ 18 h 81"/>
              <a:gd name="T108" fmla="*/ 26 w 96"/>
              <a:gd name="T109" fmla="*/ 29 h 81"/>
              <a:gd name="T110" fmla="*/ 29 w 96"/>
              <a:gd name="T111" fmla="*/ 28 h 81"/>
              <a:gd name="T112" fmla="*/ 36 w 96"/>
              <a:gd name="T113" fmla="*/ 15 h 81"/>
              <a:gd name="T114" fmla="*/ 26 w 96"/>
              <a:gd name="T115" fmla="*/ 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6" h="81">
                <a:moveTo>
                  <a:pt x="74" y="81"/>
                </a:moveTo>
                <a:cubicBezTo>
                  <a:pt x="22" y="81"/>
                  <a:pt x="22" y="81"/>
                  <a:pt x="22" y="81"/>
                </a:cubicBezTo>
                <a:cubicBezTo>
                  <a:pt x="22" y="70"/>
                  <a:pt x="22" y="70"/>
                  <a:pt x="22" y="70"/>
                </a:cubicBezTo>
                <a:cubicBezTo>
                  <a:pt x="0" y="70"/>
                  <a:pt x="0" y="70"/>
                  <a:pt x="0" y="70"/>
                </a:cubicBezTo>
                <a:cubicBezTo>
                  <a:pt x="0" y="55"/>
                  <a:pt x="0" y="55"/>
                  <a:pt x="0" y="55"/>
                </a:cubicBezTo>
                <a:cubicBezTo>
                  <a:pt x="0" y="45"/>
                  <a:pt x="5" y="36"/>
                  <a:pt x="13" y="32"/>
                </a:cubicBezTo>
                <a:cubicBezTo>
                  <a:pt x="10" y="29"/>
                  <a:pt x="7" y="24"/>
                  <a:pt x="7" y="18"/>
                </a:cubicBezTo>
                <a:cubicBezTo>
                  <a:pt x="7" y="8"/>
                  <a:pt x="16" y="0"/>
                  <a:pt x="26" y="0"/>
                </a:cubicBezTo>
                <a:cubicBezTo>
                  <a:pt x="34" y="0"/>
                  <a:pt x="41" y="4"/>
                  <a:pt x="43" y="11"/>
                </a:cubicBezTo>
                <a:cubicBezTo>
                  <a:pt x="46" y="10"/>
                  <a:pt x="50" y="10"/>
                  <a:pt x="53" y="11"/>
                </a:cubicBezTo>
                <a:cubicBezTo>
                  <a:pt x="55" y="4"/>
                  <a:pt x="62" y="0"/>
                  <a:pt x="70" y="0"/>
                </a:cubicBezTo>
                <a:cubicBezTo>
                  <a:pt x="80" y="0"/>
                  <a:pt x="89" y="8"/>
                  <a:pt x="89" y="18"/>
                </a:cubicBezTo>
                <a:cubicBezTo>
                  <a:pt x="89" y="24"/>
                  <a:pt x="86" y="29"/>
                  <a:pt x="83" y="32"/>
                </a:cubicBezTo>
                <a:cubicBezTo>
                  <a:pt x="91" y="36"/>
                  <a:pt x="96" y="45"/>
                  <a:pt x="96" y="55"/>
                </a:cubicBezTo>
                <a:cubicBezTo>
                  <a:pt x="96" y="70"/>
                  <a:pt x="96" y="70"/>
                  <a:pt x="96" y="70"/>
                </a:cubicBezTo>
                <a:cubicBezTo>
                  <a:pt x="74" y="70"/>
                  <a:pt x="74" y="70"/>
                  <a:pt x="74" y="70"/>
                </a:cubicBezTo>
                <a:lnTo>
                  <a:pt x="74" y="81"/>
                </a:lnTo>
                <a:close/>
                <a:moveTo>
                  <a:pt x="30" y="73"/>
                </a:moveTo>
                <a:cubicBezTo>
                  <a:pt x="66" y="73"/>
                  <a:pt x="66" y="73"/>
                  <a:pt x="66" y="73"/>
                </a:cubicBezTo>
                <a:cubicBezTo>
                  <a:pt x="66" y="66"/>
                  <a:pt x="66" y="66"/>
                  <a:pt x="66" y="66"/>
                </a:cubicBezTo>
                <a:cubicBezTo>
                  <a:pt x="66" y="56"/>
                  <a:pt x="58" y="48"/>
                  <a:pt x="48" y="48"/>
                </a:cubicBezTo>
                <a:cubicBezTo>
                  <a:pt x="38" y="48"/>
                  <a:pt x="30" y="56"/>
                  <a:pt x="30" y="66"/>
                </a:cubicBezTo>
                <a:lnTo>
                  <a:pt x="30" y="73"/>
                </a:lnTo>
                <a:close/>
                <a:moveTo>
                  <a:pt x="74" y="62"/>
                </a:moveTo>
                <a:cubicBezTo>
                  <a:pt x="88" y="62"/>
                  <a:pt x="88" y="62"/>
                  <a:pt x="88" y="62"/>
                </a:cubicBezTo>
                <a:cubicBezTo>
                  <a:pt x="88" y="55"/>
                  <a:pt x="88" y="55"/>
                  <a:pt x="88" y="55"/>
                </a:cubicBezTo>
                <a:cubicBezTo>
                  <a:pt x="88" y="44"/>
                  <a:pt x="80" y="37"/>
                  <a:pt x="70" y="37"/>
                </a:cubicBezTo>
                <a:cubicBezTo>
                  <a:pt x="70" y="37"/>
                  <a:pt x="70" y="37"/>
                  <a:pt x="70" y="37"/>
                </a:cubicBezTo>
                <a:cubicBezTo>
                  <a:pt x="68" y="37"/>
                  <a:pt x="67" y="37"/>
                  <a:pt x="65" y="36"/>
                </a:cubicBezTo>
                <a:cubicBezTo>
                  <a:pt x="64" y="39"/>
                  <a:pt x="63" y="41"/>
                  <a:pt x="61" y="43"/>
                </a:cubicBezTo>
                <a:cubicBezTo>
                  <a:pt x="68" y="47"/>
                  <a:pt x="73" y="54"/>
                  <a:pt x="74" y="62"/>
                </a:cubicBezTo>
                <a:close/>
                <a:moveTo>
                  <a:pt x="8" y="62"/>
                </a:moveTo>
                <a:cubicBezTo>
                  <a:pt x="22" y="62"/>
                  <a:pt x="22" y="62"/>
                  <a:pt x="22" y="62"/>
                </a:cubicBezTo>
                <a:cubicBezTo>
                  <a:pt x="23" y="54"/>
                  <a:pt x="28" y="47"/>
                  <a:pt x="35" y="43"/>
                </a:cubicBezTo>
                <a:cubicBezTo>
                  <a:pt x="33" y="41"/>
                  <a:pt x="32" y="39"/>
                  <a:pt x="31" y="36"/>
                </a:cubicBezTo>
                <a:cubicBezTo>
                  <a:pt x="29" y="37"/>
                  <a:pt x="28" y="37"/>
                  <a:pt x="26" y="37"/>
                </a:cubicBezTo>
                <a:cubicBezTo>
                  <a:pt x="26" y="37"/>
                  <a:pt x="26" y="37"/>
                  <a:pt x="26" y="37"/>
                </a:cubicBezTo>
                <a:cubicBezTo>
                  <a:pt x="26" y="37"/>
                  <a:pt x="26" y="37"/>
                  <a:pt x="26" y="37"/>
                </a:cubicBezTo>
                <a:cubicBezTo>
                  <a:pt x="16" y="37"/>
                  <a:pt x="8" y="44"/>
                  <a:pt x="8" y="55"/>
                </a:cubicBezTo>
                <a:lnTo>
                  <a:pt x="8" y="62"/>
                </a:lnTo>
                <a:close/>
                <a:moveTo>
                  <a:pt x="48" y="40"/>
                </a:moveTo>
                <a:cubicBezTo>
                  <a:pt x="54" y="40"/>
                  <a:pt x="59" y="35"/>
                  <a:pt x="59" y="29"/>
                </a:cubicBezTo>
                <a:cubicBezTo>
                  <a:pt x="59" y="23"/>
                  <a:pt x="54" y="19"/>
                  <a:pt x="48" y="19"/>
                </a:cubicBezTo>
                <a:cubicBezTo>
                  <a:pt x="42" y="19"/>
                  <a:pt x="37" y="23"/>
                  <a:pt x="37" y="29"/>
                </a:cubicBezTo>
                <a:cubicBezTo>
                  <a:pt x="37" y="35"/>
                  <a:pt x="42" y="40"/>
                  <a:pt x="48" y="40"/>
                </a:cubicBezTo>
                <a:close/>
                <a:moveTo>
                  <a:pt x="70" y="29"/>
                </a:moveTo>
                <a:cubicBezTo>
                  <a:pt x="70" y="29"/>
                  <a:pt x="70" y="29"/>
                  <a:pt x="70" y="29"/>
                </a:cubicBezTo>
                <a:cubicBezTo>
                  <a:pt x="76" y="29"/>
                  <a:pt x="81" y="24"/>
                  <a:pt x="81" y="18"/>
                </a:cubicBezTo>
                <a:cubicBezTo>
                  <a:pt x="81" y="12"/>
                  <a:pt x="76" y="8"/>
                  <a:pt x="70" y="8"/>
                </a:cubicBezTo>
                <a:cubicBezTo>
                  <a:pt x="65" y="8"/>
                  <a:pt x="61" y="11"/>
                  <a:pt x="60" y="15"/>
                </a:cubicBezTo>
                <a:cubicBezTo>
                  <a:pt x="64" y="18"/>
                  <a:pt x="66" y="23"/>
                  <a:pt x="67" y="28"/>
                </a:cubicBezTo>
                <a:cubicBezTo>
                  <a:pt x="68" y="29"/>
                  <a:pt x="69" y="29"/>
                  <a:pt x="70" y="29"/>
                </a:cubicBezTo>
                <a:close/>
                <a:moveTo>
                  <a:pt x="26" y="8"/>
                </a:moveTo>
                <a:cubicBezTo>
                  <a:pt x="20" y="8"/>
                  <a:pt x="15" y="12"/>
                  <a:pt x="15" y="18"/>
                </a:cubicBezTo>
                <a:cubicBezTo>
                  <a:pt x="15" y="24"/>
                  <a:pt x="20" y="29"/>
                  <a:pt x="26" y="29"/>
                </a:cubicBezTo>
                <a:cubicBezTo>
                  <a:pt x="27" y="29"/>
                  <a:pt x="28" y="29"/>
                  <a:pt x="29" y="28"/>
                </a:cubicBezTo>
                <a:cubicBezTo>
                  <a:pt x="30" y="23"/>
                  <a:pt x="32" y="18"/>
                  <a:pt x="36" y="15"/>
                </a:cubicBezTo>
                <a:cubicBezTo>
                  <a:pt x="35" y="11"/>
                  <a:pt x="31" y="8"/>
                  <a:pt x="26" y="8"/>
                </a:cubicBezTo>
                <a:close/>
              </a:path>
            </a:pathLst>
          </a:custGeom>
          <a:solidFill>
            <a:srgbClr val="00B388"/>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00"/>
          <p:cNvSpPr>
            <a:spLocks noEditPoints="1"/>
          </p:cNvSpPr>
          <p:nvPr/>
        </p:nvSpPr>
        <p:spPr bwMode="auto">
          <a:xfrm>
            <a:off x="5896045" y="4791418"/>
            <a:ext cx="503910" cy="503910"/>
          </a:xfrm>
          <a:custGeom>
            <a:avLst/>
            <a:gdLst>
              <a:gd name="T0" fmla="*/ 83 w 96"/>
              <a:gd name="T1" fmla="*/ 96 h 96"/>
              <a:gd name="T2" fmla="*/ 69 w 96"/>
              <a:gd name="T3" fmla="*/ 96 h 96"/>
              <a:gd name="T4" fmla="*/ 60 w 96"/>
              <a:gd name="T5" fmla="*/ 68 h 96"/>
              <a:gd name="T6" fmla="*/ 72 w 96"/>
              <a:gd name="T7" fmla="*/ 68 h 96"/>
              <a:gd name="T8" fmla="*/ 72 w 96"/>
              <a:gd name="T9" fmla="*/ 52 h 96"/>
              <a:gd name="T10" fmla="*/ 56 w 96"/>
              <a:gd name="T11" fmla="*/ 52 h 96"/>
              <a:gd name="T12" fmla="*/ 56 w 96"/>
              <a:gd name="T13" fmla="*/ 44 h 96"/>
              <a:gd name="T14" fmla="*/ 64 w 96"/>
              <a:gd name="T15" fmla="*/ 44 h 96"/>
              <a:gd name="T16" fmla="*/ 64 w 96"/>
              <a:gd name="T17" fmla="*/ 12 h 96"/>
              <a:gd name="T18" fmla="*/ 76 w 96"/>
              <a:gd name="T19" fmla="*/ 0 h 96"/>
              <a:gd name="T20" fmla="*/ 88 w 96"/>
              <a:gd name="T21" fmla="*/ 12 h 96"/>
              <a:gd name="T22" fmla="*/ 88 w 96"/>
              <a:gd name="T23" fmla="*/ 44 h 96"/>
              <a:gd name="T24" fmla="*/ 96 w 96"/>
              <a:gd name="T25" fmla="*/ 44 h 96"/>
              <a:gd name="T26" fmla="*/ 96 w 96"/>
              <a:gd name="T27" fmla="*/ 52 h 96"/>
              <a:gd name="T28" fmla="*/ 80 w 96"/>
              <a:gd name="T29" fmla="*/ 52 h 96"/>
              <a:gd name="T30" fmla="*/ 80 w 96"/>
              <a:gd name="T31" fmla="*/ 68 h 96"/>
              <a:gd name="T32" fmla="*/ 91 w 96"/>
              <a:gd name="T33" fmla="*/ 68 h 96"/>
              <a:gd name="T34" fmla="*/ 83 w 96"/>
              <a:gd name="T35" fmla="*/ 96 h 96"/>
              <a:gd name="T36" fmla="*/ 75 w 96"/>
              <a:gd name="T37" fmla="*/ 88 h 96"/>
              <a:gd name="T38" fmla="*/ 77 w 96"/>
              <a:gd name="T39" fmla="*/ 88 h 96"/>
              <a:gd name="T40" fmla="*/ 80 w 96"/>
              <a:gd name="T41" fmla="*/ 76 h 96"/>
              <a:gd name="T42" fmla="*/ 71 w 96"/>
              <a:gd name="T43" fmla="*/ 76 h 96"/>
              <a:gd name="T44" fmla="*/ 75 w 96"/>
              <a:gd name="T45" fmla="*/ 88 h 96"/>
              <a:gd name="T46" fmla="*/ 72 w 96"/>
              <a:gd name="T47" fmla="*/ 44 h 96"/>
              <a:gd name="T48" fmla="*/ 80 w 96"/>
              <a:gd name="T49" fmla="*/ 44 h 96"/>
              <a:gd name="T50" fmla="*/ 80 w 96"/>
              <a:gd name="T51" fmla="*/ 12 h 96"/>
              <a:gd name="T52" fmla="*/ 76 w 96"/>
              <a:gd name="T53" fmla="*/ 8 h 96"/>
              <a:gd name="T54" fmla="*/ 72 w 96"/>
              <a:gd name="T55" fmla="*/ 12 h 96"/>
              <a:gd name="T56" fmla="*/ 72 w 96"/>
              <a:gd name="T57" fmla="*/ 44 h 96"/>
              <a:gd name="T58" fmla="*/ 24 w 96"/>
              <a:gd name="T59" fmla="*/ 96 h 96"/>
              <a:gd name="T60" fmla="*/ 16 w 96"/>
              <a:gd name="T61" fmla="*/ 92 h 96"/>
              <a:gd name="T62" fmla="*/ 12 w 96"/>
              <a:gd name="T63" fmla="*/ 84 h 96"/>
              <a:gd name="T64" fmla="*/ 12 w 96"/>
              <a:gd name="T65" fmla="*/ 45 h 96"/>
              <a:gd name="T66" fmla="*/ 0 w 96"/>
              <a:gd name="T67" fmla="*/ 24 h 96"/>
              <a:gd name="T68" fmla="*/ 15 w 96"/>
              <a:gd name="T69" fmla="*/ 2 h 96"/>
              <a:gd name="T70" fmla="*/ 20 w 96"/>
              <a:gd name="T71" fmla="*/ 0 h 96"/>
              <a:gd name="T72" fmla="*/ 20 w 96"/>
              <a:gd name="T73" fmla="*/ 20 h 96"/>
              <a:gd name="T74" fmla="*/ 28 w 96"/>
              <a:gd name="T75" fmla="*/ 20 h 96"/>
              <a:gd name="T76" fmla="*/ 28 w 96"/>
              <a:gd name="T77" fmla="*/ 0 h 96"/>
              <a:gd name="T78" fmla="*/ 34 w 96"/>
              <a:gd name="T79" fmla="*/ 2 h 96"/>
              <a:gd name="T80" fmla="*/ 48 w 96"/>
              <a:gd name="T81" fmla="*/ 24 h 96"/>
              <a:gd name="T82" fmla="*/ 36 w 96"/>
              <a:gd name="T83" fmla="*/ 45 h 96"/>
              <a:gd name="T84" fmla="*/ 36 w 96"/>
              <a:gd name="T85" fmla="*/ 84 h 96"/>
              <a:gd name="T86" fmla="*/ 24 w 96"/>
              <a:gd name="T87" fmla="*/ 96 h 96"/>
              <a:gd name="T88" fmla="*/ 12 w 96"/>
              <a:gd name="T89" fmla="*/ 14 h 96"/>
              <a:gd name="T90" fmla="*/ 8 w 96"/>
              <a:gd name="T91" fmla="*/ 24 h 96"/>
              <a:gd name="T92" fmla="*/ 18 w 96"/>
              <a:gd name="T93" fmla="*/ 39 h 96"/>
              <a:gd name="T94" fmla="*/ 20 w 96"/>
              <a:gd name="T95" fmla="*/ 40 h 96"/>
              <a:gd name="T96" fmla="*/ 20 w 96"/>
              <a:gd name="T97" fmla="*/ 84 h 96"/>
              <a:gd name="T98" fmla="*/ 21 w 96"/>
              <a:gd name="T99" fmla="*/ 87 h 96"/>
              <a:gd name="T100" fmla="*/ 24 w 96"/>
              <a:gd name="T101" fmla="*/ 88 h 96"/>
              <a:gd name="T102" fmla="*/ 28 w 96"/>
              <a:gd name="T103" fmla="*/ 84 h 96"/>
              <a:gd name="T104" fmla="*/ 28 w 96"/>
              <a:gd name="T105" fmla="*/ 40 h 96"/>
              <a:gd name="T106" fmla="*/ 30 w 96"/>
              <a:gd name="T107" fmla="*/ 39 h 96"/>
              <a:gd name="T108" fmla="*/ 40 w 96"/>
              <a:gd name="T109" fmla="*/ 24 h 96"/>
              <a:gd name="T110" fmla="*/ 36 w 96"/>
              <a:gd name="T111" fmla="*/ 14 h 96"/>
              <a:gd name="T112" fmla="*/ 36 w 96"/>
              <a:gd name="T113" fmla="*/ 28 h 96"/>
              <a:gd name="T114" fmla="*/ 12 w 96"/>
              <a:gd name="T115" fmla="*/ 28 h 96"/>
              <a:gd name="T116" fmla="*/ 12 w 96"/>
              <a:gd name="T117"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 h="96">
                <a:moveTo>
                  <a:pt x="83" y="96"/>
                </a:moveTo>
                <a:cubicBezTo>
                  <a:pt x="69" y="96"/>
                  <a:pt x="69" y="96"/>
                  <a:pt x="69" y="96"/>
                </a:cubicBezTo>
                <a:cubicBezTo>
                  <a:pt x="60" y="68"/>
                  <a:pt x="60" y="68"/>
                  <a:pt x="60" y="68"/>
                </a:cubicBezTo>
                <a:cubicBezTo>
                  <a:pt x="72" y="68"/>
                  <a:pt x="72" y="68"/>
                  <a:pt x="72" y="68"/>
                </a:cubicBezTo>
                <a:cubicBezTo>
                  <a:pt x="72" y="52"/>
                  <a:pt x="72" y="52"/>
                  <a:pt x="72" y="52"/>
                </a:cubicBezTo>
                <a:cubicBezTo>
                  <a:pt x="56" y="52"/>
                  <a:pt x="56" y="52"/>
                  <a:pt x="56" y="52"/>
                </a:cubicBezTo>
                <a:cubicBezTo>
                  <a:pt x="56" y="44"/>
                  <a:pt x="56" y="44"/>
                  <a:pt x="56" y="44"/>
                </a:cubicBezTo>
                <a:cubicBezTo>
                  <a:pt x="64" y="44"/>
                  <a:pt x="64" y="44"/>
                  <a:pt x="64" y="44"/>
                </a:cubicBezTo>
                <a:cubicBezTo>
                  <a:pt x="64" y="12"/>
                  <a:pt x="64" y="12"/>
                  <a:pt x="64" y="12"/>
                </a:cubicBezTo>
                <a:cubicBezTo>
                  <a:pt x="64" y="5"/>
                  <a:pt x="69" y="0"/>
                  <a:pt x="76" y="0"/>
                </a:cubicBezTo>
                <a:cubicBezTo>
                  <a:pt x="82" y="0"/>
                  <a:pt x="88" y="5"/>
                  <a:pt x="88" y="12"/>
                </a:cubicBezTo>
                <a:cubicBezTo>
                  <a:pt x="88" y="44"/>
                  <a:pt x="88" y="44"/>
                  <a:pt x="88" y="44"/>
                </a:cubicBezTo>
                <a:cubicBezTo>
                  <a:pt x="96" y="44"/>
                  <a:pt x="96" y="44"/>
                  <a:pt x="96" y="44"/>
                </a:cubicBezTo>
                <a:cubicBezTo>
                  <a:pt x="96" y="52"/>
                  <a:pt x="96" y="52"/>
                  <a:pt x="96" y="52"/>
                </a:cubicBezTo>
                <a:cubicBezTo>
                  <a:pt x="80" y="52"/>
                  <a:pt x="80" y="52"/>
                  <a:pt x="80" y="52"/>
                </a:cubicBezTo>
                <a:cubicBezTo>
                  <a:pt x="80" y="68"/>
                  <a:pt x="80" y="68"/>
                  <a:pt x="80" y="68"/>
                </a:cubicBezTo>
                <a:cubicBezTo>
                  <a:pt x="91" y="68"/>
                  <a:pt x="91" y="68"/>
                  <a:pt x="91" y="68"/>
                </a:cubicBezTo>
                <a:lnTo>
                  <a:pt x="83" y="96"/>
                </a:lnTo>
                <a:close/>
                <a:moveTo>
                  <a:pt x="75" y="88"/>
                </a:moveTo>
                <a:cubicBezTo>
                  <a:pt x="77" y="88"/>
                  <a:pt x="77" y="88"/>
                  <a:pt x="77" y="88"/>
                </a:cubicBezTo>
                <a:cubicBezTo>
                  <a:pt x="80" y="76"/>
                  <a:pt x="80" y="76"/>
                  <a:pt x="80" y="76"/>
                </a:cubicBezTo>
                <a:cubicBezTo>
                  <a:pt x="71" y="76"/>
                  <a:pt x="71" y="76"/>
                  <a:pt x="71" y="76"/>
                </a:cubicBezTo>
                <a:lnTo>
                  <a:pt x="75" y="88"/>
                </a:lnTo>
                <a:close/>
                <a:moveTo>
                  <a:pt x="72" y="44"/>
                </a:moveTo>
                <a:cubicBezTo>
                  <a:pt x="80" y="44"/>
                  <a:pt x="80" y="44"/>
                  <a:pt x="80" y="44"/>
                </a:cubicBezTo>
                <a:cubicBezTo>
                  <a:pt x="80" y="12"/>
                  <a:pt x="80" y="12"/>
                  <a:pt x="80" y="12"/>
                </a:cubicBezTo>
                <a:cubicBezTo>
                  <a:pt x="80" y="10"/>
                  <a:pt x="78" y="8"/>
                  <a:pt x="76" y="8"/>
                </a:cubicBezTo>
                <a:cubicBezTo>
                  <a:pt x="74" y="8"/>
                  <a:pt x="72" y="10"/>
                  <a:pt x="72" y="12"/>
                </a:cubicBezTo>
                <a:lnTo>
                  <a:pt x="72" y="44"/>
                </a:lnTo>
                <a:close/>
                <a:moveTo>
                  <a:pt x="24" y="96"/>
                </a:moveTo>
                <a:cubicBezTo>
                  <a:pt x="21" y="96"/>
                  <a:pt x="18" y="95"/>
                  <a:pt x="16" y="92"/>
                </a:cubicBezTo>
                <a:cubicBezTo>
                  <a:pt x="13" y="90"/>
                  <a:pt x="12" y="87"/>
                  <a:pt x="12" y="84"/>
                </a:cubicBezTo>
                <a:cubicBezTo>
                  <a:pt x="12" y="45"/>
                  <a:pt x="12" y="45"/>
                  <a:pt x="12" y="45"/>
                </a:cubicBezTo>
                <a:cubicBezTo>
                  <a:pt x="5" y="41"/>
                  <a:pt x="0" y="33"/>
                  <a:pt x="0" y="24"/>
                </a:cubicBezTo>
                <a:cubicBezTo>
                  <a:pt x="0" y="15"/>
                  <a:pt x="6" y="6"/>
                  <a:pt x="15" y="2"/>
                </a:cubicBezTo>
                <a:cubicBezTo>
                  <a:pt x="20" y="0"/>
                  <a:pt x="20" y="0"/>
                  <a:pt x="20" y="0"/>
                </a:cubicBezTo>
                <a:cubicBezTo>
                  <a:pt x="20" y="20"/>
                  <a:pt x="20" y="20"/>
                  <a:pt x="20" y="20"/>
                </a:cubicBezTo>
                <a:cubicBezTo>
                  <a:pt x="28" y="20"/>
                  <a:pt x="28" y="20"/>
                  <a:pt x="28" y="20"/>
                </a:cubicBezTo>
                <a:cubicBezTo>
                  <a:pt x="28" y="0"/>
                  <a:pt x="28" y="0"/>
                  <a:pt x="28" y="0"/>
                </a:cubicBezTo>
                <a:cubicBezTo>
                  <a:pt x="34" y="2"/>
                  <a:pt x="34" y="2"/>
                  <a:pt x="34" y="2"/>
                </a:cubicBezTo>
                <a:cubicBezTo>
                  <a:pt x="42" y="6"/>
                  <a:pt x="48" y="15"/>
                  <a:pt x="48" y="24"/>
                </a:cubicBezTo>
                <a:cubicBezTo>
                  <a:pt x="48" y="33"/>
                  <a:pt x="43" y="41"/>
                  <a:pt x="36" y="45"/>
                </a:cubicBezTo>
                <a:cubicBezTo>
                  <a:pt x="36" y="84"/>
                  <a:pt x="36" y="84"/>
                  <a:pt x="36" y="84"/>
                </a:cubicBezTo>
                <a:cubicBezTo>
                  <a:pt x="36" y="91"/>
                  <a:pt x="31" y="96"/>
                  <a:pt x="24" y="96"/>
                </a:cubicBezTo>
                <a:close/>
                <a:moveTo>
                  <a:pt x="12" y="14"/>
                </a:moveTo>
                <a:cubicBezTo>
                  <a:pt x="10" y="17"/>
                  <a:pt x="8" y="20"/>
                  <a:pt x="8" y="24"/>
                </a:cubicBezTo>
                <a:cubicBezTo>
                  <a:pt x="8" y="31"/>
                  <a:pt x="12" y="36"/>
                  <a:pt x="18" y="39"/>
                </a:cubicBezTo>
                <a:cubicBezTo>
                  <a:pt x="20" y="40"/>
                  <a:pt x="20" y="40"/>
                  <a:pt x="20" y="40"/>
                </a:cubicBezTo>
                <a:cubicBezTo>
                  <a:pt x="20" y="84"/>
                  <a:pt x="20" y="84"/>
                  <a:pt x="20" y="84"/>
                </a:cubicBezTo>
                <a:cubicBezTo>
                  <a:pt x="20" y="85"/>
                  <a:pt x="21" y="86"/>
                  <a:pt x="21" y="87"/>
                </a:cubicBezTo>
                <a:cubicBezTo>
                  <a:pt x="22" y="88"/>
                  <a:pt x="23" y="88"/>
                  <a:pt x="24" y="88"/>
                </a:cubicBezTo>
                <a:cubicBezTo>
                  <a:pt x="26" y="88"/>
                  <a:pt x="28" y="86"/>
                  <a:pt x="28" y="84"/>
                </a:cubicBezTo>
                <a:cubicBezTo>
                  <a:pt x="28" y="40"/>
                  <a:pt x="28" y="40"/>
                  <a:pt x="28" y="40"/>
                </a:cubicBezTo>
                <a:cubicBezTo>
                  <a:pt x="30" y="39"/>
                  <a:pt x="30" y="39"/>
                  <a:pt x="30" y="39"/>
                </a:cubicBezTo>
                <a:cubicBezTo>
                  <a:pt x="36" y="36"/>
                  <a:pt x="40" y="31"/>
                  <a:pt x="40" y="24"/>
                </a:cubicBezTo>
                <a:cubicBezTo>
                  <a:pt x="40" y="20"/>
                  <a:pt x="39" y="17"/>
                  <a:pt x="36" y="14"/>
                </a:cubicBezTo>
                <a:cubicBezTo>
                  <a:pt x="36" y="28"/>
                  <a:pt x="36" y="28"/>
                  <a:pt x="36" y="28"/>
                </a:cubicBezTo>
                <a:cubicBezTo>
                  <a:pt x="12" y="28"/>
                  <a:pt x="12" y="28"/>
                  <a:pt x="12" y="28"/>
                </a:cubicBezTo>
                <a:lnTo>
                  <a:pt x="12" y="14"/>
                </a:lnTo>
                <a:close/>
              </a:path>
            </a:pathLst>
          </a:custGeom>
          <a:solidFill>
            <a:srgbClr val="00B388"/>
          </a:solidFill>
          <a:ln>
            <a:noFill/>
          </a:ln>
        </p:spPr>
        <p:txBody>
          <a:bodyPr vert="horz" wrap="square" lIns="91440" tIns="45720" rIns="91440" bIns="45720" numCol="1" anchor="t" anchorCtr="0" compatLnSpc="1">
            <a:prstTxWarp prst="textNoShape">
              <a:avLst/>
            </a:prstTxWarp>
          </a:bodyPr>
          <a:lstStyle/>
          <a:p>
            <a:endParaRPr lang="en-US"/>
          </a:p>
        </p:txBody>
      </p:sp>
      <p:pic>
        <p:nvPicPr>
          <p:cNvPr id="64" name="Picture 2" descr="https://upload.wikimedia.org/wikipedia/commons/thumb/9/96/Microsoft_logo_(2012).svg/2000px-Microsoft_logo_(2012).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71889" y="4766216"/>
            <a:ext cx="817515" cy="17453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http://www.geeknewscentral.com/wp-content/uploads/2011/03/opensuse.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37009" y="5047504"/>
            <a:ext cx="695707" cy="33741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 descr="https://upload.wikimedia.org/wikipedia/commons/thumb/9/9a/Vmware.svg/1000px-Vmwar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00320" y="5162084"/>
            <a:ext cx="664170" cy="10825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8" descr="https://upload.wikimedia.org/wikipedia/en/thumb/6/6c/RedHat.svg/1280px-RedHat.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69963" y="4734749"/>
            <a:ext cx="735991" cy="237472"/>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Group 33"/>
          <p:cNvGrpSpPr/>
          <p:nvPr/>
        </p:nvGrpSpPr>
        <p:grpSpPr>
          <a:xfrm>
            <a:off x="5562920" y="3033936"/>
            <a:ext cx="1943061" cy="923636"/>
            <a:chOff x="5562920" y="3011055"/>
            <a:chExt cx="1943061" cy="923636"/>
          </a:xfrm>
          <a:solidFill>
            <a:srgbClr val="00B388"/>
          </a:solidFill>
        </p:grpSpPr>
        <p:sp>
          <p:nvSpPr>
            <p:cNvPr id="69" name="Freeform 109"/>
            <p:cNvSpPr/>
            <p:nvPr/>
          </p:nvSpPr>
          <p:spPr bwMode="ltGray">
            <a:xfrm>
              <a:off x="5615212" y="3011055"/>
              <a:ext cx="1838602" cy="375137"/>
            </a:xfrm>
            <a:custGeom>
              <a:avLst/>
              <a:gdLst>
                <a:gd name="connsiteX0" fmla="*/ 453079 w 1838602"/>
                <a:gd name="connsiteY0" fmla="*/ 0 h 375137"/>
                <a:gd name="connsiteX1" fmla="*/ 1385522 w 1838602"/>
                <a:gd name="connsiteY1" fmla="*/ 0 h 375137"/>
                <a:gd name="connsiteX2" fmla="*/ 1837957 w 1838602"/>
                <a:gd name="connsiteY2" fmla="*/ 368746 h 375137"/>
                <a:gd name="connsiteX3" fmla="*/ 1838602 w 1838602"/>
                <a:gd name="connsiteY3" fmla="*/ 375137 h 375137"/>
                <a:gd name="connsiteX4" fmla="*/ 1780810 w 1838602"/>
                <a:gd name="connsiteY4" fmla="*/ 375137 h 375137"/>
                <a:gd name="connsiteX5" fmla="*/ 1758971 w 1838602"/>
                <a:gd name="connsiteY5" fmla="*/ 304782 h 375137"/>
                <a:gd name="connsiteX6" fmla="*/ 1387234 w 1838602"/>
                <a:gd name="connsiteY6" fmla="*/ 58378 h 375137"/>
                <a:gd name="connsiteX7" fmla="*/ 451367 w 1838602"/>
                <a:gd name="connsiteY7" fmla="*/ 58378 h 375137"/>
                <a:gd name="connsiteX8" fmla="*/ 75910 w 1838602"/>
                <a:gd name="connsiteY8" fmla="*/ 313888 h 375137"/>
                <a:gd name="connsiteX9" fmla="*/ 57720 w 1838602"/>
                <a:gd name="connsiteY9" fmla="*/ 375137 h 375137"/>
                <a:gd name="connsiteX10" fmla="*/ 0 w 1838602"/>
                <a:gd name="connsiteY10" fmla="*/ 375137 h 375137"/>
                <a:gd name="connsiteX11" fmla="*/ 644 w 1838602"/>
                <a:gd name="connsiteY11" fmla="*/ 368746 h 375137"/>
                <a:gd name="connsiteX12" fmla="*/ 453079 w 1838602"/>
                <a:gd name="connsiteY12" fmla="*/ 0 h 3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8602" h="375137">
                  <a:moveTo>
                    <a:pt x="453079" y="0"/>
                  </a:moveTo>
                  <a:lnTo>
                    <a:pt x="1385522" y="0"/>
                  </a:lnTo>
                  <a:cubicBezTo>
                    <a:pt x="1608695" y="0"/>
                    <a:pt x="1794895" y="158303"/>
                    <a:pt x="1837957" y="368746"/>
                  </a:cubicBezTo>
                  <a:lnTo>
                    <a:pt x="1838602" y="375137"/>
                  </a:lnTo>
                  <a:lnTo>
                    <a:pt x="1780810" y="375137"/>
                  </a:lnTo>
                  <a:lnTo>
                    <a:pt x="1758971" y="304782"/>
                  </a:lnTo>
                  <a:cubicBezTo>
                    <a:pt x="1697725" y="159981"/>
                    <a:pt x="1554345" y="58378"/>
                    <a:pt x="1387234" y="58378"/>
                  </a:cubicBezTo>
                  <a:lnTo>
                    <a:pt x="451367" y="58378"/>
                  </a:lnTo>
                  <a:cubicBezTo>
                    <a:pt x="280775" y="58378"/>
                    <a:pt x="134913" y="164258"/>
                    <a:pt x="75910" y="313888"/>
                  </a:cubicBezTo>
                  <a:lnTo>
                    <a:pt x="57720" y="375137"/>
                  </a:lnTo>
                  <a:lnTo>
                    <a:pt x="0" y="375137"/>
                  </a:lnTo>
                  <a:lnTo>
                    <a:pt x="644" y="368746"/>
                  </a:lnTo>
                  <a:cubicBezTo>
                    <a:pt x="43707" y="158303"/>
                    <a:pt x="229906" y="0"/>
                    <a:pt x="453079" y="0"/>
                  </a:cubicBezTo>
                  <a:close/>
                </a:path>
              </a:pathLst>
            </a:cu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sp>
          <p:nvSpPr>
            <p:cNvPr id="70" name="Freeform 104"/>
            <p:cNvSpPr/>
            <p:nvPr/>
          </p:nvSpPr>
          <p:spPr bwMode="ltGray">
            <a:xfrm>
              <a:off x="5611178" y="3519542"/>
              <a:ext cx="1846669" cy="415149"/>
            </a:xfrm>
            <a:custGeom>
              <a:avLst/>
              <a:gdLst>
                <a:gd name="connsiteX0" fmla="*/ 0 w 1846669"/>
                <a:gd name="connsiteY0" fmla="*/ 0 h 415149"/>
                <a:gd name="connsiteX1" fmla="*/ 56665 w 1846669"/>
                <a:gd name="connsiteY1" fmla="*/ 0 h 415149"/>
                <a:gd name="connsiteX2" fmla="*/ 60157 w 1846669"/>
                <a:gd name="connsiteY2" fmla="*/ 34638 h 415149"/>
                <a:gd name="connsiteX3" fmla="*/ 455401 w 1846669"/>
                <a:gd name="connsiteY3" fmla="*/ 356772 h 415149"/>
                <a:gd name="connsiteX4" fmla="*/ 1391267 w 1846669"/>
                <a:gd name="connsiteY4" fmla="*/ 356773 h 415149"/>
                <a:gd name="connsiteX5" fmla="*/ 1786512 w 1846669"/>
                <a:gd name="connsiteY5" fmla="*/ 34639 h 415149"/>
                <a:gd name="connsiteX6" fmla="*/ 1790004 w 1846669"/>
                <a:gd name="connsiteY6" fmla="*/ 0 h 415149"/>
                <a:gd name="connsiteX7" fmla="*/ 1846669 w 1846669"/>
                <a:gd name="connsiteY7" fmla="*/ 0 h 415149"/>
                <a:gd name="connsiteX8" fmla="*/ 1841991 w 1846669"/>
                <a:gd name="connsiteY8" fmla="*/ 46403 h 415149"/>
                <a:gd name="connsiteX9" fmla="*/ 1389556 w 1846669"/>
                <a:gd name="connsiteY9" fmla="*/ 415149 h 415149"/>
                <a:gd name="connsiteX10" fmla="*/ 457113 w 1846669"/>
                <a:gd name="connsiteY10" fmla="*/ 415149 h 415149"/>
                <a:gd name="connsiteX11" fmla="*/ 4678 w 1846669"/>
                <a:gd name="connsiteY11" fmla="*/ 46403 h 415149"/>
                <a:gd name="connsiteX12" fmla="*/ 0 w 1846669"/>
                <a:gd name="connsiteY12" fmla="*/ 0 h 415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6669" h="415149">
                  <a:moveTo>
                    <a:pt x="0" y="0"/>
                  </a:moveTo>
                  <a:lnTo>
                    <a:pt x="56665" y="0"/>
                  </a:lnTo>
                  <a:lnTo>
                    <a:pt x="60157" y="34638"/>
                  </a:lnTo>
                  <a:cubicBezTo>
                    <a:pt x="97776" y="218480"/>
                    <a:pt x="260439" y="356772"/>
                    <a:pt x="455401" y="356772"/>
                  </a:cubicBezTo>
                  <a:lnTo>
                    <a:pt x="1391267" y="356773"/>
                  </a:lnTo>
                  <a:cubicBezTo>
                    <a:pt x="1586229" y="356773"/>
                    <a:pt x="1748892" y="218481"/>
                    <a:pt x="1786512" y="34639"/>
                  </a:cubicBezTo>
                  <a:lnTo>
                    <a:pt x="1790004" y="0"/>
                  </a:lnTo>
                  <a:lnTo>
                    <a:pt x="1846669" y="0"/>
                  </a:lnTo>
                  <a:lnTo>
                    <a:pt x="1841991" y="46403"/>
                  </a:lnTo>
                  <a:cubicBezTo>
                    <a:pt x="1798929" y="256846"/>
                    <a:pt x="1612729" y="415149"/>
                    <a:pt x="1389556" y="415149"/>
                  </a:cubicBezTo>
                  <a:lnTo>
                    <a:pt x="457113" y="415149"/>
                  </a:lnTo>
                  <a:cubicBezTo>
                    <a:pt x="233940" y="415149"/>
                    <a:pt x="47741" y="256846"/>
                    <a:pt x="4678" y="46403"/>
                  </a:cubicBezTo>
                  <a:lnTo>
                    <a:pt x="0" y="0"/>
                  </a:lnTo>
                  <a:close/>
                </a:path>
              </a:pathLst>
            </a:cu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sp>
          <p:nvSpPr>
            <p:cNvPr id="71" name="Isosceles Triangle 31"/>
            <p:cNvSpPr/>
            <p:nvPr/>
          </p:nvSpPr>
          <p:spPr bwMode="ltGray">
            <a:xfrm rot="10800000" flipV="1">
              <a:off x="5562920" y="3411810"/>
              <a:ext cx="161925" cy="113859"/>
            </a:xfrm>
            <a:prstGeom prst="triangl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sp>
          <p:nvSpPr>
            <p:cNvPr id="72" name="Isosceles Triangle 118"/>
            <p:cNvSpPr/>
            <p:nvPr/>
          </p:nvSpPr>
          <p:spPr bwMode="ltGray">
            <a:xfrm flipV="1">
              <a:off x="7344056" y="3383017"/>
              <a:ext cx="161925" cy="113859"/>
            </a:xfrm>
            <a:prstGeom prst="triangl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grpSp>
    </p:spTree>
    <p:extLst>
      <p:ext uri="{BB962C8B-B14F-4D97-AF65-F5344CB8AC3E}">
        <p14:creationId xmlns:p14="http://schemas.microsoft.com/office/powerpoint/2010/main" val="332689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ko-KR" altLang="en-US" dirty="0"/>
              <a:t>감사합니다</a:t>
            </a:r>
            <a:r>
              <a:rPr lang="en-US" altLang="ko-KR" dirty="0"/>
              <a:t>.</a:t>
            </a:r>
            <a:endParaRPr lang="en-US" dirty="0"/>
          </a:p>
        </p:txBody>
      </p:sp>
      <p:sp>
        <p:nvSpPr>
          <p:cNvPr id="3" name="Slide Number Placeholder 2"/>
          <p:cNvSpPr>
            <a:spLocks noGrp="1"/>
          </p:cNvSpPr>
          <p:nvPr>
            <p:ph type="sldNum" sz="quarter" idx="12"/>
          </p:nvPr>
        </p:nvSpPr>
        <p:spPr/>
        <p:txBody>
          <a:bodyPr/>
          <a:lstStyle/>
          <a:p>
            <a:fld id="{B016F8AB-BCEA-4347-8BA6-BE776009BC89}" type="slidenum">
              <a:rPr lang="en-US" smtClean="0"/>
              <a:t>79</a:t>
            </a:fld>
            <a:endParaRPr lang="en-US"/>
          </a:p>
        </p:txBody>
      </p:sp>
    </p:spTree>
    <p:extLst>
      <p:ext uri="{BB962C8B-B14F-4D97-AF65-F5344CB8AC3E}">
        <p14:creationId xmlns:p14="http://schemas.microsoft.com/office/powerpoint/2010/main" val="286668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Helion OpenStack </a:t>
            </a:r>
            <a:r>
              <a:rPr lang="ko-KR" altLang="en-US" dirty="0"/>
              <a:t>릴리즈 주기</a:t>
            </a:r>
            <a:endParaRPr lang="en-US" dirty="0"/>
          </a:p>
        </p:txBody>
      </p:sp>
      <p:sp>
        <p:nvSpPr>
          <p:cNvPr id="3" name="Slide Number Placeholder 2"/>
          <p:cNvSpPr>
            <a:spLocks noGrp="1"/>
          </p:cNvSpPr>
          <p:nvPr>
            <p:ph type="sldNum" sz="quarter" idx="12"/>
          </p:nvPr>
        </p:nvSpPr>
        <p:spPr/>
        <p:txBody>
          <a:bodyPr/>
          <a:lstStyle/>
          <a:p>
            <a:fld id="{B016F8AB-BCEA-4347-8BA6-BE776009BC89}" type="slidenum">
              <a:rPr lang="en-US" smtClean="0"/>
              <a:t>8</a:t>
            </a:fld>
            <a:endParaRPr lang="en-US"/>
          </a:p>
        </p:txBody>
      </p:sp>
      <p:sp>
        <p:nvSpPr>
          <p:cNvPr id="28" name="AutoShape 2"/>
          <p:cNvSpPr>
            <a:spLocks noChangeArrowheads="1"/>
          </p:cNvSpPr>
          <p:nvPr/>
        </p:nvSpPr>
        <p:spPr bwMode="gray">
          <a:xfrm>
            <a:off x="2406000" y="5102650"/>
            <a:ext cx="9185201" cy="921385"/>
          </a:xfrm>
          <a:prstGeom prst="homePlate">
            <a:avLst>
              <a:gd name="adj" fmla="val 48258"/>
            </a:avLst>
          </a:prstGeom>
          <a:gradFill rotWithShape="0">
            <a:gsLst>
              <a:gs pos="0">
                <a:schemeClr val="bg2">
                  <a:gamma/>
                  <a:tint val="0"/>
                  <a:invGamma/>
                </a:schemeClr>
              </a:gs>
              <a:gs pos="100000">
                <a:schemeClr val="bg2"/>
              </a:gs>
            </a:gsLst>
            <a:lin ang="0" scaled="1"/>
          </a:gradFill>
          <a:ln w="12700"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lIns="72000" tIns="72000" rIns="72000" bIns="72000" anchor="ctr"/>
          <a:lstStyle/>
          <a:p>
            <a:endParaRPr lang="en-US" sz="1600"/>
          </a:p>
        </p:txBody>
      </p:sp>
      <p:sp>
        <p:nvSpPr>
          <p:cNvPr id="30" name="AutoShape 2"/>
          <p:cNvSpPr>
            <a:spLocks noChangeArrowheads="1"/>
          </p:cNvSpPr>
          <p:nvPr/>
        </p:nvSpPr>
        <p:spPr bwMode="gray">
          <a:xfrm>
            <a:off x="2406000" y="3990648"/>
            <a:ext cx="9185201" cy="921385"/>
          </a:xfrm>
          <a:prstGeom prst="homePlate">
            <a:avLst>
              <a:gd name="adj" fmla="val 48258"/>
            </a:avLst>
          </a:prstGeom>
          <a:gradFill rotWithShape="0">
            <a:gsLst>
              <a:gs pos="0">
                <a:schemeClr val="bg2">
                  <a:gamma/>
                  <a:tint val="0"/>
                  <a:invGamma/>
                </a:schemeClr>
              </a:gs>
              <a:gs pos="100000">
                <a:schemeClr val="bg2"/>
              </a:gs>
            </a:gsLst>
            <a:lin ang="0" scaled="1"/>
          </a:gradFill>
          <a:ln w="12700"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lIns="72000" tIns="72000" rIns="72000" bIns="72000" anchor="ctr"/>
          <a:lstStyle/>
          <a:p>
            <a:endParaRPr lang="en-US" sz="1600"/>
          </a:p>
        </p:txBody>
      </p:sp>
      <p:graphicFrame>
        <p:nvGraphicFramePr>
          <p:cNvPr id="31" name="Content Placeholder 48"/>
          <p:cNvGraphicFramePr>
            <a:graphicFrameLocks/>
          </p:cNvGraphicFramePr>
          <p:nvPr>
            <p:extLst/>
          </p:nvPr>
        </p:nvGraphicFramePr>
        <p:xfrm>
          <a:off x="609441" y="1932544"/>
          <a:ext cx="10969938" cy="396240"/>
        </p:xfrm>
        <a:graphic>
          <a:graphicData uri="http://schemas.openxmlformats.org/drawingml/2006/table">
            <a:tbl>
              <a:tblPr firstRow="1" bandRow="1">
                <a:tableStyleId>{69012ECD-51FC-41F1-AA8D-1B2483CD663E}</a:tableStyleId>
              </a:tblPr>
              <a:tblGrid>
                <a:gridCol w="783567">
                  <a:extLst>
                    <a:ext uri="{9D8B030D-6E8A-4147-A177-3AD203B41FA5}">
                      <a16:colId xmlns:a16="http://schemas.microsoft.com/office/drawing/2014/main" val="20000"/>
                    </a:ext>
                  </a:extLst>
                </a:gridCol>
                <a:gridCol w="783567">
                  <a:extLst>
                    <a:ext uri="{9D8B030D-6E8A-4147-A177-3AD203B41FA5}">
                      <a16:colId xmlns:a16="http://schemas.microsoft.com/office/drawing/2014/main" val="20001"/>
                    </a:ext>
                  </a:extLst>
                </a:gridCol>
                <a:gridCol w="783567">
                  <a:extLst>
                    <a:ext uri="{9D8B030D-6E8A-4147-A177-3AD203B41FA5}">
                      <a16:colId xmlns:a16="http://schemas.microsoft.com/office/drawing/2014/main" val="20002"/>
                    </a:ext>
                  </a:extLst>
                </a:gridCol>
                <a:gridCol w="783567">
                  <a:extLst>
                    <a:ext uri="{9D8B030D-6E8A-4147-A177-3AD203B41FA5}">
                      <a16:colId xmlns:a16="http://schemas.microsoft.com/office/drawing/2014/main" val="20003"/>
                    </a:ext>
                  </a:extLst>
                </a:gridCol>
                <a:gridCol w="783567">
                  <a:extLst>
                    <a:ext uri="{9D8B030D-6E8A-4147-A177-3AD203B41FA5}">
                      <a16:colId xmlns:a16="http://schemas.microsoft.com/office/drawing/2014/main" val="20004"/>
                    </a:ext>
                  </a:extLst>
                </a:gridCol>
                <a:gridCol w="783567">
                  <a:extLst>
                    <a:ext uri="{9D8B030D-6E8A-4147-A177-3AD203B41FA5}">
                      <a16:colId xmlns:a16="http://schemas.microsoft.com/office/drawing/2014/main" val="20005"/>
                    </a:ext>
                  </a:extLst>
                </a:gridCol>
                <a:gridCol w="783567">
                  <a:extLst>
                    <a:ext uri="{9D8B030D-6E8A-4147-A177-3AD203B41FA5}">
                      <a16:colId xmlns:a16="http://schemas.microsoft.com/office/drawing/2014/main" val="20006"/>
                    </a:ext>
                  </a:extLst>
                </a:gridCol>
                <a:gridCol w="783567">
                  <a:extLst>
                    <a:ext uri="{9D8B030D-6E8A-4147-A177-3AD203B41FA5}">
                      <a16:colId xmlns:a16="http://schemas.microsoft.com/office/drawing/2014/main" val="20007"/>
                    </a:ext>
                  </a:extLst>
                </a:gridCol>
                <a:gridCol w="783567">
                  <a:extLst>
                    <a:ext uri="{9D8B030D-6E8A-4147-A177-3AD203B41FA5}">
                      <a16:colId xmlns:a16="http://schemas.microsoft.com/office/drawing/2014/main" val="20008"/>
                    </a:ext>
                  </a:extLst>
                </a:gridCol>
                <a:gridCol w="783567">
                  <a:extLst>
                    <a:ext uri="{9D8B030D-6E8A-4147-A177-3AD203B41FA5}">
                      <a16:colId xmlns:a16="http://schemas.microsoft.com/office/drawing/2014/main" val="20009"/>
                    </a:ext>
                  </a:extLst>
                </a:gridCol>
                <a:gridCol w="783567">
                  <a:extLst>
                    <a:ext uri="{9D8B030D-6E8A-4147-A177-3AD203B41FA5}">
                      <a16:colId xmlns:a16="http://schemas.microsoft.com/office/drawing/2014/main" val="20010"/>
                    </a:ext>
                  </a:extLst>
                </a:gridCol>
                <a:gridCol w="783567">
                  <a:extLst>
                    <a:ext uri="{9D8B030D-6E8A-4147-A177-3AD203B41FA5}">
                      <a16:colId xmlns:a16="http://schemas.microsoft.com/office/drawing/2014/main" val="20011"/>
                    </a:ext>
                  </a:extLst>
                </a:gridCol>
                <a:gridCol w="783567">
                  <a:extLst>
                    <a:ext uri="{9D8B030D-6E8A-4147-A177-3AD203B41FA5}">
                      <a16:colId xmlns:a16="http://schemas.microsoft.com/office/drawing/2014/main" val="20012"/>
                    </a:ext>
                  </a:extLst>
                </a:gridCol>
                <a:gridCol w="783567">
                  <a:extLst>
                    <a:ext uri="{9D8B030D-6E8A-4147-A177-3AD203B41FA5}">
                      <a16:colId xmlns:a16="http://schemas.microsoft.com/office/drawing/2014/main" val="20013"/>
                    </a:ext>
                  </a:extLst>
                </a:gridCol>
              </a:tblGrid>
              <a:tr h="370840">
                <a:tc>
                  <a:txBody>
                    <a:bodyPr/>
                    <a:lstStyle/>
                    <a:p>
                      <a:r>
                        <a:rPr lang="en-US" sz="1000" dirty="0"/>
                        <a:t>Austin</a:t>
                      </a:r>
                    </a:p>
                    <a:p>
                      <a:r>
                        <a:rPr lang="en-US" sz="1000" dirty="0"/>
                        <a:t>Oct 2010</a:t>
                      </a:r>
                    </a:p>
                  </a:txBody>
                  <a:tcPr/>
                </a:tc>
                <a:tc>
                  <a:txBody>
                    <a:bodyPr/>
                    <a:lstStyle/>
                    <a:p>
                      <a:r>
                        <a:rPr lang="en-US" sz="1000" dirty="0"/>
                        <a:t>Bexar</a:t>
                      </a:r>
                    </a:p>
                    <a:p>
                      <a:r>
                        <a:rPr lang="en-US" sz="1000" dirty="0"/>
                        <a:t>Jan 2011</a:t>
                      </a:r>
                    </a:p>
                  </a:txBody>
                  <a:tcPr>
                    <a:solidFill>
                      <a:schemeClr val="accent2"/>
                    </a:solidFill>
                  </a:tcPr>
                </a:tc>
                <a:tc>
                  <a:txBody>
                    <a:bodyPr/>
                    <a:lstStyle/>
                    <a:p>
                      <a:r>
                        <a:rPr lang="en-US" sz="1000" dirty="0"/>
                        <a:t>Cactus</a:t>
                      </a:r>
                    </a:p>
                    <a:p>
                      <a:r>
                        <a:rPr lang="en-US" sz="1000" dirty="0"/>
                        <a:t>Apr 2011</a:t>
                      </a:r>
                    </a:p>
                  </a:txBody>
                  <a:tcPr/>
                </a:tc>
                <a:tc>
                  <a:txBody>
                    <a:bodyPr/>
                    <a:lstStyle/>
                    <a:p>
                      <a:r>
                        <a:rPr lang="en-US" sz="1000" dirty="0"/>
                        <a:t>Diablo</a:t>
                      </a:r>
                    </a:p>
                    <a:p>
                      <a:r>
                        <a:rPr lang="en-US" sz="1000" dirty="0"/>
                        <a:t>Oct 2011</a:t>
                      </a:r>
                    </a:p>
                  </a:txBody>
                  <a:tcPr>
                    <a:solidFill>
                      <a:schemeClr val="accent2"/>
                    </a:solidFill>
                  </a:tcPr>
                </a:tc>
                <a:tc>
                  <a:txBody>
                    <a:bodyPr/>
                    <a:lstStyle/>
                    <a:p>
                      <a:r>
                        <a:rPr lang="en-US" sz="1000" dirty="0"/>
                        <a:t>Essex</a:t>
                      </a:r>
                    </a:p>
                    <a:p>
                      <a:r>
                        <a:rPr lang="en-US" sz="1000" dirty="0"/>
                        <a:t>Apr 2012</a:t>
                      </a:r>
                    </a:p>
                  </a:txBody>
                  <a:tcPr/>
                </a:tc>
                <a:tc>
                  <a:txBody>
                    <a:bodyPr/>
                    <a:lstStyle/>
                    <a:p>
                      <a:r>
                        <a:rPr lang="en-US" sz="1000" dirty="0"/>
                        <a:t>Folsom</a:t>
                      </a:r>
                    </a:p>
                    <a:p>
                      <a:r>
                        <a:rPr lang="en-US" sz="1000" dirty="0"/>
                        <a:t>Oct 2012</a:t>
                      </a:r>
                    </a:p>
                  </a:txBody>
                  <a:tcPr>
                    <a:solidFill>
                      <a:schemeClr val="accent2"/>
                    </a:solidFill>
                  </a:tcPr>
                </a:tc>
                <a:tc>
                  <a:txBody>
                    <a:bodyPr/>
                    <a:lstStyle/>
                    <a:p>
                      <a:r>
                        <a:rPr lang="en-US" sz="1000" dirty="0"/>
                        <a:t>Grizzly</a:t>
                      </a:r>
                    </a:p>
                    <a:p>
                      <a:r>
                        <a:rPr lang="en-US" sz="1000" dirty="0"/>
                        <a:t>Apr 2013</a:t>
                      </a:r>
                    </a:p>
                  </a:txBody>
                  <a:tcPr/>
                </a:tc>
                <a:tc>
                  <a:txBody>
                    <a:bodyPr/>
                    <a:lstStyle/>
                    <a:p>
                      <a:r>
                        <a:rPr lang="en-US" sz="1000" dirty="0"/>
                        <a:t>Havana</a:t>
                      </a:r>
                    </a:p>
                    <a:p>
                      <a:r>
                        <a:rPr lang="en-US" sz="1000" dirty="0"/>
                        <a:t>Oct 2013</a:t>
                      </a:r>
                    </a:p>
                  </a:txBody>
                  <a:tcPr>
                    <a:solidFill>
                      <a:schemeClr val="accent2"/>
                    </a:solidFill>
                  </a:tcPr>
                </a:tc>
                <a:tc>
                  <a:txBody>
                    <a:bodyPr/>
                    <a:lstStyle/>
                    <a:p>
                      <a:r>
                        <a:rPr lang="en-US" sz="1000" dirty="0"/>
                        <a:t>Icehouse</a:t>
                      </a:r>
                    </a:p>
                    <a:p>
                      <a:r>
                        <a:rPr lang="en-US" sz="1000" dirty="0"/>
                        <a:t>Apr2014</a:t>
                      </a:r>
                    </a:p>
                  </a:txBody>
                  <a:tcPr/>
                </a:tc>
                <a:tc>
                  <a:txBody>
                    <a:bodyPr/>
                    <a:lstStyle/>
                    <a:p>
                      <a:r>
                        <a:rPr lang="en-US" sz="1000" dirty="0"/>
                        <a:t>Juno</a:t>
                      </a:r>
                    </a:p>
                    <a:p>
                      <a:r>
                        <a:rPr lang="en-US" sz="1000" dirty="0"/>
                        <a:t>Oct 2014</a:t>
                      </a:r>
                    </a:p>
                  </a:txBody>
                  <a:tcPr>
                    <a:solidFill>
                      <a:schemeClr val="accent2"/>
                    </a:solidFill>
                  </a:tcPr>
                </a:tc>
                <a:tc>
                  <a:txBody>
                    <a:bodyPr/>
                    <a:lstStyle/>
                    <a:p>
                      <a:r>
                        <a:rPr lang="en-US" sz="1000" dirty="0"/>
                        <a:t>Kilo</a:t>
                      </a:r>
                    </a:p>
                    <a:p>
                      <a:r>
                        <a:rPr lang="en-US" sz="1000" dirty="0"/>
                        <a:t>Apr 2015</a:t>
                      </a:r>
                    </a:p>
                  </a:txBody>
                  <a:tcPr/>
                </a:tc>
                <a:tc>
                  <a:txBody>
                    <a:bodyPr/>
                    <a:lstStyle/>
                    <a:p>
                      <a:r>
                        <a:rPr lang="en-US" sz="1000" dirty="0"/>
                        <a:t>Liberty </a:t>
                      </a:r>
                    </a:p>
                    <a:p>
                      <a:r>
                        <a:rPr lang="en-US" sz="1000" dirty="0"/>
                        <a:t>Oct 2015</a:t>
                      </a:r>
                    </a:p>
                  </a:txBody>
                  <a:tcPr>
                    <a:solidFill>
                      <a:schemeClr val="accent2"/>
                    </a:solidFill>
                  </a:tcPr>
                </a:tc>
                <a:tc>
                  <a:txBody>
                    <a:bodyPr/>
                    <a:lstStyle/>
                    <a:p>
                      <a:r>
                        <a:rPr lang="en-US" sz="1000" dirty="0" err="1">
                          <a:solidFill>
                            <a:schemeClr val="bg1"/>
                          </a:solidFill>
                        </a:rPr>
                        <a:t>Mitaka</a:t>
                      </a:r>
                      <a:r>
                        <a:rPr lang="en-US" sz="1000" dirty="0">
                          <a:solidFill>
                            <a:schemeClr val="bg1"/>
                          </a:solidFill>
                        </a:rPr>
                        <a:t> </a:t>
                      </a:r>
                    </a:p>
                    <a:p>
                      <a:r>
                        <a:rPr lang="en-US" sz="1000" dirty="0">
                          <a:solidFill>
                            <a:schemeClr val="bg1"/>
                          </a:solidFill>
                        </a:rPr>
                        <a:t>Apr 2016</a:t>
                      </a:r>
                    </a:p>
                  </a:txBody>
                  <a:tcPr>
                    <a:solidFill>
                      <a:schemeClr val="accent3"/>
                    </a:solidFill>
                  </a:tcPr>
                </a:tc>
                <a:tc>
                  <a:txBody>
                    <a:bodyPr/>
                    <a:lstStyle/>
                    <a:p>
                      <a:r>
                        <a:rPr lang="en-US" sz="1000" dirty="0">
                          <a:solidFill>
                            <a:schemeClr val="accent1"/>
                          </a:solidFill>
                        </a:rPr>
                        <a:t>Newton </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accent1"/>
                          </a:solidFill>
                        </a:rPr>
                        <a:t>Oct 2016</a:t>
                      </a:r>
                    </a:p>
                  </a:txBody>
                  <a:tcPr>
                    <a:noFill/>
                  </a:tcPr>
                </a:tc>
                <a:extLst>
                  <a:ext uri="{0D108BD9-81ED-4DB2-BD59-A6C34878D82A}">
                    <a16:rowId xmlns:a16="http://schemas.microsoft.com/office/drawing/2014/main" val="10000"/>
                  </a:ext>
                </a:extLst>
              </a:tr>
            </a:tbl>
          </a:graphicData>
        </a:graphic>
      </p:graphicFrame>
      <p:sp>
        <p:nvSpPr>
          <p:cNvPr id="32" name="Line 28"/>
          <p:cNvSpPr>
            <a:spLocks noChangeShapeType="1"/>
          </p:cNvSpPr>
          <p:nvPr/>
        </p:nvSpPr>
        <p:spPr bwMode="auto">
          <a:xfrm flipV="1">
            <a:off x="10136057" y="2350980"/>
            <a:ext cx="0" cy="313195"/>
          </a:xfrm>
          <a:prstGeom prst="line">
            <a:avLst/>
          </a:prstGeom>
          <a:noFill/>
          <a:ln w="19050">
            <a:solidFill>
              <a:schemeClr val="accent2"/>
            </a:solidFill>
            <a:round/>
            <a:headEnd/>
            <a:tailEnd/>
          </a:ln>
          <a:effectLst/>
        </p:spPr>
        <p:txBody>
          <a:bodyPr wrap="none" anchor="ctr"/>
          <a:lstStyle/>
          <a:p>
            <a:endParaRPr lang="en-US"/>
          </a:p>
        </p:txBody>
      </p:sp>
      <p:sp>
        <p:nvSpPr>
          <p:cNvPr id="33" name="TextBox 32"/>
          <p:cNvSpPr txBox="1"/>
          <p:nvPr/>
        </p:nvSpPr>
        <p:spPr>
          <a:xfrm>
            <a:off x="10124396" y="2722328"/>
            <a:ext cx="1776600" cy="605216"/>
          </a:xfrm>
          <a:prstGeom prst="rect">
            <a:avLst/>
          </a:prstGeom>
          <a:noFill/>
        </p:spPr>
        <p:txBody>
          <a:bodyPr wrap="square" lIns="0" tIns="0" rIns="0" bIns="0" rtlCol="0">
            <a:noAutofit/>
          </a:bodyPr>
          <a:lstStyle/>
          <a:p>
            <a:pPr>
              <a:lnSpc>
                <a:spcPct val="90000"/>
              </a:lnSpc>
              <a:spcBef>
                <a:spcPts val="600"/>
              </a:spcBef>
            </a:pPr>
            <a:r>
              <a:rPr lang="en-US" sz="1200" b="1" dirty="0"/>
              <a:t>OpenStack </a:t>
            </a:r>
            <a:br>
              <a:rPr lang="en-US" sz="1200" b="1" dirty="0"/>
            </a:br>
            <a:r>
              <a:rPr lang="en-US" sz="1200" b="1" dirty="0"/>
              <a:t>Latest Release</a:t>
            </a:r>
          </a:p>
          <a:p>
            <a:pPr>
              <a:lnSpc>
                <a:spcPct val="90000"/>
              </a:lnSpc>
              <a:spcBef>
                <a:spcPts val="600"/>
              </a:spcBef>
            </a:pPr>
            <a:r>
              <a:rPr lang="en-US" sz="1200" dirty="0"/>
              <a:t>OpenStack </a:t>
            </a:r>
            <a:r>
              <a:rPr lang="en-US" sz="1200" dirty="0" err="1"/>
              <a:t>Mitaka</a:t>
            </a:r>
            <a:r>
              <a:rPr lang="en-US" sz="1200" dirty="0"/>
              <a:t>, 13</a:t>
            </a:r>
            <a:r>
              <a:rPr lang="en-US" sz="1200" baseline="30000" dirty="0"/>
              <a:t>th</a:t>
            </a:r>
            <a:r>
              <a:rPr lang="en-US" sz="1200" dirty="0"/>
              <a:t> release</a:t>
            </a:r>
          </a:p>
        </p:txBody>
      </p:sp>
      <p:sp>
        <p:nvSpPr>
          <p:cNvPr id="37" name="Oval 43"/>
          <p:cNvSpPr>
            <a:spLocks noChangeArrowheads="1"/>
          </p:cNvSpPr>
          <p:nvPr/>
        </p:nvSpPr>
        <p:spPr bwMode="auto">
          <a:xfrm>
            <a:off x="10081118" y="2283175"/>
            <a:ext cx="109878" cy="107159"/>
          </a:xfrm>
          <a:prstGeom prst="ellipse">
            <a:avLst/>
          </a:prstGeom>
          <a:solidFill>
            <a:schemeClr val="accent2"/>
          </a:solidFill>
          <a:ln w="12700" algn="ctr">
            <a:solidFill>
              <a:schemeClr val="bg1"/>
            </a:solidFill>
            <a:round/>
            <a:headEnd/>
            <a:tailEnd/>
          </a:ln>
          <a:effectLst/>
        </p:spPr>
        <p:txBody>
          <a:bodyPr wrap="none" anchor="ctr"/>
          <a:lstStyle/>
          <a:p>
            <a:pPr algn="ctr">
              <a:lnSpc>
                <a:spcPct val="90000"/>
              </a:lnSpc>
              <a:spcBef>
                <a:spcPct val="50000"/>
              </a:spcBef>
            </a:pPr>
            <a:endParaRPr lang="en-US" sz="2400" b="1">
              <a:solidFill>
                <a:srgbClr val="000000"/>
              </a:solidFill>
            </a:endParaRPr>
          </a:p>
        </p:txBody>
      </p:sp>
      <p:sp>
        <p:nvSpPr>
          <p:cNvPr id="38" name="Pentagon 13"/>
          <p:cNvSpPr/>
          <p:nvPr/>
        </p:nvSpPr>
        <p:spPr>
          <a:xfrm>
            <a:off x="2591201" y="4136747"/>
            <a:ext cx="1985201" cy="640080"/>
          </a:xfrm>
          <a:prstGeom prst="homePlate">
            <a:avLst>
              <a:gd name="adj" fmla="val 3312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1200" b="1" dirty="0" err="1">
                <a:solidFill>
                  <a:schemeClr val="tx1"/>
                </a:solidFill>
              </a:rPr>
              <a:t>Helion</a:t>
            </a:r>
            <a:r>
              <a:rPr lang="en-US" sz="1200" b="1" dirty="0">
                <a:solidFill>
                  <a:schemeClr val="tx1"/>
                </a:solidFill>
              </a:rPr>
              <a:t> OpenStack 1.1</a:t>
            </a:r>
          </a:p>
          <a:p>
            <a:pPr>
              <a:lnSpc>
                <a:spcPct val="90000"/>
              </a:lnSpc>
            </a:pPr>
            <a:r>
              <a:rPr lang="en-US" sz="1100" dirty="0">
                <a:solidFill>
                  <a:schemeClr val="tx1"/>
                </a:solidFill>
              </a:rPr>
              <a:t>(Based on Juno)</a:t>
            </a:r>
          </a:p>
        </p:txBody>
      </p:sp>
      <p:sp>
        <p:nvSpPr>
          <p:cNvPr id="39" name="Pentagon 15"/>
          <p:cNvSpPr/>
          <p:nvPr/>
        </p:nvSpPr>
        <p:spPr>
          <a:xfrm>
            <a:off x="4852734" y="4136747"/>
            <a:ext cx="1985201" cy="640080"/>
          </a:xfrm>
          <a:prstGeom prst="homePlate">
            <a:avLst>
              <a:gd name="adj" fmla="val 3312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1200" b="1" dirty="0" err="1">
                <a:solidFill>
                  <a:schemeClr val="tx1"/>
                </a:solidFill>
              </a:rPr>
              <a:t>Helion</a:t>
            </a:r>
            <a:r>
              <a:rPr lang="en-US" sz="1200" b="1" dirty="0">
                <a:solidFill>
                  <a:schemeClr val="tx1"/>
                </a:solidFill>
              </a:rPr>
              <a:t> OpenStack 2.0</a:t>
            </a:r>
          </a:p>
          <a:p>
            <a:pPr>
              <a:lnSpc>
                <a:spcPct val="90000"/>
              </a:lnSpc>
            </a:pPr>
            <a:r>
              <a:rPr lang="en-US" sz="1100" dirty="0">
                <a:solidFill>
                  <a:schemeClr val="tx1"/>
                </a:solidFill>
              </a:rPr>
              <a:t>(Based on Kilo)</a:t>
            </a:r>
          </a:p>
        </p:txBody>
      </p:sp>
      <p:sp>
        <p:nvSpPr>
          <p:cNvPr id="40" name="Pentagon 16"/>
          <p:cNvSpPr/>
          <p:nvPr/>
        </p:nvSpPr>
        <p:spPr>
          <a:xfrm>
            <a:off x="7114267" y="4136747"/>
            <a:ext cx="1985201" cy="640080"/>
          </a:xfrm>
          <a:prstGeom prst="homePlate">
            <a:avLst>
              <a:gd name="adj" fmla="val 3312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1200" b="1" dirty="0" err="1"/>
              <a:t>Helion</a:t>
            </a:r>
            <a:r>
              <a:rPr lang="en-US" sz="1200" b="1" dirty="0"/>
              <a:t> OpenStack 3.0</a:t>
            </a:r>
          </a:p>
          <a:p>
            <a:pPr>
              <a:lnSpc>
                <a:spcPct val="90000"/>
              </a:lnSpc>
            </a:pPr>
            <a:r>
              <a:rPr lang="en-US" sz="1100" dirty="0"/>
              <a:t>(Based on Liberty)</a:t>
            </a:r>
          </a:p>
        </p:txBody>
      </p:sp>
      <p:sp>
        <p:nvSpPr>
          <p:cNvPr id="41" name="TextBox 40"/>
          <p:cNvSpPr txBox="1"/>
          <p:nvPr/>
        </p:nvSpPr>
        <p:spPr>
          <a:xfrm>
            <a:off x="609441" y="1539000"/>
            <a:ext cx="4001559" cy="269710"/>
          </a:xfrm>
          <a:prstGeom prst="rect">
            <a:avLst/>
          </a:prstGeom>
          <a:noFill/>
        </p:spPr>
        <p:txBody>
          <a:bodyPr wrap="square" lIns="0" tIns="0" rIns="0" bIns="0" rtlCol="0">
            <a:noAutofit/>
          </a:bodyPr>
          <a:lstStyle/>
          <a:p>
            <a:pPr>
              <a:lnSpc>
                <a:spcPct val="90000"/>
              </a:lnSpc>
            </a:pPr>
            <a:r>
              <a:rPr lang="en-US" b="1" u="sng" dirty="0"/>
              <a:t>OpenStack Community Release</a:t>
            </a:r>
          </a:p>
        </p:txBody>
      </p:sp>
      <p:sp>
        <p:nvSpPr>
          <p:cNvPr id="42" name="TextBox 41"/>
          <p:cNvSpPr txBox="1"/>
          <p:nvPr/>
        </p:nvSpPr>
        <p:spPr>
          <a:xfrm>
            <a:off x="609441" y="3562350"/>
            <a:ext cx="5171559" cy="391630"/>
          </a:xfrm>
          <a:prstGeom prst="rect">
            <a:avLst/>
          </a:prstGeom>
          <a:noFill/>
        </p:spPr>
        <p:txBody>
          <a:bodyPr wrap="square" lIns="0" tIns="0" rIns="0" bIns="0" rtlCol="0">
            <a:noAutofit/>
          </a:bodyPr>
          <a:lstStyle/>
          <a:p>
            <a:pPr>
              <a:lnSpc>
                <a:spcPct val="90000"/>
              </a:lnSpc>
            </a:pPr>
            <a:r>
              <a:rPr lang="en-US" b="1" u="sng" dirty="0"/>
              <a:t>HPE </a:t>
            </a:r>
            <a:r>
              <a:rPr lang="en-US" b="1" u="sng" dirty="0" err="1"/>
              <a:t>Helion</a:t>
            </a:r>
            <a:r>
              <a:rPr lang="en-US" b="1" u="sng" dirty="0"/>
              <a:t> OpenStack &amp; </a:t>
            </a:r>
            <a:r>
              <a:rPr lang="en-US" b="1" u="sng" dirty="0" err="1"/>
              <a:t>CloudSystem</a:t>
            </a:r>
            <a:r>
              <a:rPr lang="en-US" b="1" u="sng" dirty="0"/>
              <a:t> Release</a:t>
            </a:r>
          </a:p>
        </p:txBody>
      </p:sp>
      <p:sp>
        <p:nvSpPr>
          <p:cNvPr id="43" name="Oval 7"/>
          <p:cNvSpPr/>
          <p:nvPr/>
        </p:nvSpPr>
        <p:spPr bwMode="ltGray">
          <a:xfrm>
            <a:off x="604157" y="3990649"/>
            <a:ext cx="1621843" cy="929044"/>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1400" b="1" dirty="0" err="1">
                <a:solidFill>
                  <a:schemeClr val="bg1"/>
                </a:solidFill>
              </a:rPr>
              <a:t>Helion</a:t>
            </a:r>
            <a:r>
              <a:rPr lang="en-US" sz="1400" b="1" dirty="0">
                <a:solidFill>
                  <a:schemeClr val="bg1"/>
                </a:solidFill>
              </a:rPr>
              <a:t> </a:t>
            </a:r>
          </a:p>
          <a:p>
            <a:pPr algn="ctr">
              <a:lnSpc>
                <a:spcPct val="90000"/>
              </a:lnSpc>
            </a:pPr>
            <a:r>
              <a:rPr lang="en-US" sz="1400" b="1" dirty="0">
                <a:solidFill>
                  <a:schemeClr val="bg1"/>
                </a:solidFill>
              </a:rPr>
              <a:t>OpenStack</a:t>
            </a:r>
          </a:p>
        </p:txBody>
      </p:sp>
      <p:sp>
        <p:nvSpPr>
          <p:cNvPr id="44" name="Oval 22"/>
          <p:cNvSpPr/>
          <p:nvPr/>
        </p:nvSpPr>
        <p:spPr bwMode="ltGray">
          <a:xfrm>
            <a:off x="604157" y="5124022"/>
            <a:ext cx="1621843" cy="929044"/>
          </a:xfrm>
          <a:prstGeom prst="ellipse">
            <a:avLst/>
          </a:prstGeom>
          <a:solidFill>
            <a:srgbClr val="00B388"/>
          </a:solidFill>
          <a:ln w="19050">
            <a:solidFill>
              <a:srgbClr val="00B38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1400" b="1" dirty="0" err="1">
                <a:solidFill>
                  <a:schemeClr val="bg1"/>
                </a:solidFill>
              </a:rPr>
              <a:t>Helion</a:t>
            </a:r>
            <a:r>
              <a:rPr lang="en-US" sz="1400" b="1" dirty="0">
                <a:solidFill>
                  <a:schemeClr val="bg1"/>
                </a:solidFill>
              </a:rPr>
              <a:t> </a:t>
            </a:r>
          </a:p>
          <a:p>
            <a:pPr algn="ctr">
              <a:lnSpc>
                <a:spcPct val="90000"/>
              </a:lnSpc>
            </a:pPr>
            <a:r>
              <a:rPr lang="en-US" sz="1400" b="1" dirty="0" err="1">
                <a:solidFill>
                  <a:schemeClr val="bg1"/>
                </a:solidFill>
              </a:rPr>
              <a:t>CloudSystem</a:t>
            </a:r>
            <a:endParaRPr lang="en-US" sz="1400" b="1" dirty="0">
              <a:solidFill>
                <a:schemeClr val="bg1"/>
              </a:solidFill>
            </a:endParaRPr>
          </a:p>
        </p:txBody>
      </p:sp>
      <p:sp>
        <p:nvSpPr>
          <p:cNvPr id="45" name="Pentagon 25"/>
          <p:cNvSpPr/>
          <p:nvPr/>
        </p:nvSpPr>
        <p:spPr>
          <a:xfrm>
            <a:off x="3666000" y="5248900"/>
            <a:ext cx="1985201" cy="640080"/>
          </a:xfrm>
          <a:prstGeom prst="homePlate">
            <a:avLst>
              <a:gd name="adj" fmla="val 3312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1200" b="1" dirty="0" err="1"/>
              <a:t>Helion</a:t>
            </a:r>
            <a:r>
              <a:rPr lang="en-US" sz="1200" b="1" dirty="0"/>
              <a:t> </a:t>
            </a:r>
            <a:r>
              <a:rPr lang="en-US" sz="1200" b="1" dirty="0" err="1"/>
              <a:t>CloudSystem</a:t>
            </a:r>
            <a:r>
              <a:rPr lang="en-US" sz="1200" b="1" dirty="0"/>
              <a:t> 9</a:t>
            </a:r>
          </a:p>
          <a:p>
            <a:pPr>
              <a:lnSpc>
                <a:spcPct val="90000"/>
              </a:lnSpc>
            </a:pPr>
            <a:r>
              <a:rPr lang="en-US" sz="1100" dirty="0"/>
              <a:t>(Based on HOS 1.1)</a:t>
            </a:r>
          </a:p>
        </p:txBody>
      </p:sp>
      <p:sp>
        <p:nvSpPr>
          <p:cNvPr id="46" name="Pentagon 26"/>
          <p:cNvSpPr/>
          <p:nvPr/>
        </p:nvSpPr>
        <p:spPr>
          <a:xfrm>
            <a:off x="8205799" y="5243302"/>
            <a:ext cx="1985201" cy="640080"/>
          </a:xfrm>
          <a:prstGeom prst="homePlate">
            <a:avLst>
              <a:gd name="adj" fmla="val 33125"/>
            </a:avLst>
          </a:prstGeom>
          <a:solidFill>
            <a:schemeClr val="bg1"/>
          </a:solid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1200" b="1" dirty="0" err="1">
                <a:solidFill>
                  <a:schemeClr val="tx1"/>
                </a:solidFill>
              </a:rPr>
              <a:t>Helion</a:t>
            </a:r>
            <a:r>
              <a:rPr lang="en-US" sz="1200" b="1" dirty="0">
                <a:solidFill>
                  <a:schemeClr val="tx1"/>
                </a:solidFill>
              </a:rPr>
              <a:t> </a:t>
            </a:r>
            <a:r>
              <a:rPr lang="en-US" sz="1200" b="1" dirty="0" err="1">
                <a:solidFill>
                  <a:schemeClr val="tx1"/>
                </a:solidFill>
              </a:rPr>
              <a:t>CloudSystem</a:t>
            </a:r>
            <a:r>
              <a:rPr lang="en-US" sz="1200" b="1" dirty="0">
                <a:solidFill>
                  <a:schemeClr val="tx1"/>
                </a:solidFill>
              </a:rPr>
              <a:t> 10</a:t>
            </a:r>
          </a:p>
          <a:p>
            <a:pPr>
              <a:lnSpc>
                <a:spcPct val="90000"/>
              </a:lnSpc>
            </a:pPr>
            <a:r>
              <a:rPr lang="en-US" sz="1100" dirty="0">
                <a:solidFill>
                  <a:schemeClr val="tx1"/>
                </a:solidFill>
              </a:rPr>
              <a:t>(Based on HOS 3.0)</a:t>
            </a:r>
            <a:endParaRPr lang="en-US" sz="1400" dirty="0">
              <a:solidFill>
                <a:schemeClr val="tx1"/>
              </a:solidFill>
            </a:endParaRPr>
          </a:p>
        </p:txBody>
      </p:sp>
      <p:sp>
        <p:nvSpPr>
          <p:cNvPr id="47" name="Isosceles Triangle 65"/>
          <p:cNvSpPr/>
          <p:nvPr/>
        </p:nvSpPr>
        <p:spPr bwMode="ltGray">
          <a:xfrm rot="10800000">
            <a:off x="4405690" y="2640156"/>
            <a:ext cx="3625309" cy="40212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sp>
        <p:nvSpPr>
          <p:cNvPr id="48" name="Pentagon 16"/>
          <p:cNvSpPr/>
          <p:nvPr/>
        </p:nvSpPr>
        <p:spPr>
          <a:xfrm>
            <a:off x="9375799" y="4131300"/>
            <a:ext cx="1985201" cy="640080"/>
          </a:xfrm>
          <a:prstGeom prst="homePlate">
            <a:avLst>
              <a:gd name="adj" fmla="val 33125"/>
            </a:avLst>
          </a:prstGeom>
          <a:solidFill>
            <a:schemeClr val="bg1"/>
          </a:solidFill>
          <a:ln w="190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1200" dirty="0">
                <a:solidFill>
                  <a:schemeClr val="tx1"/>
                </a:solidFill>
              </a:rPr>
              <a:t>Helion OpenStack 4.0</a:t>
            </a:r>
          </a:p>
          <a:p>
            <a:pPr>
              <a:lnSpc>
                <a:spcPct val="90000"/>
              </a:lnSpc>
            </a:pPr>
            <a:r>
              <a:rPr lang="en-US" sz="1200" dirty="0">
                <a:solidFill>
                  <a:schemeClr val="tx1"/>
                </a:solidFill>
              </a:rPr>
              <a:t>(Based on </a:t>
            </a:r>
            <a:r>
              <a:rPr lang="en-US" sz="1200" dirty="0" err="1">
                <a:solidFill>
                  <a:schemeClr val="tx1"/>
                </a:solidFill>
              </a:rPr>
              <a:t>Mitaka</a:t>
            </a:r>
            <a:r>
              <a:rPr lang="en-US" sz="1200" dirty="0">
                <a:solidFill>
                  <a:schemeClr val="tx1"/>
                </a:solidFill>
              </a:rPr>
              <a:t>)</a:t>
            </a:r>
          </a:p>
        </p:txBody>
      </p:sp>
      <p:sp>
        <p:nvSpPr>
          <p:cNvPr id="49" name="오른쪽으로 구부러진 화살표 48"/>
          <p:cNvSpPr/>
          <p:nvPr/>
        </p:nvSpPr>
        <p:spPr bwMode="ltGray">
          <a:xfrm rot="18375436">
            <a:off x="7362815" y="4787607"/>
            <a:ext cx="530933" cy="1176338"/>
          </a:xfrm>
          <a:prstGeom prst="curvedRightArrow">
            <a:avLst>
              <a:gd name="adj1" fmla="val 25000"/>
              <a:gd name="adj2" fmla="val 50000"/>
              <a:gd name="adj3" fmla="val 35246"/>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ko-KR" altLang="en-US" dirty="0" err="1">
              <a:solidFill>
                <a:schemeClr val="tx1"/>
              </a:solidFill>
            </a:endParaRPr>
          </a:p>
        </p:txBody>
      </p:sp>
      <p:sp>
        <p:nvSpPr>
          <p:cNvPr id="50" name="오른쪽으로 구부러진 화살표 49"/>
          <p:cNvSpPr/>
          <p:nvPr/>
        </p:nvSpPr>
        <p:spPr bwMode="ltGray">
          <a:xfrm rot="18375436">
            <a:off x="2814251" y="4787607"/>
            <a:ext cx="530933" cy="1176338"/>
          </a:xfrm>
          <a:prstGeom prst="curvedRightArrow">
            <a:avLst>
              <a:gd name="adj1" fmla="val 25000"/>
              <a:gd name="adj2" fmla="val 50000"/>
              <a:gd name="adj3" fmla="val 35246"/>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ko-KR" altLang="en-US" dirty="0" err="1">
              <a:solidFill>
                <a:schemeClr val="tx1"/>
              </a:solidFill>
            </a:endParaRPr>
          </a:p>
        </p:txBody>
      </p:sp>
      <p:sp>
        <p:nvSpPr>
          <p:cNvPr id="51" name="TextBox 50"/>
          <p:cNvSpPr txBox="1"/>
          <p:nvPr/>
        </p:nvSpPr>
        <p:spPr>
          <a:xfrm>
            <a:off x="8090919" y="3343810"/>
            <a:ext cx="1430040" cy="329146"/>
          </a:xfrm>
          <a:prstGeom prst="rect">
            <a:avLst/>
          </a:prstGeom>
          <a:noFill/>
        </p:spPr>
        <p:txBody>
          <a:bodyPr wrap="square" lIns="0" tIns="0" rIns="0" bIns="0" rtlCol="0">
            <a:noAutofit/>
          </a:bodyPr>
          <a:lstStyle/>
          <a:p>
            <a:pPr>
              <a:lnSpc>
                <a:spcPct val="90000"/>
              </a:lnSpc>
              <a:spcBef>
                <a:spcPts val="600"/>
              </a:spcBef>
            </a:pPr>
            <a:r>
              <a:rPr lang="en-US" altLang="ko-KR" sz="1200" b="1" dirty="0"/>
              <a:t>Helion OpenStack </a:t>
            </a:r>
            <a:br>
              <a:rPr lang="en-US" altLang="ko-KR" sz="1200" b="1" dirty="0"/>
            </a:br>
            <a:r>
              <a:rPr lang="en-US" altLang="ko-KR" sz="1200" b="1" dirty="0"/>
              <a:t>Latest Release</a:t>
            </a:r>
          </a:p>
        </p:txBody>
      </p:sp>
      <p:sp>
        <p:nvSpPr>
          <p:cNvPr id="52" name="Oval 43"/>
          <p:cNvSpPr>
            <a:spLocks noChangeArrowheads="1"/>
          </p:cNvSpPr>
          <p:nvPr/>
        </p:nvSpPr>
        <p:spPr bwMode="auto">
          <a:xfrm>
            <a:off x="8696061" y="4134690"/>
            <a:ext cx="109878" cy="107159"/>
          </a:xfrm>
          <a:prstGeom prst="ellipse">
            <a:avLst/>
          </a:prstGeom>
          <a:solidFill>
            <a:schemeClr val="accent2"/>
          </a:solidFill>
          <a:ln w="12700" algn="ctr">
            <a:solidFill>
              <a:schemeClr val="bg1"/>
            </a:solidFill>
            <a:round/>
            <a:headEnd/>
            <a:tailEnd/>
          </a:ln>
          <a:effectLst/>
        </p:spPr>
        <p:txBody>
          <a:bodyPr wrap="none" anchor="ctr"/>
          <a:lstStyle/>
          <a:p>
            <a:pPr algn="ctr">
              <a:lnSpc>
                <a:spcPct val="90000"/>
              </a:lnSpc>
              <a:spcBef>
                <a:spcPct val="50000"/>
              </a:spcBef>
            </a:pPr>
            <a:endParaRPr lang="en-US" sz="2400" b="1">
              <a:solidFill>
                <a:srgbClr val="000000"/>
              </a:solidFill>
            </a:endParaRPr>
          </a:p>
        </p:txBody>
      </p:sp>
      <p:sp>
        <p:nvSpPr>
          <p:cNvPr id="53" name="Line 28"/>
          <p:cNvSpPr>
            <a:spLocks noChangeShapeType="1"/>
          </p:cNvSpPr>
          <p:nvPr/>
        </p:nvSpPr>
        <p:spPr bwMode="auto">
          <a:xfrm flipV="1">
            <a:off x="8751000" y="3699000"/>
            <a:ext cx="0" cy="432000"/>
          </a:xfrm>
          <a:prstGeom prst="line">
            <a:avLst/>
          </a:prstGeom>
          <a:noFill/>
          <a:ln w="19050">
            <a:solidFill>
              <a:schemeClr val="accent2"/>
            </a:solidFill>
            <a:round/>
            <a:headEnd/>
            <a:tailEnd/>
          </a:ln>
          <a:effectLst/>
        </p:spPr>
        <p:txBody>
          <a:bodyPr wrap="none" anchor="ctr"/>
          <a:lstStyle/>
          <a:p>
            <a:endParaRPr lang="en-US"/>
          </a:p>
        </p:txBody>
      </p:sp>
    </p:spTree>
    <p:extLst>
      <p:ext uri="{BB962C8B-B14F-4D97-AF65-F5344CB8AC3E}">
        <p14:creationId xmlns:p14="http://schemas.microsoft.com/office/powerpoint/2010/main" val="406442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ko-KR" dirty="0"/>
              <a:t>Helion OpenStack</a:t>
            </a:r>
            <a:r>
              <a:rPr lang="ko-KR" altLang="en-US" dirty="0"/>
              <a:t> 구축 사례</a:t>
            </a:r>
            <a:endParaRPr lang="en-US" dirty="0"/>
          </a:p>
        </p:txBody>
      </p:sp>
      <p:sp>
        <p:nvSpPr>
          <p:cNvPr id="5" name="Text Placeholder 4"/>
          <p:cNvSpPr>
            <a:spLocks noGrp="1"/>
          </p:cNvSpPr>
          <p:nvPr>
            <p:ph type="body" sz="quarter" idx="14"/>
          </p:nvPr>
        </p:nvSpPr>
        <p:spPr/>
        <p:txBody>
          <a:bodyPr/>
          <a:lstStyle/>
          <a:p>
            <a:endParaRPr lang="en-US"/>
          </a:p>
        </p:txBody>
      </p:sp>
      <p:sp>
        <p:nvSpPr>
          <p:cNvPr id="3" name="Slide Number Placeholder 2"/>
          <p:cNvSpPr>
            <a:spLocks noGrp="1"/>
          </p:cNvSpPr>
          <p:nvPr>
            <p:ph type="sldNum" sz="quarter" idx="12"/>
          </p:nvPr>
        </p:nvSpPr>
        <p:spPr/>
        <p:txBody>
          <a:bodyPr/>
          <a:lstStyle/>
          <a:p>
            <a:fld id="{B016F8AB-BCEA-4347-8BA6-BE776009BC89}" type="slidenum">
              <a:rPr lang="en-US" smtClean="0"/>
              <a:t>9</a:t>
            </a:fld>
            <a:endParaRPr lang="en-US"/>
          </a:p>
        </p:txBody>
      </p:sp>
    </p:spTree>
    <p:extLst>
      <p:ext uri="{BB962C8B-B14F-4D97-AF65-F5344CB8AC3E}">
        <p14:creationId xmlns:p14="http://schemas.microsoft.com/office/powerpoint/2010/main" val="119717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HPE_Standard_Arial_16x9_v2">
  <a:themeElements>
    <a:clrScheme name="HPE">
      <a:dk1>
        <a:sysClr val="windowText" lastClr="000000"/>
      </a:dk1>
      <a:lt1>
        <a:sysClr val="window" lastClr="FFFFFF"/>
      </a:lt1>
      <a:dk2>
        <a:srgbClr val="425563"/>
      </a:dk2>
      <a:lt2>
        <a:srgbClr val="C6C9CA"/>
      </a:lt2>
      <a:accent1>
        <a:srgbClr val="425563"/>
      </a:accent1>
      <a:accent2>
        <a:srgbClr val="2AD2C9"/>
      </a:accent2>
      <a:accent3>
        <a:srgbClr val="FF8D6D"/>
      </a:accent3>
      <a:accent4>
        <a:srgbClr val="5B4767"/>
      </a:accent4>
      <a:accent5>
        <a:srgbClr val="617D78"/>
      </a:accent5>
      <a:accent6>
        <a:srgbClr val="C6C9CA"/>
      </a:accent6>
      <a:hlink>
        <a:srgbClr val="617D78"/>
      </a:hlink>
      <a:folHlink>
        <a:srgbClr val="878787"/>
      </a:folHlink>
    </a:clrScheme>
    <a:fontScheme name="HPE Helion">
      <a:majorFont>
        <a:latin typeface="Arial"/>
        <a:ea typeface="맑은 고딕"/>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0|179|136">
      <a:srgbClr val="00B388"/>
    </a:custClr>
    <a:custClr name="135|123|117">
      <a:srgbClr val="877B75"/>
    </a:custClr>
    <a:custClr name="135|135|135">
      <a:srgbClr val="878787"/>
    </a:custClr>
  </a:custClrLst>
  <a:extLst>
    <a:ext uri="{05A4C25C-085E-4340-85A3-A5531E510DB2}">
      <thm15:themeFamily xmlns:thm15="http://schemas.microsoft.com/office/thememl/2012/main" name="HPE_Standard_Arial_16x9.potx" id="{21F84462-1C9F-438F-A772-0EBAD7B3BCD8}" vid="{077F0EBE-C80C-4B61-8BF1-0309CF31637A}"/>
    </a:ext>
  </a:extLst>
</a:theme>
</file>

<file path=ppt/theme/theme2.xml><?xml version="1.0" encoding="utf-8"?>
<a:theme xmlns:a="http://schemas.openxmlformats.org/drawingml/2006/main" name="Office Theme">
  <a:themeElements>
    <a:clrScheme name="HPE">
      <a:dk1>
        <a:sysClr val="windowText" lastClr="000000"/>
      </a:dk1>
      <a:lt1>
        <a:sysClr val="window" lastClr="FFFFFF"/>
      </a:lt1>
      <a:dk2>
        <a:srgbClr val="425563"/>
      </a:dk2>
      <a:lt2>
        <a:srgbClr val="C6C9CA"/>
      </a:lt2>
      <a:accent1>
        <a:srgbClr val="425563"/>
      </a:accent1>
      <a:accent2>
        <a:srgbClr val="2AD2C9"/>
      </a:accent2>
      <a:accent3>
        <a:srgbClr val="FF8D6D"/>
      </a:accent3>
      <a:accent4>
        <a:srgbClr val="5B4767"/>
      </a:accent4>
      <a:accent5>
        <a:srgbClr val="617D78"/>
      </a:accent5>
      <a:accent6>
        <a:srgbClr val="C6C9CA"/>
      </a:accent6>
      <a:hlink>
        <a:srgbClr val="617D78"/>
      </a:hlink>
      <a:folHlink>
        <a:srgbClr val="8787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0|179|136">
      <a:srgbClr val="00B388"/>
    </a:custClr>
    <a:custClr name="135|123|117">
      <a:srgbClr val="877B75"/>
    </a:custClr>
    <a:custClr name="135|135|135">
      <a:srgbClr val="878787"/>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PE">
      <a:dk1>
        <a:sysClr val="windowText" lastClr="000000"/>
      </a:dk1>
      <a:lt1>
        <a:sysClr val="window" lastClr="FFFFFF"/>
      </a:lt1>
      <a:dk2>
        <a:srgbClr val="425563"/>
      </a:dk2>
      <a:lt2>
        <a:srgbClr val="C6C9CA"/>
      </a:lt2>
      <a:accent1>
        <a:srgbClr val="425563"/>
      </a:accent1>
      <a:accent2>
        <a:srgbClr val="2AD2C9"/>
      </a:accent2>
      <a:accent3>
        <a:srgbClr val="FF8D6D"/>
      </a:accent3>
      <a:accent4>
        <a:srgbClr val="5B4767"/>
      </a:accent4>
      <a:accent5>
        <a:srgbClr val="617D78"/>
      </a:accent5>
      <a:accent6>
        <a:srgbClr val="C6C9CA"/>
      </a:accent6>
      <a:hlink>
        <a:srgbClr val="617D78"/>
      </a:hlink>
      <a:folHlink>
        <a:srgbClr val="8787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0|179|136">
      <a:srgbClr val="00B388"/>
    </a:custClr>
    <a:custClr name="135|123|117">
      <a:srgbClr val="877B75"/>
    </a:custClr>
    <a:custClr name="135|135|135">
      <a:srgbClr val="878787"/>
    </a:custClr>
  </a:custClrLst>
</a:theme>
</file>

<file path=docProps/app.xml><?xml version="1.0" encoding="utf-8"?>
<Properties xmlns="http://schemas.openxmlformats.org/officeDocument/2006/extended-properties" xmlns:vt="http://schemas.openxmlformats.org/officeDocument/2006/docPropsVTypes">
  <Template>HPE_Standard_Arial_16x9_v2_KR_Helion</Template>
  <TotalTime>8231</TotalTime>
  <Words>9724</Words>
  <Application>Microsoft Office PowerPoint</Application>
  <PresentationFormat>와이드스크린</PresentationFormat>
  <Paragraphs>2040</Paragraphs>
  <Slides>79</Slides>
  <Notes>27</Notes>
  <HiddenSlides>3</HiddenSlides>
  <MMClips>1</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79</vt:i4>
      </vt:variant>
    </vt:vector>
  </HeadingPairs>
  <TitlesOfParts>
    <vt:vector size="90" baseType="lpstr">
      <vt:lpstr>HP Simplified</vt:lpstr>
      <vt:lpstr>Intel Clear</vt:lpstr>
      <vt:lpstr>Metric Semibold Italic</vt:lpstr>
      <vt:lpstr>굴림</vt:lpstr>
      <vt:lpstr>맑은 고딕</vt:lpstr>
      <vt:lpstr>Arial</vt:lpstr>
      <vt:lpstr>Courier New</vt:lpstr>
      <vt:lpstr>Helvetica</vt:lpstr>
      <vt:lpstr>Wingdings</vt:lpstr>
      <vt:lpstr>Wingdings 2</vt:lpstr>
      <vt:lpstr>HPE_Standard_Arial_16x9_v2</vt:lpstr>
      <vt:lpstr>HPE Helion OpenStack 소개</vt:lpstr>
      <vt:lpstr>Agenda</vt:lpstr>
      <vt:lpstr>Helion OpenStack 개요</vt:lpstr>
      <vt:lpstr>Top companies in OpenStack code contributors </vt:lpstr>
      <vt:lpstr>HPE Helion Portfolio</vt:lpstr>
      <vt:lpstr>Helion OpenStack 주요 제품</vt:lpstr>
      <vt:lpstr>HPE Helion OpenStack Value-Add</vt:lpstr>
      <vt:lpstr>Helion OpenStack 릴리즈 주기</vt:lpstr>
      <vt:lpstr>Helion OpenStack 구축 사례</vt:lpstr>
      <vt:lpstr>클라우드 아키텍처 #1 - S사 Public Cloud</vt:lpstr>
      <vt:lpstr>클라우드 아키텍처 #2 - S사 Private Cloud &amp; Mobile PaaS</vt:lpstr>
      <vt:lpstr>클라우드 아키텍처 #3 - H사 Private Cloud</vt:lpstr>
      <vt:lpstr>Helion OpenStack® 주요 기능</vt:lpstr>
      <vt:lpstr>What's new in v3.0?</vt:lpstr>
      <vt:lpstr>What's new in Helion OpenStack 3.0?</vt:lpstr>
      <vt:lpstr>HPE Helion OpenStack 3.0 Architecture</vt:lpstr>
      <vt:lpstr>Features, Benefits, and Value</vt:lpstr>
      <vt:lpstr>Features, Benefits, and Value</vt:lpstr>
      <vt:lpstr>Installation Architecture </vt:lpstr>
      <vt:lpstr>Cloud Model</vt:lpstr>
      <vt:lpstr>Installation Workflow</vt:lpstr>
      <vt:lpstr>Architecture</vt:lpstr>
      <vt:lpstr>Where Does It Happen?</vt:lpstr>
      <vt:lpstr>Update Workflow</vt:lpstr>
      <vt:lpstr>Where Does it Happen?</vt:lpstr>
      <vt:lpstr>RHEL compute nodes – deployment workflow</vt:lpstr>
      <vt:lpstr>RHEL compute nodes – deployment workflow</vt:lpstr>
      <vt:lpstr>Installation by UI</vt:lpstr>
      <vt:lpstr>Deployment Models</vt:lpstr>
      <vt:lpstr>Entry Scale Cloud with KVM</vt:lpstr>
      <vt:lpstr>Medium Scale Cloud with KVM</vt:lpstr>
      <vt:lpstr>Entry Scale Cloud with mixed hypervisors</vt:lpstr>
      <vt:lpstr>Entry Scale Bare Metal (Ironic) Cloud</vt:lpstr>
      <vt:lpstr>High Availability</vt:lpstr>
      <vt:lpstr>Control Plane High Availability (1/3)</vt:lpstr>
      <vt:lpstr>Control Plane High Availability (2/3)</vt:lpstr>
      <vt:lpstr>Control Plane High Availability (3/3)</vt:lpstr>
      <vt:lpstr>Backup and Recovery  of the Control Plane</vt:lpstr>
      <vt:lpstr>Backup and Recovery in HOS 3.0 - Highlights</vt:lpstr>
      <vt:lpstr>Backup/Recovery Architecture</vt:lpstr>
      <vt:lpstr>Interfaces</vt:lpstr>
      <vt:lpstr>Interfaces for HP Helion OpenStack </vt:lpstr>
      <vt:lpstr>Horizon</vt:lpstr>
      <vt:lpstr>Horizon</vt:lpstr>
      <vt:lpstr>Compute Service </vt:lpstr>
      <vt:lpstr>Compute – Nova</vt:lpstr>
      <vt:lpstr>Compute – Nova</vt:lpstr>
      <vt:lpstr>Block Storage </vt:lpstr>
      <vt:lpstr>Block Storage – Cinder</vt:lpstr>
      <vt:lpstr>Block Storage – Cinder</vt:lpstr>
      <vt:lpstr>Block Storage – Cinder</vt:lpstr>
      <vt:lpstr>Block Storage – Cinder</vt:lpstr>
      <vt:lpstr>Object Storage with Swift &amp; Ceph</vt:lpstr>
      <vt:lpstr>Swift: High Level Architecture</vt:lpstr>
      <vt:lpstr>Swift: Performance Summary </vt:lpstr>
      <vt:lpstr>Swift: Inventory Summary </vt:lpstr>
      <vt:lpstr>Swift: Capacity Summary </vt:lpstr>
      <vt:lpstr>Swift: Alarm Summary </vt:lpstr>
      <vt:lpstr>Ceph: Integration With HP Helion OpenStack</vt:lpstr>
      <vt:lpstr>Networking</vt:lpstr>
      <vt:lpstr>OpenStack Neutron Architecture</vt:lpstr>
      <vt:lpstr>Network Traffic Types</vt:lpstr>
      <vt:lpstr>Liberty and HOS 3.0 </vt:lpstr>
      <vt:lpstr>Liberty and HOS 3.0 </vt:lpstr>
      <vt:lpstr>OVS-DPDK and SR-IOV with HOS 4.0</vt:lpstr>
      <vt:lpstr>SR-IOV in Helion OpenStack 4.0</vt:lpstr>
      <vt:lpstr>PCI Pass-through in Helion OpenStack 4.0</vt:lpstr>
      <vt:lpstr>Operator Tools Monitoring, Metering, and Logging </vt:lpstr>
      <vt:lpstr>Helion OpenStack 3.0 Operator Tools</vt:lpstr>
      <vt:lpstr>Helion OpenStack Dashboards</vt:lpstr>
      <vt:lpstr>Monasca System Architecture </vt:lpstr>
      <vt:lpstr>Centralized Logging</vt:lpstr>
      <vt:lpstr>Helion OpenStack vs Red Hat OSP</vt:lpstr>
      <vt:lpstr>Helion OpenStack vs Redhat OpenStack  비교 요약</vt:lpstr>
      <vt:lpstr>서비스 및 기술 지원</vt:lpstr>
      <vt:lpstr>Support for HPE Helion OpenStack</vt:lpstr>
      <vt:lpstr>HPE Helion OpenStack Professional Services </vt:lpstr>
      <vt:lpstr>HPE Helion OpenStack - Support flow</vt:lpstr>
      <vt:lpstr>감사합니다.</vt:lpstr>
    </vt:vector>
  </TitlesOfParts>
  <Company>HPE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with picture</dc:title>
  <dc:creator>woo-chan.cho@hpe.com</dc:creator>
  <cp:lastModifiedBy>Cho, Woo Chan</cp:lastModifiedBy>
  <cp:revision>523</cp:revision>
  <dcterms:created xsi:type="dcterms:W3CDTF">2015-10-30T05:11:21Z</dcterms:created>
  <dcterms:modified xsi:type="dcterms:W3CDTF">2016-06-15T00:20:55Z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2289701</vt:lpwstr>
  </property>
  <property fmtid="{D5CDD505-2E9C-101B-9397-08002B2CF9AE}" pid="3" name="NXPowerLiteSettings">
    <vt:lpwstr>B74006B004C800</vt:lpwstr>
  </property>
  <property fmtid="{D5CDD505-2E9C-101B-9397-08002B2CF9AE}" pid="4" name="NXPowerLiteVersion">
    <vt:lpwstr>D6.0.7</vt:lpwstr>
  </property>
</Properties>
</file>